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68b1d3160_0_27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68b1d3160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68b1d3160_0_33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68b1d3160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68b1d3160_0_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68b1d316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68b1d3160_0_1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68b1d316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68b1d3160_0_2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68b1d316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68b1d3160_0_3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68b1d316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68b1d3160_0_3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68b1d316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68b1d3160_0_4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68b1d316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68b1d3160_0_5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68b1d316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68b1d3160_0_5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68b1d316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68b1d3160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68b1d31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68b1d3160_0_6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68b1d316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68b1d3160_0_7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68b1d3160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68b1d3160_0_7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68b1d316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68b1d3160_0_8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68b1d3160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68b1d3160_0_9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68b1d3160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68b1d3160_0_10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68b1d3160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68b1d3160_0_10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68b1d316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68b1d3160_0_11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68b1d316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68b1d3160_0_1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68b1d3160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68b1d3160_0_12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68b1d3160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68b1d3160_0_2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68b1d3160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68b1d3160_0_13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68b1d3160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68b1d3160_0_1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68b1d3160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8b1d3160_0_14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8b1d3160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68b1d3160_0_15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68b1d3160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68b1d3160_0_16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68b1d3160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68b1d3160_0_17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68b1d3160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468b1d3160_0_17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468b1d3160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68b1d3160_0_2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68b1d3160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68b1d3160_0_3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68b1d3160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68b1d3160_0_2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68b1d3160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68b1d3160_0_2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68b1d3160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68b1d3160_0_3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68b1d3160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68b1d3160_0_26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68b1d3160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Keller race flights/deployements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2906"/>
            <a:ext cx="9143998" cy="63450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22"/>
          <p:cNvCxnSpPr/>
          <p:nvPr/>
        </p:nvCxnSpPr>
        <p:spPr>
          <a:xfrm flipH="1" rot="10800000">
            <a:off x="1712850" y="2141425"/>
            <a:ext cx="2758200" cy="266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7" name="Google Shape;157;p22"/>
          <p:cNvSpPr/>
          <p:nvPr/>
        </p:nvSpPr>
        <p:spPr>
          <a:xfrm>
            <a:off x="4321650" y="2002150"/>
            <a:ext cx="1054200" cy="1071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8" name="Google Shape;158;p22"/>
          <p:cNvCxnSpPr/>
          <p:nvPr/>
        </p:nvCxnSpPr>
        <p:spPr>
          <a:xfrm flipH="1">
            <a:off x="1677925" y="2123950"/>
            <a:ext cx="2722800" cy="2608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9" name="Google Shape;159;p22"/>
          <p:cNvSpPr/>
          <p:nvPr/>
        </p:nvSpPr>
        <p:spPr>
          <a:xfrm>
            <a:off x="3465250" y="1232250"/>
            <a:ext cx="1054200" cy="1071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2"/>
          <p:cNvSpPr txBox="1"/>
          <p:nvPr>
            <p:ph type="title"/>
          </p:nvPr>
        </p:nvSpPr>
        <p:spPr>
          <a:xfrm>
            <a:off x="715750" y="-8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Antenne Kuros arriere</a:t>
            </a:r>
            <a:endParaRPr/>
          </a:p>
        </p:txBody>
      </p:sp>
      <p:cxnSp>
        <p:nvCxnSpPr>
          <p:cNvPr id="161" name="Google Shape;161;p22"/>
          <p:cNvCxnSpPr>
            <a:stCxn id="159" idx="3"/>
            <a:endCxn id="157" idx="3"/>
          </p:cNvCxnSpPr>
          <p:nvPr/>
        </p:nvCxnSpPr>
        <p:spPr>
          <a:xfrm>
            <a:off x="3619634" y="2146918"/>
            <a:ext cx="856500" cy="769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2906"/>
            <a:ext cx="9143998" cy="63450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23"/>
          <p:cNvCxnSpPr/>
          <p:nvPr/>
        </p:nvCxnSpPr>
        <p:spPr>
          <a:xfrm>
            <a:off x="2771975" y="3149825"/>
            <a:ext cx="5184300" cy="3602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70" name="Google Shape;170;p23"/>
          <p:cNvSpPr txBox="1"/>
          <p:nvPr>
            <p:ph type="title"/>
          </p:nvPr>
        </p:nvSpPr>
        <p:spPr>
          <a:xfrm>
            <a:off x="715750" y="-8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Retour</a:t>
            </a:r>
            <a:r>
              <a:rPr lang="en"/>
              <a:t> aero antenne Kuros 90 gauche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3" y="0"/>
            <a:ext cx="91312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9" y="0"/>
            <a:ext cx="91088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" y="0"/>
            <a:ext cx="914168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9" y="0"/>
            <a:ext cx="91088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9" y="0"/>
            <a:ext cx="91220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8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" y="0"/>
            <a:ext cx="91324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25"/>
            <a:ext cx="9144002" cy="513731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1"/>
          <p:cNvPicPr preferRelativeResize="0"/>
          <p:nvPr/>
        </p:nvPicPr>
        <p:blipFill/>
        <p:spPr>
          <a:xfrm>
            <a:off x="10391" y="0"/>
            <a:ext cx="91232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Marée descendante (PM+2.5)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/>
        <p:spPr>
          <a:xfrm>
            <a:off x="1441248" y="1356875"/>
            <a:ext cx="6340649" cy="5444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4"/>
          <p:cNvCxnSpPr/>
          <p:nvPr/>
        </p:nvCxnSpPr>
        <p:spPr>
          <a:xfrm>
            <a:off x="2708375" y="2764475"/>
            <a:ext cx="1073700" cy="1305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64" name="Google Shape;64;p14"/>
          <p:cNvSpPr txBox="1"/>
          <p:nvPr/>
        </p:nvSpPr>
        <p:spPr>
          <a:xfrm>
            <a:off x="2921175" y="3664050"/>
            <a:ext cx="55716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8km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65" name="Google Shape;65;p14"/>
          <p:cNvCxnSpPr/>
          <p:nvPr/>
        </p:nvCxnSpPr>
        <p:spPr>
          <a:xfrm flipH="1" rot="10800000">
            <a:off x="2814775" y="2222850"/>
            <a:ext cx="212700" cy="164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66" name="Google Shape;66;p14"/>
          <p:cNvSpPr txBox="1"/>
          <p:nvPr/>
        </p:nvSpPr>
        <p:spPr>
          <a:xfrm>
            <a:off x="2473875" y="1843200"/>
            <a:ext cx="55716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</a:t>
            </a:r>
            <a:r>
              <a:rPr lang="en">
                <a:solidFill>
                  <a:srgbClr val="FF0000"/>
                </a:solidFill>
              </a:rPr>
              <a:t>km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3404800" y="2880550"/>
            <a:ext cx="8013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023750" y="3816450"/>
            <a:ext cx="55716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69" name="Google Shape;69;p14"/>
          <p:cNvCxnSpPr/>
          <p:nvPr/>
        </p:nvCxnSpPr>
        <p:spPr>
          <a:xfrm flipH="1">
            <a:off x="2473875" y="3686700"/>
            <a:ext cx="576900" cy="6048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0" name="Google Shape;70;p14"/>
          <p:cNvCxnSpPr/>
          <p:nvPr/>
        </p:nvCxnSpPr>
        <p:spPr>
          <a:xfrm flipH="1">
            <a:off x="4431350" y="4679375"/>
            <a:ext cx="658800" cy="4947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72"/>
            <a:ext cx="9144001" cy="514024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1" y="0"/>
            <a:ext cx="91232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4" y="0"/>
            <a:ext cx="910363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4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72"/>
            <a:ext cx="9144001" cy="514024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5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4" y="0"/>
            <a:ext cx="910363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6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98"/>
            <a:ext cx="9144002" cy="513210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7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2" y="0"/>
            <a:ext cx="910601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8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" y="0"/>
            <a:ext cx="91405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9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9" y="0"/>
            <a:ext cx="91088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0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72"/>
            <a:ext cx="9143999" cy="513274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1"/>
          <p:cNvSpPr txBox="1"/>
          <p:nvPr/>
        </p:nvSpPr>
        <p:spPr>
          <a:xfrm>
            <a:off x="186375" y="6015133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Sentinel 1 Sea Surface Roughness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6183"/>
            <a:ext cx="9144002" cy="603608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>
            <p:ph type="title"/>
          </p:nvPr>
        </p:nvSpPr>
        <p:spPr>
          <a:xfrm>
            <a:off x="0" y="-8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Marée montante (PM-2)</a:t>
            </a:r>
            <a:endParaRPr/>
          </a:p>
        </p:txBody>
      </p:sp>
      <p:cxnSp>
        <p:nvCxnSpPr>
          <p:cNvPr id="78" name="Google Shape;78;p15"/>
          <p:cNvCxnSpPr/>
          <p:nvPr/>
        </p:nvCxnSpPr>
        <p:spPr>
          <a:xfrm flipH="1" rot="10800000">
            <a:off x="3008575" y="2458925"/>
            <a:ext cx="635100" cy="5244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9" name="Google Shape;79;p15"/>
          <p:cNvCxnSpPr/>
          <p:nvPr/>
        </p:nvCxnSpPr>
        <p:spPr>
          <a:xfrm flipH="1" rot="10800000">
            <a:off x="5707225" y="3148425"/>
            <a:ext cx="750000" cy="4656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80" name="Google Shape;80;p15"/>
          <p:cNvSpPr txBox="1"/>
          <p:nvPr/>
        </p:nvSpPr>
        <p:spPr>
          <a:xfrm>
            <a:off x="2459925" y="2619825"/>
            <a:ext cx="8013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5327400" y="3588025"/>
            <a:ext cx="8013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85"/>
            <a:ext cx="9144001" cy="512477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2"/>
          <p:cNvSpPr txBox="1"/>
          <p:nvPr/>
        </p:nvSpPr>
        <p:spPr>
          <a:xfrm>
            <a:off x="6146750" y="372267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Landsat8 BT11 14 oct 2017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86"/>
            <a:ext cx="9144001" cy="513257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3"/>
          <p:cNvSpPr txBox="1"/>
          <p:nvPr/>
        </p:nvSpPr>
        <p:spPr>
          <a:xfrm>
            <a:off x="6254475" y="408167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Landsat8 BT11 15 aout 2016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829"/>
            <a:ext cx="9143998" cy="510625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4"/>
          <p:cNvSpPr txBox="1"/>
          <p:nvPr/>
        </p:nvSpPr>
        <p:spPr>
          <a:xfrm>
            <a:off x="6092900" y="330067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Landsat8 BT11 7 sept 2015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0"/>
            <a:ext cx="9144002" cy="514060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5"/>
          <p:cNvSpPr txBox="1"/>
          <p:nvPr/>
        </p:nvSpPr>
        <p:spPr>
          <a:xfrm>
            <a:off x="6092900" y="330067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Landsat8 BT11 19 juin 2015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00" y="-217267"/>
            <a:ext cx="9079000" cy="53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6"/>
          <p:cNvSpPr txBox="1"/>
          <p:nvPr/>
        </p:nvSpPr>
        <p:spPr>
          <a:xfrm>
            <a:off x="222300" y="264567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Landsat8 BT11 2 oct 2016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27"/>
            <a:ext cx="9143999" cy="512125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7"/>
          <p:cNvSpPr txBox="1"/>
          <p:nvPr/>
        </p:nvSpPr>
        <p:spPr>
          <a:xfrm>
            <a:off x="6092900" y="330067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Landsat8 BT11 30 sept 2015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679"/>
            <a:ext cx="9143998" cy="509598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8"/>
          <p:cNvSpPr txBox="1"/>
          <p:nvPr/>
        </p:nvSpPr>
        <p:spPr>
          <a:xfrm>
            <a:off x="6227550" y="420167"/>
            <a:ext cx="4131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Landsat8 BT11 11 sept 2014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Ordres de grandeur zone A</a:t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Courant 2 m/s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Largeur zone de mesure 1km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Durée de passage des drifters : 10min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Nombre de survols A/R : 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Nombre de lacher de drifters : 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Nombre de drifters 40 CARTHE,5 à 1m, 5 à 2m, 5 à 5m, 6 spoon drift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Longueur de la zone : 8km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Échantionnage CARTHE de 1km partout et 500m pour les 4 plus proches du shear. GPS par grappe toutes profondeurs tous les 2km, une seule fois au deuxième lacher. Spoondrift toutes les 4km en deux lacher (premier et dernier)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2906"/>
            <a:ext cx="9143998" cy="63450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17"/>
          <p:cNvCxnSpPr/>
          <p:nvPr/>
        </p:nvCxnSpPr>
        <p:spPr>
          <a:xfrm rot="10800000">
            <a:off x="4595975" y="4581775"/>
            <a:ext cx="3523800" cy="1961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96" name="Google Shape;96;p17"/>
          <p:cNvSpPr txBox="1"/>
          <p:nvPr>
            <p:ph type="title"/>
          </p:nvPr>
        </p:nvSpPr>
        <p:spPr>
          <a:xfrm>
            <a:off x="715750" y="-8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Arrivée a</a:t>
            </a:r>
            <a:r>
              <a:rPr lang="en"/>
              <a:t>ntenne Kuros 90 gauche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2906"/>
            <a:ext cx="9143998" cy="63450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8"/>
          <p:cNvCxnSpPr/>
          <p:nvPr/>
        </p:nvCxnSpPr>
        <p:spPr>
          <a:xfrm rot="10800000">
            <a:off x="2296350" y="1769650"/>
            <a:ext cx="2244900" cy="290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05" name="Google Shape;105;p18"/>
          <p:cNvSpPr/>
          <p:nvPr/>
        </p:nvSpPr>
        <p:spPr>
          <a:xfrm>
            <a:off x="1326350" y="1536625"/>
            <a:ext cx="1054200" cy="1071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" name="Google Shape;106;p18"/>
          <p:cNvCxnSpPr>
            <a:endCxn id="107" idx="3"/>
          </p:cNvCxnSpPr>
          <p:nvPr/>
        </p:nvCxnSpPr>
        <p:spPr>
          <a:xfrm>
            <a:off x="2503384" y="2471718"/>
            <a:ext cx="2223000" cy="2837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07" name="Google Shape;107;p18"/>
          <p:cNvSpPr/>
          <p:nvPr/>
        </p:nvSpPr>
        <p:spPr>
          <a:xfrm>
            <a:off x="4572000" y="4394450"/>
            <a:ext cx="1054200" cy="1071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>
            <p:ph type="title"/>
          </p:nvPr>
        </p:nvSpPr>
        <p:spPr>
          <a:xfrm>
            <a:off x="715750" y="-8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Antenne Kuros 90 gauche</a:t>
            </a: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2099350" y="2457643"/>
            <a:ext cx="474325" cy="105475"/>
          </a:xfrm>
          <a:custGeom>
            <a:rect b="b" l="l" r="r" t="t"/>
            <a:pathLst>
              <a:path extrusionOk="0" h="4219" w="18973">
                <a:moveTo>
                  <a:pt x="0" y="3517"/>
                </a:moveTo>
                <a:cubicBezTo>
                  <a:pt x="1640" y="2931"/>
                  <a:pt x="6676" y="-114"/>
                  <a:pt x="9838" y="3"/>
                </a:cubicBezTo>
                <a:cubicBezTo>
                  <a:pt x="13000" y="120"/>
                  <a:pt x="17451" y="3516"/>
                  <a:pt x="18973" y="4219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2906"/>
            <a:ext cx="9143998" cy="63450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19"/>
          <p:cNvCxnSpPr/>
          <p:nvPr/>
        </p:nvCxnSpPr>
        <p:spPr>
          <a:xfrm rot="10800000">
            <a:off x="2296350" y="1769650"/>
            <a:ext cx="2244900" cy="290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18" name="Google Shape;118;p19"/>
          <p:cNvSpPr/>
          <p:nvPr/>
        </p:nvSpPr>
        <p:spPr>
          <a:xfrm>
            <a:off x="1326350" y="1536625"/>
            <a:ext cx="1054200" cy="1071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9" name="Google Shape;119;p19"/>
          <p:cNvCxnSpPr>
            <a:endCxn id="120" idx="3"/>
          </p:cNvCxnSpPr>
          <p:nvPr/>
        </p:nvCxnSpPr>
        <p:spPr>
          <a:xfrm>
            <a:off x="2503384" y="2471718"/>
            <a:ext cx="2223000" cy="2837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0" name="Google Shape;120;p19"/>
          <p:cNvSpPr/>
          <p:nvPr/>
        </p:nvSpPr>
        <p:spPr>
          <a:xfrm>
            <a:off x="4572000" y="4394450"/>
            <a:ext cx="1054200" cy="1071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9"/>
          <p:cNvSpPr txBox="1"/>
          <p:nvPr>
            <p:ph type="title"/>
          </p:nvPr>
        </p:nvSpPr>
        <p:spPr>
          <a:xfrm>
            <a:off x="715750" y="-8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Antenne Kuros up/downwind</a:t>
            </a: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2099350" y="2457643"/>
            <a:ext cx="474325" cy="105475"/>
          </a:xfrm>
          <a:custGeom>
            <a:rect b="b" l="l" r="r" t="t"/>
            <a:pathLst>
              <a:path extrusionOk="0" h="4219" w="18973">
                <a:moveTo>
                  <a:pt x="0" y="3517"/>
                </a:moveTo>
                <a:cubicBezTo>
                  <a:pt x="1640" y="2931"/>
                  <a:pt x="6676" y="-114"/>
                  <a:pt x="9838" y="3"/>
                </a:cubicBezTo>
                <a:cubicBezTo>
                  <a:pt x="13000" y="120"/>
                  <a:pt x="17451" y="3516"/>
                  <a:pt x="18973" y="4219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2906"/>
            <a:ext cx="9143998" cy="63450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20"/>
          <p:cNvCxnSpPr/>
          <p:nvPr/>
        </p:nvCxnSpPr>
        <p:spPr>
          <a:xfrm rot="10800000">
            <a:off x="2296350" y="1769650"/>
            <a:ext cx="2244900" cy="290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31" name="Google Shape;131;p20"/>
          <p:cNvSpPr/>
          <p:nvPr/>
        </p:nvSpPr>
        <p:spPr>
          <a:xfrm>
            <a:off x="1326350" y="1536625"/>
            <a:ext cx="1054200" cy="1071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2" name="Google Shape;132;p20"/>
          <p:cNvCxnSpPr>
            <a:endCxn id="133" idx="3"/>
          </p:cNvCxnSpPr>
          <p:nvPr/>
        </p:nvCxnSpPr>
        <p:spPr>
          <a:xfrm>
            <a:off x="2503384" y="2471718"/>
            <a:ext cx="2223000" cy="2837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33" name="Google Shape;133;p20"/>
          <p:cNvSpPr/>
          <p:nvPr/>
        </p:nvSpPr>
        <p:spPr>
          <a:xfrm>
            <a:off x="4572000" y="4394450"/>
            <a:ext cx="1054200" cy="1071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 txBox="1"/>
          <p:nvPr>
            <p:ph type="title"/>
          </p:nvPr>
        </p:nvSpPr>
        <p:spPr>
          <a:xfrm>
            <a:off x="715750" y="-8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Antenne Kuros up/downwave (si different de upwind)</a:t>
            </a:r>
            <a:endParaRPr/>
          </a:p>
        </p:txBody>
      </p:sp>
      <p:sp>
        <p:nvSpPr>
          <p:cNvPr id="135" name="Google Shape;135;p20"/>
          <p:cNvSpPr/>
          <p:nvPr/>
        </p:nvSpPr>
        <p:spPr>
          <a:xfrm>
            <a:off x="2099350" y="2457643"/>
            <a:ext cx="474325" cy="105475"/>
          </a:xfrm>
          <a:custGeom>
            <a:rect b="b" l="l" r="r" t="t"/>
            <a:pathLst>
              <a:path extrusionOk="0" h="4219" w="18973">
                <a:moveTo>
                  <a:pt x="0" y="3517"/>
                </a:moveTo>
                <a:cubicBezTo>
                  <a:pt x="1640" y="2931"/>
                  <a:pt x="6676" y="-114"/>
                  <a:pt x="9838" y="3"/>
                </a:cubicBezTo>
                <a:cubicBezTo>
                  <a:pt x="13000" y="120"/>
                  <a:pt x="17451" y="3516"/>
                  <a:pt x="18973" y="4219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2906"/>
            <a:ext cx="9143998" cy="63450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21"/>
          <p:cNvCxnSpPr/>
          <p:nvPr/>
        </p:nvCxnSpPr>
        <p:spPr>
          <a:xfrm flipH="1" rot="10800000">
            <a:off x="1712850" y="2141425"/>
            <a:ext cx="2758200" cy="266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44" name="Google Shape;144;p21"/>
          <p:cNvSpPr/>
          <p:nvPr/>
        </p:nvSpPr>
        <p:spPr>
          <a:xfrm>
            <a:off x="4321650" y="2002150"/>
            <a:ext cx="1054200" cy="1071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5" name="Google Shape;145;p21"/>
          <p:cNvCxnSpPr/>
          <p:nvPr/>
        </p:nvCxnSpPr>
        <p:spPr>
          <a:xfrm flipH="1">
            <a:off x="1677925" y="2123950"/>
            <a:ext cx="2722800" cy="2608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46" name="Google Shape;146;p21"/>
          <p:cNvSpPr/>
          <p:nvPr/>
        </p:nvSpPr>
        <p:spPr>
          <a:xfrm>
            <a:off x="3465250" y="1232250"/>
            <a:ext cx="1054200" cy="1071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1"/>
          <p:cNvSpPr txBox="1"/>
          <p:nvPr>
            <p:ph type="title"/>
          </p:nvPr>
        </p:nvSpPr>
        <p:spPr>
          <a:xfrm>
            <a:off x="715750" y="-8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Antenne Kuros avant</a:t>
            </a:r>
            <a:endParaRPr/>
          </a:p>
        </p:txBody>
      </p:sp>
      <p:cxnSp>
        <p:nvCxnSpPr>
          <p:cNvPr id="148" name="Google Shape;148;p21"/>
          <p:cNvCxnSpPr>
            <a:stCxn id="146" idx="3"/>
            <a:endCxn id="144" idx="3"/>
          </p:cNvCxnSpPr>
          <p:nvPr/>
        </p:nvCxnSpPr>
        <p:spPr>
          <a:xfrm>
            <a:off x="3619634" y="2146918"/>
            <a:ext cx="856500" cy="769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