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38" r:id="rId5"/>
    <p:sldMasterId id="2147483950" r:id="rId6"/>
    <p:sldMasterId id="2147483962" r:id="rId7"/>
  </p:sldMasterIdLst>
  <p:notesMasterIdLst>
    <p:notesMasterId r:id="rId22"/>
  </p:notesMasterIdLst>
  <p:handoutMasterIdLst>
    <p:handoutMasterId r:id="rId23"/>
  </p:handoutMasterIdLst>
  <p:sldIdLst>
    <p:sldId id="256" r:id="rId8"/>
    <p:sldId id="270" r:id="rId9"/>
    <p:sldId id="258" r:id="rId10"/>
    <p:sldId id="263" r:id="rId11"/>
    <p:sldId id="262" r:id="rId12"/>
    <p:sldId id="259" r:id="rId13"/>
    <p:sldId id="261" r:id="rId14"/>
    <p:sldId id="265" r:id="rId15"/>
    <p:sldId id="266" r:id="rId16"/>
    <p:sldId id="257" r:id="rId17"/>
    <p:sldId id="268" r:id="rId18"/>
    <p:sldId id="267" r:id="rId19"/>
    <p:sldId id="264" r:id="rId20"/>
    <p:sldId id="269" r:id="rId21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705C"/>
    <a:srgbClr val="00549F"/>
    <a:srgbClr val="0098DB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10" autoAdjust="0"/>
    <p:restoredTop sz="97297" autoAdjust="0"/>
  </p:normalViewPr>
  <p:slideViewPr>
    <p:cSldViewPr snapToGrid="0">
      <p:cViewPr varScale="1">
        <p:scale>
          <a:sx n="65" d="100"/>
          <a:sy n="65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11/15/2016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A15048-0AD7-5845-AE61-55E7943BDB03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True-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composite from the MODIS instrument on NASA’s Terra satellite of hurricanes Kilo (left), Ignacio (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) and 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Jimena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(right) on 29 August 2015. All three were category-4 hurricanes and spanned the central and eastern Pacific basins. The bright bands in the images are 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sunglint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where solar radiation from the Sun has reflected from Earth back to the satellite sensor.</a:t>
            </a:r>
          </a:p>
          <a:p>
            <a:endParaRPr lang="en-US" sz="1200" kern="120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A time-series mosaic of surface wind speed measurements under Hurricanes Kilo, Ignacio and 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Jimena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is shown in this animation. Data from three satellite microwave radiometer missions: ESA’s L-band SMOS, NASA’s L-band SMAP and Japan’s C-band AMSR-2 are combined to reveal the track of each hurricane and maximum wind speed measured by each sensor at the ocean surface.</a:t>
            </a:r>
          </a:p>
          <a:p>
            <a:endParaRPr lang="en-US" sz="1200" kern="120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SST cold</a:t>
            </a:r>
            <a:r>
              <a:rPr lang="en-US" sz="1200" kern="1200" baseline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Wakes after the storms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Chrolophyll</a:t>
            </a:r>
            <a:r>
              <a:rPr lang="en-US" sz="1200" kern="1200" baseline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emerging in the cold wakes following the storms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942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exceptionally important slide</a:t>
            </a:r>
            <a:r>
              <a:rPr lang="is-IS" dirty="0" smtClean="0"/>
              <a:t>…please keep!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65DD8-8D31-AC45-8E71-02D86E7D23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19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0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9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3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1142999" y="-1143002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31434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BF12B-4380-DA43-8EB9-B24CCC450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8DC20-90B6-E942-AC45-1DB318ADB8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13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C5094-3138-AE44-ADA5-44A27C0F2B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34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78BD6-E43A-F742-8C58-6DF2F4081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95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FD243-3699-704F-A0A3-CCF3FD24D0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594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AC3B5-A70E-CD45-A74E-3A6A2A59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13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AF93C-F57F-734B-9A3A-F60CA498A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7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2849A-7E64-0A49-8D17-FB9A0FAF4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680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7D549-C64E-CD42-B40C-4AAE0A4824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29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8EA07-63D9-3343-AE3E-C102FC48F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49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1A439-750D-0F4A-8A4F-21C1B44DB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729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35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363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302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740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315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257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619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693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71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646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54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891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07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603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02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01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61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388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12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893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24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30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/>
        </p:nvSpPr>
        <p:spPr bwMode="auto">
          <a:xfrm>
            <a:off x="7066930" y="6279900"/>
            <a:ext cx="193388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C. Donlon | 15/11/2016 | Slide  </a:t>
            </a:r>
            <a:fld id="{6EDC3D03-FE45-B448-AD0E-ACEB5C2E77C3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59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F5F9199-C2B6-0948-95BA-3142C1A1A356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86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886E0E-C369-4412-BCC4-AA934A761E6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15/11/2016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0AABBB-A69E-42FB-B5E4-39D839AF714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4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raig.Donlon@esa.in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6" Type="http://schemas.openxmlformats.org/officeDocument/2006/relationships/hyperlink" Target="http://www.esa.int/spaceinvideos/Videos/2015/09/The_storms_below" TargetMode="External"/><Relationship Id="rId5" Type="http://schemas.openxmlformats.org/officeDocument/2006/relationships/image" Target="../media/image46.png"/><Relationship Id="rId4" Type="http://schemas.microsoft.com/office/2007/relationships/media" Target="../media/media1.mp4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9139725" cy="6463091"/>
          </a:xfrm>
          <a:prstGeom prst="rect">
            <a:avLst/>
          </a:prstGeom>
        </p:spPr>
      </p:pic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12128" y="184410"/>
            <a:ext cx="5174227" cy="1077218"/>
          </a:xfrm>
        </p:spPr>
        <p:txBody>
          <a:bodyPr/>
          <a:lstStyle/>
          <a:p>
            <a:r>
              <a:rPr lang="en-GB" dirty="0"/>
              <a:t>International Workshop on Measuring High Wind Speeds over the Ocean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079501" y="6079269"/>
            <a:ext cx="6882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15-</a:t>
            </a:r>
            <a:r>
              <a:rPr lang="en-GB" sz="1200" dirty="0" smtClean="0">
                <a:solidFill>
                  <a:schemeClr val="bg1"/>
                </a:solidFill>
              </a:rPr>
              <a:t>17</a:t>
            </a:r>
            <a:r>
              <a:rPr lang="en-GB" sz="1200" baseline="30000" dirty="0" smtClean="0">
                <a:solidFill>
                  <a:schemeClr val="bg1"/>
                </a:solidFill>
              </a:rPr>
              <a:t>th</a:t>
            </a:r>
            <a:r>
              <a:rPr lang="en-GB" sz="1200" dirty="0" smtClean="0">
                <a:solidFill>
                  <a:schemeClr val="bg1"/>
                </a:solidFill>
              </a:rPr>
              <a:t>  </a:t>
            </a:r>
            <a:r>
              <a:rPr lang="en-GB" sz="1200" dirty="0">
                <a:solidFill>
                  <a:schemeClr val="bg1"/>
                </a:solidFill>
              </a:rPr>
              <a:t>November 2016    |    Met Office, Exeter, UK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569" y="1544379"/>
            <a:ext cx="6882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Craig Donlon, ESTEC, 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Netherlands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1739" y="4053840"/>
            <a:ext cx="2603137" cy="189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232" y="134218"/>
            <a:ext cx="5610059" cy="5740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29940" y="1483360"/>
            <a:ext cx="4477425" cy="4795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3380" y="3825240"/>
            <a:ext cx="5854700" cy="2145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52" y="234613"/>
            <a:ext cx="5866544" cy="430887"/>
          </a:xfrm>
        </p:spPr>
        <p:txBody>
          <a:bodyPr/>
          <a:lstStyle/>
          <a:p>
            <a:r>
              <a:rPr lang="en-GB" altLang="en-US" dirty="0" smtClean="0"/>
              <a:t>Aeolus Mission - Launch late 2017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733777"/>
            <a:ext cx="8651240" cy="5536229"/>
            <a:chOff x="228599" y="733777"/>
            <a:chExt cx="8651240" cy="553622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733777"/>
              <a:ext cx="8651240" cy="5536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399628" y="906498"/>
              <a:ext cx="1943100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 dirty="0">
                  <a:solidFill>
                    <a:schemeClr val="bg1"/>
                  </a:solidFill>
                </a:rPr>
                <a:t>Doppler Wind </a:t>
              </a:r>
              <a:r>
                <a:rPr lang="en-GB" altLang="en-US" sz="1400" b="1" dirty="0" err="1" smtClean="0">
                  <a:solidFill>
                    <a:schemeClr val="bg1"/>
                  </a:solidFill>
                </a:rPr>
                <a:t>Lidar</a:t>
              </a:r>
              <a:endParaRPr lang="en-GB" altLang="en-US" sz="1400" b="1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800" b="1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 dirty="0" smtClean="0">
                  <a:solidFill>
                    <a:schemeClr val="bg1"/>
                  </a:solidFill>
                </a:rPr>
                <a:t>Direct </a:t>
              </a:r>
              <a:r>
                <a:rPr lang="en-GB" altLang="en-US" sz="1400" b="1" dirty="0">
                  <a:solidFill>
                    <a:schemeClr val="bg1"/>
                  </a:solidFill>
                </a:rPr>
                <a:t>Detection System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800" b="1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 dirty="0">
                  <a:solidFill>
                    <a:schemeClr val="bg1"/>
                  </a:solidFill>
                </a:rPr>
                <a:t>High Spectral Resolution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800" b="1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 dirty="0">
                  <a:solidFill>
                    <a:schemeClr val="bg1"/>
                  </a:solidFill>
                </a:rPr>
                <a:t>355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640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00959"/>
            <a:ext cx="9171126" cy="5684425"/>
            <a:chOff x="33824" y="1042366"/>
            <a:chExt cx="9127926" cy="5212137"/>
          </a:xfrm>
        </p:grpSpPr>
        <p:sp>
          <p:nvSpPr>
            <p:cNvPr id="7" name="Rectangle 6"/>
            <p:cNvSpPr/>
            <p:nvPr/>
          </p:nvSpPr>
          <p:spPr>
            <a:xfrm>
              <a:off x="33824" y="1042368"/>
              <a:ext cx="6357614" cy="51989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Verdana"/>
                <a:ea typeface="ＭＳ Ｐゴシック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 flipV="1">
              <a:off x="5162488" y="2255242"/>
              <a:ext cx="5212137" cy="2786386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240" y="153979"/>
            <a:ext cx="7579360" cy="9541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What is needed </a:t>
            </a:r>
            <a:r>
              <a:rPr lang="en-US" sz="2800" dirty="0" smtClean="0"/>
              <a:t>from Earth Observation?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9054" y="1334550"/>
            <a:ext cx="8831153" cy="51810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Fundamental: 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ailored scientific R&amp;D using satellite data for Extreme Winds.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b="1" dirty="0" smtClean="0">
                <a:solidFill>
                  <a:srgbClr val="FFFF00"/>
                </a:solidFill>
              </a:rPr>
              <a:t>The Science of today is the operational applications of Tomorrow</a:t>
            </a:r>
          </a:p>
          <a:p>
            <a:pPr lvl="1">
              <a:spcBef>
                <a:spcPts val="0"/>
              </a:spcBef>
            </a:pPr>
            <a:endParaRPr lang="en-US" sz="600" b="1" dirty="0" smtClean="0">
              <a:solidFill>
                <a:srgbClr val="FFFF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b="1" dirty="0" smtClean="0">
                <a:solidFill>
                  <a:srgbClr val="FFFF00"/>
                </a:solidFill>
              </a:rPr>
              <a:t>The “currency” of Satellite data is Scientific Measurement</a:t>
            </a:r>
          </a:p>
          <a:p>
            <a:pPr lvl="1">
              <a:spcBef>
                <a:spcPts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BUT</a:t>
            </a:r>
            <a:r>
              <a:rPr lang="is-IS" sz="2400" dirty="0" smtClean="0">
                <a:solidFill>
                  <a:schemeClr val="bg1"/>
                </a:solidFill>
              </a:rPr>
              <a:t>… </a:t>
            </a:r>
            <a:r>
              <a:rPr lang="en-US" sz="2400" dirty="0" smtClean="0">
                <a:solidFill>
                  <a:srgbClr val="FFFF00"/>
                </a:solidFill>
              </a:rPr>
              <a:t>measurements need to be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translated</a:t>
            </a:r>
            <a:r>
              <a:rPr lang="en-US" sz="2400" dirty="0" smtClean="0">
                <a:solidFill>
                  <a:schemeClr val="bg1"/>
                </a:solidFill>
              </a:rPr>
              <a:t> into useful </a:t>
            </a:r>
            <a:r>
              <a:rPr lang="en-US" sz="2400" dirty="0" smtClean="0">
                <a:solidFill>
                  <a:srgbClr val="FFFF00"/>
                </a:solidFill>
              </a:rPr>
              <a:t>knowledge</a:t>
            </a:r>
            <a:r>
              <a:rPr lang="en-US" sz="2400" dirty="0" smtClean="0">
                <a:solidFill>
                  <a:schemeClr val="bg1"/>
                </a:solidFill>
              </a:rPr>
              <a:t> for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successful outcomes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3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for this workshop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40" y="690880"/>
            <a:ext cx="7031638" cy="5334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73760" y="2834640"/>
            <a:ext cx="7355840" cy="334264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What are the next steps required to develop </a:t>
            </a:r>
            <a:r>
              <a:rPr lang="en-US" sz="3200" dirty="0" smtClean="0">
                <a:solidFill>
                  <a:srgbClr val="FFFF00"/>
                </a:solidFill>
              </a:rPr>
              <a:t>measurements </a:t>
            </a:r>
            <a:r>
              <a:rPr lang="en-US" sz="3200" dirty="0" smtClean="0">
                <a:solidFill>
                  <a:srgbClr val="FFFF00"/>
                </a:solidFill>
              </a:rPr>
              <a:t>of high wind </a:t>
            </a:r>
            <a:r>
              <a:rPr lang="en-US" sz="3200" dirty="0" smtClean="0">
                <a:solidFill>
                  <a:srgbClr val="FFFF00"/>
                </a:solidFill>
              </a:rPr>
              <a:t>speeds </a:t>
            </a:r>
            <a:r>
              <a:rPr lang="en-US" sz="3200" smtClean="0">
                <a:solidFill>
                  <a:srgbClr val="FFFF00"/>
                </a:solidFill>
              </a:rPr>
              <a:t>and validate them?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9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19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406342" y="3927470"/>
            <a:ext cx="3522133" cy="1600201"/>
          </a:xfrm>
          <a:prstGeom prst="roundRect">
            <a:avLst/>
          </a:prstGeom>
          <a:solidFill>
            <a:schemeClr val="bg1">
              <a:lumMod val="85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Thank You – any Questions</a:t>
            </a:r>
          </a:p>
          <a:p>
            <a:pPr algn="ctr"/>
            <a:endParaRPr lang="en-US" sz="100" dirty="0" smtClean="0"/>
          </a:p>
          <a:p>
            <a:pPr algn="ctr"/>
            <a:r>
              <a:rPr lang="en-US" sz="1600" dirty="0" smtClean="0"/>
              <a:t>Contact: </a:t>
            </a:r>
            <a:r>
              <a:rPr lang="en-US" sz="1600" dirty="0" smtClean="0">
                <a:hlinkClick r:id="rId3"/>
              </a:rPr>
              <a:t>Craig.Donlon@esa.int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0448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3891200" cy="53388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Thanks to the SMOS+ STORM team for the organization of the workshop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Thanks to the Met Office for hosting us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Thanks to you for attending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760" y="1135380"/>
            <a:ext cx="3848100" cy="168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2840" y="3164840"/>
            <a:ext cx="2679700" cy="9144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47920" y="4315460"/>
            <a:ext cx="2404241" cy="18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4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Imag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1812" y="205843"/>
            <a:ext cx="7687865" cy="181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chemeClr val="bg1"/>
                </a:solidFill>
              </a:rPr>
              <a:t>The 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aim</a:t>
            </a:r>
            <a:r>
              <a:rPr lang="en-US" sz="2800" baseline="30000" dirty="0" smtClean="0">
                <a:solidFill>
                  <a:schemeClr val="bg1"/>
                </a:solidFill>
              </a:rPr>
              <a:t> </a:t>
            </a:r>
            <a:r>
              <a:rPr lang="en-US" sz="2800" baseline="30000" dirty="0">
                <a:solidFill>
                  <a:schemeClr val="bg1"/>
                </a:solidFill>
              </a:rPr>
              <a:t>of the SMOS+ STORM Evolution project is to</a:t>
            </a:r>
            <a:r>
              <a:rPr lang="en-US" sz="2800" baseline="30000" dirty="0" smtClean="0">
                <a:solidFill>
                  <a:schemeClr val="bg1"/>
                </a:solidFill>
              </a:rPr>
              <a:t>:</a:t>
            </a:r>
          </a:p>
          <a:p>
            <a:endParaRPr lang="en-US" sz="2800" baseline="30000" dirty="0">
              <a:solidFill>
                <a:schemeClr val="bg1"/>
              </a:solidFill>
            </a:endParaRPr>
          </a:p>
          <a:p>
            <a:r>
              <a:rPr lang="en-US" sz="2800" b="1" i="1" baseline="30000" dirty="0">
                <a:solidFill>
                  <a:schemeClr val="bg1"/>
                </a:solidFill>
              </a:rPr>
              <a:t>Demonstrate the performance, utility and impact of SMOS L-band measurements at high wind speeds over the ocean during Tropical and Extra-Tropical storm conditions.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1620" y="3373120"/>
            <a:ext cx="2441447" cy="336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02000" y="3371237"/>
            <a:ext cx="2478472" cy="3375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2380" y="3393440"/>
            <a:ext cx="2466340" cy="33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0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50783" y="724054"/>
            <a:ext cx="3672408" cy="53759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1196752"/>
            <a:ext cx="91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/>
              </a:rPr>
              <a:t>Tropical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/>
              </a:rPr>
              <a:t>Storms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9688" y="2132856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/>
              </a:rPr>
              <a:t>Category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 1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2553" y="3412041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/>
              </a:rPr>
              <a:t>Category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 2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6121" y="4581128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/>
              </a:rPr>
              <a:t>Category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 3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2553" y="5490981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/>
              </a:rPr>
              <a:t>Category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 4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173138"/>
            <a:ext cx="2456901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9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1371" y="835004"/>
            <a:ext cx="8321879" cy="5369976"/>
            <a:chOff x="309748" y="762732"/>
            <a:chExt cx="7712708" cy="49124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397" y="762732"/>
              <a:ext cx="7692059" cy="42777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748" y="4941390"/>
              <a:ext cx="7299713" cy="733834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324" y="213622"/>
            <a:ext cx="7174800" cy="427038"/>
          </a:xfrm>
        </p:spPr>
        <p:txBody>
          <a:bodyPr/>
          <a:lstStyle/>
          <a:p>
            <a:r>
              <a:rPr lang="en-US" dirty="0" smtClean="0"/>
              <a:t>SMOS+ STORM Evolution Main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40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3"/>
          <p:cNvGrpSpPr>
            <a:grpSpLocks/>
          </p:cNvGrpSpPr>
          <p:nvPr/>
        </p:nvGrpSpPr>
        <p:grpSpPr bwMode="auto">
          <a:xfrm>
            <a:off x="34925" y="106363"/>
            <a:ext cx="9029700" cy="6500812"/>
            <a:chOff x="35036" y="106363"/>
            <a:chExt cx="9030136" cy="6501026"/>
          </a:xfrm>
        </p:grpSpPr>
        <p:sp>
          <p:nvSpPr>
            <p:cNvPr id="16386" name="AutoShape 2"/>
            <p:cNvSpPr>
              <a:spLocks noChangeArrowheads="1"/>
            </p:cNvSpPr>
            <p:nvPr/>
          </p:nvSpPr>
          <p:spPr bwMode="auto">
            <a:xfrm>
              <a:off x="77901" y="106363"/>
              <a:ext cx="8987271" cy="5869180"/>
            </a:xfrm>
            <a:prstGeom prst="roundRect">
              <a:avLst>
                <a:gd name="adj" fmla="val 3847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6" name="AutoShape 12"/>
            <p:cNvSpPr>
              <a:spLocks noChangeArrowheads="1"/>
            </p:cNvSpPr>
            <p:nvPr/>
          </p:nvSpPr>
          <p:spPr bwMode="auto">
            <a:xfrm>
              <a:off x="255710" y="846162"/>
              <a:ext cx="8809462" cy="227019"/>
            </a:xfrm>
            <a:prstGeom prst="chevron">
              <a:avLst>
                <a:gd name="adj" fmla="val 78257"/>
              </a:avLst>
            </a:prstGeom>
            <a:gradFill rotWithShape="1">
              <a:gsLst>
                <a:gs pos="0">
                  <a:schemeClr val="bg1">
                    <a:gamma/>
                    <a:shade val="7294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800" b="1">
                <a:solidFill>
                  <a:srgbClr val="6600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7" name="Text Box 13"/>
            <p:cNvSpPr txBox="1">
              <a:spLocks noChangeArrowheads="1"/>
            </p:cNvSpPr>
            <p:nvPr/>
          </p:nvSpPr>
          <p:spPr bwMode="auto">
            <a:xfrm>
              <a:off x="3040319" y="828699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KO+9</a:t>
              </a:r>
            </a:p>
          </p:txBody>
        </p:sp>
        <p:sp>
          <p:nvSpPr>
            <p:cNvPr id="16399" name="Text Box 15"/>
            <p:cNvSpPr txBox="1">
              <a:spLocks noChangeArrowheads="1"/>
            </p:cNvSpPr>
            <p:nvPr/>
          </p:nvSpPr>
          <p:spPr bwMode="auto">
            <a:xfrm>
              <a:off x="35036" y="819173"/>
              <a:ext cx="83189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</a:t>
              </a:r>
            </a:p>
          </p:txBody>
        </p:sp>
        <p:sp>
          <p:nvSpPr>
            <p:cNvPr id="16403" name="Text Box 19"/>
            <p:cNvSpPr txBox="1">
              <a:spLocks noChangeArrowheads="1"/>
            </p:cNvSpPr>
            <p:nvPr/>
          </p:nvSpPr>
          <p:spPr bwMode="auto">
            <a:xfrm>
              <a:off x="8269797" y="838224"/>
              <a:ext cx="763624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KO+24</a:t>
              </a:r>
            </a:p>
          </p:txBody>
        </p:sp>
        <p:sp>
          <p:nvSpPr>
            <p:cNvPr id="16404" name="Text Box 20"/>
            <p:cNvSpPr txBox="1">
              <a:spLocks noChangeArrowheads="1"/>
            </p:cNvSpPr>
            <p:nvPr/>
          </p:nvSpPr>
          <p:spPr bwMode="auto">
            <a:xfrm>
              <a:off x="5148621" y="827112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KO+15</a:t>
              </a:r>
            </a:p>
          </p:txBody>
        </p: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1051085" y="842987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KO+3</a:t>
              </a: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2048083" y="5642157"/>
              <a:ext cx="609629" cy="25400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PM-2 </a:t>
              </a:r>
            </a:p>
          </p:txBody>
        </p:sp>
        <p:sp>
          <p:nvSpPr>
            <p:cNvPr id="14366" name="Text Box 25"/>
            <p:cNvSpPr txBox="1">
              <a:spLocks noChangeArrowheads="1"/>
            </p:cNvSpPr>
            <p:nvPr/>
          </p:nvSpPr>
          <p:spPr bwMode="auto">
            <a:xfrm>
              <a:off x="3129073" y="5642197"/>
              <a:ext cx="549275" cy="254000"/>
            </a:xfrm>
            <a:prstGeom prst="rect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000" b="1" smtClean="0">
                  <a:solidFill>
                    <a:srgbClr val="000000"/>
                  </a:solidFill>
                </a:rPr>
                <a:t>PM-3</a:t>
              </a:r>
            </a:p>
          </p:txBody>
        </p:sp>
        <p:sp>
          <p:nvSpPr>
            <p:cNvPr id="14367" name="Text Box 26"/>
            <p:cNvSpPr txBox="1">
              <a:spLocks noChangeArrowheads="1"/>
            </p:cNvSpPr>
            <p:nvPr/>
          </p:nvSpPr>
          <p:spPr bwMode="auto">
            <a:xfrm>
              <a:off x="5148976" y="5642197"/>
              <a:ext cx="704850" cy="254000"/>
            </a:xfrm>
            <a:prstGeom prst="rect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000" b="1" smtClean="0">
                  <a:solidFill>
                    <a:srgbClr val="000000"/>
                  </a:solidFill>
                </a:rPr>
                <a:t>PM-4</a:t>
              </a:r>
            </a:p>
          </p:txBody>
        </p:sp>
        <p:sp>
          <p:nvSpPr>
            <p:cNvPr id="16411" name="Text Box 27"/>
            <p:cNvSpPr txBox="1">
              <a:spLocks noChangeArrowheads="1"/>
            </p:cNvSpPr>
            <p:nvPr/>
          </p:nvSpPr>
          <p:spPr bwMode="auto">
            <a:xfrm>
              <a:off x="6245636" y="5642157"/>
              <a:ext cx="609629" cy="25400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PM-5</a:t>
              </a:r>
            </a:p>
          </p:txBody>
        </p:sp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8342825" y="5634220"/>
              <a:ext cx="609629" cy="25400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FM</a:t>
              </a:r>
            </a:p>
          </p:txBody>
        </p:sp>
        <p:sp>
          <p:nvSpPr>
            <p:cNvPr id="16424" name="Text Box 40"/>
            <p:cNvSpPr txBox="1">
              <a:spLocks noChangeArrowheads="1"/>
            </p:cNvSpPr>
            <p:nvPr/>
          </p:nvSpPr>
          <p:spPr bwMode="auto">
            <a:xfrm>
              <a:off x="1989343" y="828699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KO+6</a:t>
              </a:r>
            </a:p>
          </p:txBody>
        </p:sp>
        <p:sp>
          <p:nvSpPr>
            <p:cNvPr id="16425" name="Text Box 41"/>
            <p:cNvSpPr txBox="1">
              <a:spLocks noChangeArrowheads="1"/>
            </p:cNvSpPr>
            <p:nvPr/>
          </p:nvSpPr>
          <p:spPr bwMode="auto">
            <a:xfrm>
              <a:off x="4089707" y="850925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KO+12</a:t>
              </a:r>
            </a:p>
          </p:txBody>
        </p:sp>
        <p:sp>
          <p:nvSpPr>
            <p:cNvPr id="16432" name="Text Box 48"/>
            <p:cNvSpPr txBox="1">
              <a:spLocks noChangeArrowheads="1"/>
            </p:cNvSpPr>
            <p:nvPr/>
          </p:nvSpPr>
          <p:spPr bwMode="auto">
            <a:xfrm>
              <a:off x="4148448" y="5650095"/>
              <a:ext cx="609629" cy="24607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MTR</a:t>
              </a:r>
            </a:p>
          </p:txBody>
        </p:sp>
        <p:sp>
          <p:nvSpPr>
            <p:cNvPr id="16433" name="Text Box 49"/>
            <p:cNvSpPr txBox="1">
              <a:spLocks noChangeArrowheads="1"/>
            </p:cNvSpPr>
            <p:nvPr/>
          </p:nvSpPr>
          <p:spPr bwMode="auto">
            <a:xfrm>
              <a:off x="7258510" y="833462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KO+21</a:t>
              </a:r>
            </a:p>
          </p:txBody>
        </p:sp>
        <p:sp>
          <p:nvSpPr>
            <p:cNvPr id="14374" name="Text Box 50"/>
            <p:cNvSpPr txBox="1">
              <a:spLocks noChangeArrowheads="1"/>
            </p:cNvSpPr>
            <p:nvPr/>
          </p:nvSpPr>
          <p:spPr bwMode="auto">
            <a:xfrm>
              <a:off x="7294291" y="5634262"/>
              <a:ext cx="591652" cy="246221"/>
            </a:xfrm>
            <a:prstGeom prst="rect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000" b="1" smtClean="0">
                  <a:solidFill>
                    <a:srgbClr val="000000"/>
                  </a:solidFill>
                </a:rPr>
                <a:t>PM-6</a:t>
              </a:r>
            </a:p>
          </p:txBody>
        </p:sp>
        <p:sp>
          <p:nvSpPr>
            <p:cNvPr id="16439" name="Text Box 55"/>
            <p:cNvSpPr txBox="1">
              <a:spLocks noChangeArrowheads="1"/>
            </p:cNvSpPr>
            <p:nvPr/>
          </p:nvSpPr>
          <p:spPr bwMode="auto">
            <a:xfrm>
              <a:off x="6186896" y="820762"/>
              <a:ext cx="727110" cy="244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KO+18</a:t>
              </a:r>
            </a:p>
          </p:txBody>
        </p:sp>
        <p:sp>
          <p:nvSpPr>
            <p:cNvPr id="16442" name="Text Box 58"/>
            <p:cNvSpPr txBox="1">
              <a:spLocks noChangeArrowheads="1"/>
            </p:cNvSpPr>
            <p:nvPr/>
          </p:nvSpPr>
          <p:spPr bwMode="auto">
            <a:xfrm>
              <a:off x="204907" y="246068"/>
              <a:ext cx="8688807" cy="369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b="1" i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SMOS+ STORM Evolution </a:t>
              </a:r>
              <a:r>
                <a:rPr lang="en-GB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(</a:t>
              </a:r>
              <a:r>
                <a:rPr lang="en-GB" sz="16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KO – KO+24</a:t>
              </a:r>
              <a:r>
                <a:rPr lang="en-GB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  <a:endParaRPr lang="en-US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68" name="Line 84"/>
            <p:cNvSpPr>
              <a:spLocks noChangeShapeType="1"/>
            </p:cNvSpPr>
            <p:nvPr/>
          </p:nvSpPr>
          <p:spPr bwMode="auto">
            <a:xfrm flipH="1">
              <a:off x="5501063" y="1073182"/>
              <a:ext cx="0" cy="4568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69" name="Line 85"/>
            <p:cNvSpPr>
              <a:spLocks noChangeShapeType="1"/>
            </p:cNvSpPr>
            <p:nvPr/>
          </p:nvSpPr>
          <p:spPr bwMode="auto">
            <a:xfrm flipH="1">
              <a:off x="4453262" y="1073182"/>
              <a:ext cx="0" cy="4568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70" name="Line 86"/>
            <p:cNvSpPr>
              <a:spLocks noChangeShapeType="1"/>
            </p:cNvSpPr>
            <p:nvPr/>
          </p:nvSpPr>
          <p:spPr bwMode="auto">
            <a:xfrm>
              <a:off x="3402287" y="1098583"/>
              <a:ext cx="1587" cy="454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71" name="Line 87"/>
            <p:cNvSpPr>
              <a:spLocks noChangeShapeType="1"/>
            </p:cNvSpPr>
            <p:nvPr/>
          </p:nvSpPr>
          <p:spPr bwMode="auto">
            <a:xfrm flipH="1">
              <a:off x="2352898" y="1090645"/>
              <a:ext cx="0" cy="4559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73" name="Line 89"/>
            <p:cNvSpPr>
              <a:spLocks noChangeShapeType="1"/>
            </p:cNvSpPr>
            <p:nvPr/>
          </p:nvSpPr>
          <p:spPr bwMode="auto">
            <a:xfrm flipH="1">
              <a:off x="6550451" y="1098583"/>
              <a:ext cx="0" cy="4551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74" name="Line 90"/>
            <p:cNvSpPr>
              <a:spLocks noChangeShapeType="1"/>
            </p:cNvSpPr>
            <p:nvPr/>
          </p:nvSpPr>
          <p:spPr bwMode="auto">
            <a:xfrm flipH="1">
              <a:off x="8647640" y="1073182"/>
              <a:ext cx="0" cy="4568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Line 84"/>
            <p:cNvSpPr>
              <a:spLocks noChangeShapeType="1"/>
            </p:cNvSpPr>
            <p:nvPr/>
          </p:nvSpPr>
          <p:spPr bwMode="auto">
            <a:xfrm flipH="1">
              <a:off x="7599839" y="1071595"/>
              <a:ext cx="0" cy="4568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" name="Line 87"/>
            <p:cNvSpPr>
              <a:spLocks noChangeShapeType="1"/>
            </p:cNvSpPr>
            <p:nvPr/>
          </p:nvSpPr>
          <p:spPr bwMode="auto">
            <a:xfrm>
              <a:off x="219195" y="504838"/>
              <a:ext cx="36515" cy="50420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85" name="TextBox 16399"/>
            <p:cNvSpPr txBox="1">
              <a:spLocks noChangeArrowheads="1"/>
            </p:cNvSpPr>
            <p:nvPr/>
          </p:nvSpPr>
          <p:spPr bwMode="auto">
            <a:xfrm>
              <a:off x="77526" y="6084943"/>
              <a:ext cx="842963" cy="2762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 b="1" smtClean="0">
                  <a:solidFill>
                    <a:srgbClr val="FFFFFF"/>
                  </a:solidFill>
                </a:rPr>
                <a:t>Proposal</a:t>
              </a:r>
            </a:p>
          </p:txBody>
        </p:sp>
        <p:cxnSp>
          <p:nvCxnSpPr>
            <p:cNvPr id="16402" name="Straight Arrow Connector 16401"/>
            <p:cNvCxnSpPr/>
            <p:nvPr/>
          </p:nvCxnSpPr>
          <p:spPr>
            <a:xfrm flipV="1">
              <a:off x="260472" y="5232569"/>
              <a:ext cx="0" cy="849341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127115" y="5642157"/>
              <a:ext cx="473098" cy="25400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KO</a:t>
              </a:r>
            </a:p>
          </p:txBody>
        </p:sp>
        <p:sp>
          <p:nvSpPr>
            <p:cNvPr id="14388" name="Text Box 25"/>
            <p:cNvSpPr txBox="1">
              <a:spLocks noChangeArrowheads="1"/>
            </p:cNvSpPr>
            <p:nvPr/>
          </p:nvSpPr>
          <p:spPr bwMode="auto">
            <a:xfrm>
              <a:off x="838466" y="5642197"/>
              <a:ext cx="953502" cy="246229"/>
            </a:xfrm>
            <a:prstGeom prst="rect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000" b="1" smtClean="0">
                  <a:solidFill>
                    <a:srgbClr val="000000"/>
                  </a:solidFill>
                </a:rPr>
                <a:t>PM-1/SRR</a:t>
              </a:r>
            </a:p>
          </p:txBody>
        </p:sp>
        <p:sp>
          <p:nvSpPr>
            <p:cNvPr id="61" name="Line 87"/>
            <p:cNvSpPr>
              <a:spLocks noChangeShapeType="1"/>
            </p:cNvSpPr>
            <p:nvPr/>
          </p:nvSpPr>
          <p:spPr bwMode="auto">
            <a:xfrm flipH="1">
              <a:off x="1305097" y="1108108"/>
              <a:ext cx="0" cy="4541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dist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Text Box 24"/>
            <p:cNvSpPr txBox="1">
              <a:spLocks noChangeArrowheads="1"/>
            </p:cNvSpPr>
            <p:nvPr/>
          </p:nvSpPr>
          <p:spPr bwMode="auto">
            <a:xfrm>
              <a:off x="1443217" y="6107311"/>
              <a:ext cx="1214496" cy="24607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Meeting</a:t>
              </a:r>
            </a:p>
          </p:txBody>
        </p:sp>
        <p:sp>
          <p:nvSpPr>
            <p:cNvPr id="14391" name="Text Box 25"/>
            <p:cNvSpPr txBox="1">
              <a:spLocks noChangeArrowheads="1"/>
            </p:cNvSpPr>
            <p:nvPr/>
          </p:nvSpPr>
          <p:spPr bwMode="auto">
            <a:xfrm>
              <a:off x="1443093" y="6361168"/>
              <a:ext cx="1214985" cy="246221"/>
            </a:xfrm>
            <a:prstGeom prst="rect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000" b="1" smtClean="0">
                  <a:solidFill>
                    <a:srgbClr val="000000"/>
                  </a:solidFill>
                </a:rPr>
                <a:t>Teleconference</a:t>
              </a:r>
            </a:p>
          </p:txBody>
        </p:sp>
      </p:grp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19075" y="1187450"/>
            <a:ext cx="8429625" cy="339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2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Task-1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 Cross </a:t>
            </a:r>
            <a:r>
              <a:rPr lang="en-GB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cutting requirements 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altLang="ja-JP" sz="12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anagement and coordination, outreach, communication and promotion</a:t>
            </a:r>
            <a:endParaRPr lang="en-US" sz="12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AutoShape 38"/>
          <p:cNvSpPr>
            <a:spLocks noChangeArrowheads="1"/>
          </p:cNvSpPr>
          <p:nvPr/>
        </p:nvSpPr>
        <p:spPr bwMode="auto">
          <a:xfrm>
            <a:off x="6532563" y="5080000"/>
            <a:ext cx="2116137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1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Task-7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Final  Workshop (WS) </a:t>
            </a:r>
          </a:p>
          <a:p>
            <a:pPr algn="ctr">
              <a:defRPr/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Final Reporting (FR)</a:t>
            </a:r>
          </a:p>
        </p:txBody>
      </p:sp>
      <p:sp>
        <p:nvSpPr>
          <p:cNvPr id="73" name="AutoShape 38"/>
          <p:cNvSpPr>
            <a:spLocks noChangeArrowheads="1"/>
          </p:cNvSpPr>
          <p:nvPr/>
        </p:nvSpPr>
        <p:spPr bwMode="auto">
          <a:xfrm>
            <a:off x="255588" y="4568825"/>
            <a:ext cx="7537450" cy="4143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1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Task-6: </a:t>
            </a:r>
            <a:r>
              <a:rPr lang="en-GB" sz="11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Demonstrate the performance, utility and impact of SMOS L-band measurements</a:t>
            </a:r>
            <a:br>
              <a:rPr lang="en-GB" sz="11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11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 high wind speeds over the ocean during Tropical and Extra-Tropical storm conditions</a:t>
            </a:r>
            <a:r>
              <a:rPr lang="en-US" sz="11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GB" sz="11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Elbow Connector 7"/>
          <p:cNvCxnSpPr>
            <a:endCxn id="70" idx="0"/>
          </p:cNvCxnSpPr>
          <p:nvPr/>
        </p:nvCxnSpPr>
        <p:spPr>
          <a:xfrm>
            <a:off x="2459038" y="2795588"/>
            <a:ext cx="2508250" cy="334962"/>
          </a:xfrm>
          <a:prstGeom prst="bentConnector2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0" idx="2"/>
          </p:cNvCxnSpPr>
          <p:nvPr/>
        </p:nvCxnSpPr>
        <p:spPr>
          <a:xfrm>
            <a:off x="4967288" y="3578225"/>
            <a:ext cx="0" cy="31115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6925" y="2292350"/>
            <a:ext cx="9525" cy="2276475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778000" y="2935288"/>
            <a:ext cx="0" cy="1660525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024313" y="4195763"/>
            <a:ext cx="0" cy="373062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utoShape 38"/>
          <p:cNvSpPr>
            <a:spLocks noChangeArrowheads="1"/>
          </p:cNvSpPr>
          <p:nvPr/>
        </p:nvSpPr>
        <p:spPr bwMode="auto">
          <a:xfrm>
            <a:off x="260350" y="3889375"/>
            <a:ext cx="6272213" cy="306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1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Task-5: 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Implementation of SMOS+ STORM  Evolution TC and ETC database</a:t>
            </a:r>
            <a:endParaRPr lang="en-GB" sz="11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8328025" y="5080000"/>
            <a:ext cx="100013" cy="2016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22" name="Elbow Connector 21"/>
          <p:cNvCxnSpPr>
            <a:stCxn id="16422" idx="3"/>
            <a:endCxn id="24" idx="2"/>
          </p:cNvCxnSpPr>
          <p:nvPr/>
        </p:nvCxnSpPr>
        <p:spPr>
          <a:xfrm>
            <a:off x="3403600" y="1965325"/>
            <a:ext cx="4975225" cy="3114675"/>
          </a:xfrm>
          <a:prstGeom prst="bentConnector2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>
            <a:stCxn id="68" idx="3"/>
            <a:endCxn id="24" idx="2"/>
          </p:cNvCxnSpPr>
          <p:nvPr/>
        </p:nvCxnSpPr>
        <p:spPr>
          <a:xfrm>
            <a:off x="4452938" y="2794000"/>
            <a:ext cx="3925887" cy="2286000"/>
          </a:xfrm>
          <a:prstGeom prst="bentConnector2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70" idx="3"/>
            <a:endCxn id="24" idx="2"/>
          </p:cNvCxnSpPr>
          <p:nvPr/>
        </p:nvCxnSpPr>
        <p:spPr>
          <a:xfrm>
            <a:off x="6532563" y="3354388"/>
            <a:ext cx="1846262" cy="1725612"/>
          </a:xfrm>
          <a:prstGeom prst="bentConnector2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stCxn id="72" idx="3"/>
            <a:endCxn id="24" idx="2"/>
          </p:cNvCxnSpPr>
          <p:nvPr/>
        </p:nvCxnSpPr>
        <p:spPr>
          <a:xfrm>
            <a:off x="6532563" y="4041775"/>
            <a:ext cx="1846262" cy="1038225"/>
          </a:xfrm>
          <a:prstGeom prst="bentConnector2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73" idx="3"/>
            <a:endCxn id="24" idx="2"/>
          </p:cNvCxnSpPr>
          <p:nvPr/>
        </p:nvCxnSpPr>
        <p:spPr>
          <a:xfrm>
            <a:off x="7793038" y="4776788"/>
            <a:ext cx="585787" cy="303212"/>
          </a:xfrm>
          <a:prstGeom prst="bentConnector2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73" idx="2"/>
            <a:endCxn id="67" idx="1"/>
          </p:cNvCxnSpPr>
          <p:nvPr/>
        </p:nvCxnSpPr>
        <p:spPr>
          <a:xfrm rot="16200000" flipH="1">
            <a:off x="5112544" y="3894932"/>
            <a:ext cx="331787" cy="2508250"/>
          </a:xfrm>
          <a:prstGeom prst="bentConnector2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AutoShape 38"/>
          <p:cNvSpPr>
            <a:spLocks noChangeArrowheads="1"/>
          </p:cNvSpPr>
          <p:nvPr/>
        </p:nvSpPr>
        <p:spPr bwMode="auto">
          <a:xfrm>
            <a:off x="3402013" y="3130550"/>
            <a:ext cx="3130550" cy="4476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1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Task-4: 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Production and validation of SMOS</a:t>
            </a:r>
          </a:p>
          <a:p>
            <a:pPr algn="ctr"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 blended wind speed products</a:t>
            </a:r>
            <a:r>
              <a:rPr lang="en-US" sz="11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GB" sz="11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22" name="AutoShape 38"/>
          <p:cNvSpPr>
            <a:spLocks noChangeArrowheads="1"/>
          </p:cNvSpPr>
          <p:nvPr/>
        </p:nvSpPr>
        <p:spPr bwMode="auto">
          <a:xfrm>
            <a:off x="260350" y="1638300"/>
            <a:ext cx="3143250" cy="6540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1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Task-2: 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L-band signal response over the </a:t>
            </a:r>
          </a:p>
          <a:p>
            <a:pPr algn="ctr"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ocean in very high wind speed conditions</a:t>
            </a:r>
          </a:p>
          <a:p>
            <a:pPr algn="ctr"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 SMOS GMF development. </a:t>
            </a:r>
            <a:r>
              <a:rPr lang="en-US" sz="11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GB" sz="11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2649538" y="2292350"/>
            <a:ext cx="7937" cy="1597025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AutoShape 38"/>
          <p:cNvSpPr>
            <a:spLocks noChangeArrowheads="1"/>
          </p:cNvSpPr>
          <p:nvPr/>
        </p:nvSpPr>
        <p:spPr bwMode="auto">
          <a:xfrm>
            <a:off x="255588" y="2652713"/>
            <a:ext cx="4197350" cy="2825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100" b="1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Task-3: 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Algorithm development</a:t>
            </a:r>
          </a:p>
        </p:txBody>
      </p:sp>
    </p:spTree>
    <p:extLst>
      <p:ext uri="{BB962C8B-B14F-4D97-AF65-F5344CB8AC3E}">
        <p14:creationId xmlns:p14="http://schemas.microsoft.com/office/powerpoint/2010/main" xmlns="" val="21488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09_068_AR_E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36625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032" y="5963614"/>
            <a:ext cx="854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http://www.esa.int/spaceinvideos/Videos/2015/09/</a:t>
            </a:r>
            <a:r>
              <a:rPr lang="en-US" sz="1400" dirty="0" smtClean="0">
                <a:hlinkClick r:id="rId6"/>
              </a:rPr>
              <a:t>The_storms_below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339341"/>
            <a:ext cx="9144000" cy="4550832"/>
          </a:xfrm>
          <a:prstGeom prst="rect">
            <a:avLst/>
          </a:prstGeom>
        </p:spPr>
      </p:pic>
      <p:pic>
        <p:nvPicPr>
          <p:cNvPr id="5" name="Picture 4" descr="Hurricanes_change_temperature_of_sea_surfac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358538"/>
            <a:ext cx="9144000" cy="4638958"/>
          </a:xfrm>
          <a:prstGeom prst="rect">
            <a:avLst/>
          </a:prstGeom>
        </p:spPr>
      </p:pic>
      <p:pic>
        <p:nvPicPr>
          <p:cNvPr id="6" name="Picture 5" descr="Changes_in_chlorophyll_concentration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503607"/>
            <a:ext cx="9144000" cy="454795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461" y="123109"/>
            <a:ext cx="7174800" cy="923330"/>
          </a:xfrm>
        </p:spPr>
        <p:txBody>
          <a:bodyPr/>
          <a:lstStyle/>
          <a:p>
            <a:r>
              <a:rPr lang="en-US" dirty="0" smtClean="0"/>
              <a:t>The Three Brothers of the Pacific</a:t>
            </a:r>
            <a:br>
              <a:rPr lang="en-US" dirty="0" smtClean="0"/>
            </a:br>
            <a:r>
              <a:rPr lang="en-US" sz="1600" kern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Kilo (left), Ignacio (centre) and Jimena (right) on 29 August 2015. All three were category-4 hurricanes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15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sfmr_track_earl_overSMOS_flight1bis_recenter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5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sfmr_smos_timeseries_earl_2010_overSMOS_flight1bi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08481"/>
            <a:ext cx="9144000" cy="54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3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">
  <a:themeElements>
    <a:clrScheme name="Custom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0000FF"/>
      </a:hlink>
      <a:folHlink>
        <a:srgbClr val="0000FF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mpd="sng">
          <a:solidFill>
            <a:srgbClr val="0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DE67DC-0345-49EC-B880-0A483B7BB2AD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Presentation.potx</Template>
  <TotalTime>577</TotalTime>
  <Words>481</Words>
  <Application>Microsoft Office PowerPoint</Application>
  <PresentationFormat>On-screen Show (4:3)</PresentationFormat>
  <Paragraphs>86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NEW ESA Presentation</vt:lpstr>
      <vt:lpstr>Default Design</vt:lpstr>
      <vt:lpstr>Thème Office</vt:lpstr>
      <vt:lpstr>1_Thème Office</vt:lpstr>
      <vt:lpstr>International Workshop on Measuring High Wind Speeds over the Ocean </vt:lpstr>
      <vt:lpstr>Thanks</vt:lpstr>
      <vt:lpstr>Slide 3</vt:lpstr>
      <vt:lpstr>Slide 4</vt:lpstr>
      <vt:lpstr>SMOS+ STORM Evolution Main Requirements</vt:lpstr>
      <vt:lpstr>Slide 6</vt:lpstr>
      <vt:lpstr>The Three Brothers of the Pacific Kilo (left), Ignacio (centre) and Jimena (right) on 29 August 2015. All three were category-4 hurricanes </vt:lpstr>
      <vt:lpstr>Slide 8</vt:lpstr>
      <vt:lpstr>Slide 9</vt:lpstr>
      <vt:lpstr>Slide 10</vt:lpstr>
      <vt:lpstr>Aeolus Mission - Launch late 2017</vt:lpstr>
      <vt:lpstr>What is needed from Earth Observation?</vt:lpstr>
      <vt:lpstr>Objectives for this workshop</vt:lpstr>
      <vt:lpstr>Slide 14</vt:lpstr>
    </vt:vector>
  </TitlesOfParts>
  <Manager/>
  <Company>ESA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User</cp:lastModifiedBy>
  <cp:revision>466</cp:revision>
  <cp:lastPrinted>2008-08-26T16:26:23Z</cp:lastPrinted>
  <dcterms:created xsi:type="dcterms:W3CDTF">2009-03-03T09:28:14Z</dcterms:created>
  <dcterms:modified xsi:type="dcterms:W3CDTF">2016-11-15T10:50:19Z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