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89" r:id="rId2"/>
    <p:sldMasterId id="2147484298" r:id="rId3"/>
    <p:sldMasterId id="2147484307" r:id="rId4"/>
    <p:sldMasterId id="2147484326" r:id="rId5"/>
    <p:sldMasterId id="2147484328" r:id="rId6"/>
  </p:sldMasterIdLst>
  <p:notesMasterIdLst>
    <p:notesMasterId r:id="rId12"/>
  </p:notesMasterIdLst>
  <p:handoutMasterIdLst>
    <p:handoutMasterId r:id="rId13"/>
  </p:handoutMasterIdLst>
  <p:sldIdLst>
    <p:sldId id="342" r:id="rId7"/>
    <p:sldId id="331" r:id="rId8"/>
    <p:sldId id="369" r:id="rId9"/>
    <p:sldId id="367" r:id="rId10"/>
    <p:sldId id="368" r:id="rId11"/>
  </p:sldIdLst>
  <p:sldSz cx="9144000" cy="5143500" type="screen16x9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Paterson" initials="L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4" autoAdjust="0"/>
  </p:normalViewPr>
  <p:slideViewPr>
    <p:cSldViewPr>
      <p:cViewPr varScale="1">
        <p:scale>
          <a:sx n="109" d="100"/>
          <a:sy n="109" d="100"/>
        </p:scale>
        <p:origin x="-72" y="-576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522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9ADC8C-1E3A-2945-A7D6-CC00FC91EAFF}" type="datetimeFigureOut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D0BDEC-C160-8148-AEBB-FFF99A65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66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16EAAF3-6EDB-0042-867C-F4C68D082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2000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Climate Services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Oil and Gas business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Wimbledon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Aviation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Open Road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Retail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Defence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dirty="0" smtClean="0">
                <a:ea typeface="ＭＳ Ｐゴシック" pitchFamily="34" charset="-128"/>
              </a:rPr>
              <a:t>Renewables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08625-5B52-4E62-AD4C-C8C2F9670B7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The </a:t>
            </a:r>
            <a:r>
              <a:rPr lang="en-GB" dirty="0" err="1" smtClean="0">
                <a:ea typeface="ＭＳ Ｐゴシック" pitchFamily="34" charset="-128"/>
              </a:rPr>
              <a:t>Vuvuzela</a:t>
            </a:r>
            <a:r>
              <a:rPr lang="en-GB" dirty="0" smtClean="0">
                <a:ea typeface="ＭＳ Ｐゴシック" pitchFamily="34" charset="-128"/>
              </a:rPr>
              <a:t> of seamless prediction: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ea typeface="ＭＳ Ｐゴシック" pitchFamily="34" charset="-128"/>
              </a:rPr>
              <a:t>The Met Office is able to make predictions on all timescales from now until a century ahead.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ea typeface="ＭＳ Ｐゴシック" pitchFamily="34" charset="-128"/>
              </a:rPr>
              <a:t>Analysis of past weather data is also useful to understand weather risks today – for example what is the likelihood of a particular storm event occurring.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ea typeface="ＭＳ Ｐゴシック" pitchFamily="34" charset="-128"/>
              </a:rPr>
              <a:t>On longer timescales the confidence boundary gets wider – however if the climate information is applied in an appropriate manner it provides extremely useful information to inform adaptation decision making.</a:t>
            </a:r>
          </a:p>
          <a:p>
            <a:pPr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671E7-0E04-4FE1-A209-B39DE0CC95DC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493CE-ED13-4460-A94B-1822C6CFA9D9}" type="slidenum">
              <a:rPr lang="en-GB">
                <a:solidFill>
                  <a:srgbClr val="1F497D"/>
                </a:solidFill>
              </a:rPr>
              <a:pPr/>
              <a:t>3</a:t>
            </a:fld>
            <a:endParaRPr lang="en-GB">
              <a:solidFill>
                <a:srgbClr val="1F497D"/>
              </a:solidFill>
            </a:endParaRPr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0458AFC-3EDE-4574-974E-BA0BD83DAB69}" type="slidenum">
              <a:rPr lang="en-GB" sz="1200" smtClean="0">
                <a:solidFill>
                  <a:srgbClr val="000000"/>
                </a:solidFill>
                <a:ea typeface="ＭＳ Ｐゴシック" charset="-128"/>
                <a:cs typeface="Arial" pitchFamily="34" charset="0"/>
              </a:rPr>
              <a:pPr algn="r">
                <a:lnSpc>
                  <a:spcPct val="100000"/>
                </a:lnSpc>
              </a:pPr>
              <a:t>3</a:t>
            </a:fld>
            <a:endParaRPr lang="en-GB" sz="1200" smtClean="0">
              <a:solidFill>
                <a:srgbClr val="00000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GB" smtClean="0">
                <a:latin typeface="Arial" charset="0"/>
              </a:rPr>
              <a:t>Note Chris Gordon now in post full-time, and a lot of promising activity</a:t>
            </a:r>
          </a:p>
          <a:p>
            <a:r>
              <a:rPr lang="en-GB" smtClean="0">
                <a:latin typeface="Arial" charset="0"/>
              </a:rPr>
              <a:t>Select Committee report is particularly complementary of approach to science partnerships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Intensity errors now trending towards zero with increasing lead time, but still a weak bias in the analysis and short period forecasts.</a:t>
            </a: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D7754-7BC6-468C-9840-EE970B701905}" type="slidenum">
              <a:rPr lang="en-GB">
                <a:solidFill>
                  <a:srgbClr val="1F497D"/>
                </a:solidFill>
              </a:rPr>
              <a:pPr/>
              <a:t>5</a:t>
            </a:fld>
            <a:endParaRPr lang="en-GB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84272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911465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52738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189021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491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722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500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633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490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911465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52738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564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189021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491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6722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500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633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490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3911465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52738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3189021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3491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54312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6722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500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9633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9490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29929"/>
            <a:ext cx="3390900" cy="35635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29929"/>
            <a:ext cx="3390900" cy="35635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37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60747"/>
            <a:ext cx="1733550" cy="46327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60747"/>
            <a:ext cx="5048250" cy="4632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630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088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636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ck - 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41166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>
              <a:defRPr sz="3600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425"/>
            <a:ext cx="12239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83" r:id="rId1"/>
    <p:sldLayoutId id="2147484282" r:id="rId2"/>
    <p:sldLayoutId id="2147484284" r:id="rId3"/>
    <p:sldLayoutId id="2147484281" r:id="rId4"/>
    <p:sldLayoutId id="2147484285" r:id="rId5"/>
    <p:sldLayoutId id="2147484286" r:id="rId6"/>
    <p:sldLayoutId id="2147484287" r:id="rId7"/>
    <p:sldLayoutId id="2147484288" r:id="rId8"/>
    <p:sldLayoutId id="2147484325" r:id="rId9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88900"/>
            <a:ext cx="12430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88900"/>
            <a:ext cx="12430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8900"/>
            <a:ext cx="12430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60747"/>
            <a:ext cx="6934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29929"/>
            <a:ext cx="6934200" cy="35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491490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000">
                <a:solidFill>
                  <a:srgbClr val="000000"/>
                </a:solidFill>
                <a:latin typeface="Arial" charset="0"/>
                <a:ea typeface="굴림" pitchFamily="-1" charset="-127"/>
              </a:defRPr>
            </a:lvl1pPr>
          </a:lstStyle>
          <a:p>
            <a:pPr>
              <a:defRPr/>
            </a:pPr>
            <a:r>
              <a:rPr lang="en-GB">
                <a:cs typeface="+mn-cs"/>
              </a:rPr>
              <a:t>© Crown copyright   Met Office</a:t>
            </a:r>
            <a:endParaRPr lang="en-GB" sz="1400">
              <a:latin typeface="Times" pitchFamily="18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60747"/>
            <a:ext cx="6934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29929"/>
            <a:ext cx="6934200" cy="35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015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" y="4773216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>
                <a:ea typeface="ＭＳ Ｐゴシック" charset="-128"/>
              </a:rPr>
              <a:t>© Crown copyright   Met Office</a:t>
            </a:r>
            <a:endParaRPr lang="en-GB" sz="1400">
              <a:latin typeface="Times" pitchFamily="18" charset="0"/>
              <a:ea typeface="ＭＳ Ｐゴシック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4pPr>
      <a:lvl5pPr marL="1697038" indent="-168275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5pPr>
      <a:lvl6pPr marL="21542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6pPr>
      <a:lvl7pPr marL="26114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7pPr>
      <a:lvl8pPr marL="30686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8pPr>
      <a:lvl9pPr marL="3525838" indent="-168275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3" Type="http://schemas.openxmlformats.org/officeDocument/2006/relationships/image" Target="../media/image26.jpeg"/><Relationship Id="rId21" Type="http://schemas.openxmlformats.org/officeDocument/2006/relationships/image" Target="../media/image43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jpeg"/><Relationship Id="rId9" Type="http://schemas.openxmlformats.org/officeDocument/2006/relationships/hyperlink" Target="http://www.bom.gov.au/bmrc/" TargetMode="External"/><Relationship Id="rId14" Type="http://schemas.openxmlformats.org/officeDocument/2006/relationships/image" Target="../media/image36.jpeg"/><Relationship Id="rId22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41166"/>
            <a:ext cx="7416824" cy="60239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We provide services for…</a:t>
            </a:r>
            <a:endParaRPr lang="en-US" dirty="0"/>
          </a:p>
        </p:txBody>
      </p:sp>
      <p:sp>
        <p:nvSpPr>
          <p:cNvPr id="18" name="Oval 6" descr="4-degree-map"/>
          <p:cNvSpPr>
            <a:spLocks noChangeArrowheads="1"/>
          </p:cNvSpPr>
          <p:nvPr/>
        </p:nvSpPr>
        <p:spPr bwMode="auto">
          <a:xfrm>
            <a:off x="683568" y="1203598"/>
            <a:ext cx="1635397" cy="1602432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7" descr="responders"/>
          <p:cNvSpPr>
            <a:spLocks noChangeArrowheads="1"/>
          </p:cNvSpPr>
          <p:nvPr/>
        </p:nvSpPr>
        <p:spPr bwMode="auto">
          <a:xfrm>
            <a:off x="2782243" y="1203598"/>
            <a:ext cx="1635397" cy="1602432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8" descr="utilities"/>
          <p:cNvSpPr>
            <a:spLocks noChangeArrowheads="1"/>
          </p:cNvSpPr>
          <p:nvPr/>
        </p:nvSpPr>
        <p:spPr bwMode="auto">
          <a:xfrm>
            <a:off x="4839643" y="1203598"/>
            <a:ext cx="1635397" cy="1602432"/>
          </a:xfrm>
          <a:prstGeom prst="ellipse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9" descr="bbc-weather"/>
          <p:cNvSpPr>
            <a:spLocks noChangeArrowheads="1"/>
          </p:cNvSpPr>
          <p:nvPr/>
        </p:nvSpPr>
        <p:spPr bwMode="auto">
          <a:xfrm>
            <a:off x="662781" y="3075806"/>
            <a:ext cx="1635397" cy="1602432"/>
          </a:xfrm>
          <a:prstGeom prst="ellips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10" descr="plane2 circle"/>
          <p:cNvSpPr>
            <a:spLocks noChangeArrowheads="1"/>
          </p:cNvSpPr>
          <p:nvPr/>
        </p:nvSpPr>
        <p:spPr bwMode="auto">
          <a:xfrm>
            <a:off x="6897043" y="1203598"/>
            <a:ext cx="1635397" cy="1602432"/>
          </a:xfrm>
          <a:prstGeom prst="ellips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12" descr="chinook circle"/>
          <p:cNvSpPr>
            <a:spLocks noChangeArrowheads="1"/>
          </p:cNvSpPr>
          <p:nvPr/>
        </p:nvSpPr>
        <p:spPr bwMode="auto">
          <a:xfrm>
            <a:off x="4818856" y="3075806"/>
            <a:ext cx="1635397" cy="1602432"/>
          </a:xfrm>
          <a:prstGeom prst="ellips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Oval 13" descr="shutterstock_44315155"/>
          <p:cNvSpPr>
            <a:spLocks noChangeArrowheads="1"/>
          </p:cNvSpPr>
          <p:nvPr/>
        </p:nvSpPr>
        <p:spPr bwMode="auto">
          <a:xfrm>
            <a:off x="6876256" y="3075806"/>
            <a:ext cx="1635397" cy="1602432"/>
          </a:xfrm>
          <a:prstGeom prst="ellips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Oval 9" descr="bbc-weather"/>
          <p:cNvSpPr>
            <a:spLocks noChangeArrowheads="1"/>
          </p:cNvSpPr>
          <p:nvPr/>
        </p:nvSpPr>
        <p:spPr bwMode="auto">
          <a:xfrm>
            <a:off x="664369" y="3104381"/>
            <a:ext cx="1635397" cy="1602432"/>
          </a:xfrm>
          <a:prstGeom prst="ellipse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Oval 8" descr="utilities"/>
          <p:cNvSpPr>
            <a:spLocks noChangeArrowheads="1"/>
          </p:cNvSpPr>
          <p:nvPr/>
        </p:nvSpPr>
        <p:spPr bwMode="auto">
          <a:xfrm>
            <a:off x="2731295" y="3055169"/>
            <a:ext cx="1681210" cy="1645962"/>
          </a:xfrm>
          <a:prstGeom prst="ellipse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8" descr="utilities"/>
          <p:cNvSpPr>
            <a:spLocks noChangeArrowheads="1"/>
          </p:cNvSpPr>
          <p:nvPr/>
        </p:nvSpPr>
        <p:spPr bwMode="auto">
          <a:xfrm>
            <a:off x="2772718" y="1211536"/>
            <a:ext cx="1635397" cy="1602432"/>
          </a:xfrm>
          <a:prstGeom prst="ellipse">
            <a:avLst/>
          </a:prstGeom>
          <a:blipFill dpi="0" rotWithShape="0">
            <a:blip r:embed="rId12" cstate="print"/>
            <a:srcRect/>
            <a:stretch>
              <a:fillRect/>
            </a:stretch>
          </a:blipFill>
          <a:ln w="762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5"/>
          <p:cNvSpPr>
            <a:spLocks noChangeArrowheads="1"/>
          </p:cNvSpPr>
          <p:nvPr/>
        </p:nvSpPr>
        <p:spPr bwMode="auto">
          <a:xfrm rot="16200000" flipV="1">
            <a:off x="3593411" y="-914157"/>
            <a:ext cx="1322030" cy="699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10 w 21600"/>
              <a:gd name="T13" fmla="*/ 6810 h 21600"/>
              <a:gd name="T14" fmla="*/ 14790 w 21600"/>
              <a:gd name="T15" fmla="*/ 147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019" y="21600"/>
                </a:lnTo>
                <a:lnTo>
                  <a:pt x="1158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FF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187624" y="52536"/>
            <a:ext cx="7956376" cy="71901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1"/>
                </a:solidFill>
                <a:latin typeface="+mj-lt"/>
                <a:cs typeface="ＭＳ Ｐゴシック" charset="0"/>
              </a:rPr>
              <a:t>Seamless Prediction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259632" y="843558"/>
            <a:ext cx="788436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DAFF00"/>
                </a:solidFill>
              </a:rPr>
              <a:t>Essential </a:t>
            </a:r>
            <a:r>
              <a:rPr lang="en-GB" sz="2000" dirty="0" smtClean="0">
                <a:solidFill>
                  <a:srgbClr val="CCFF33"/>
                </a:solidFill>
              </a:rPr>
              <a:t>support </a:t>
            </a:r>
            <a:r>
              <a:rPr lang="en-GB" sz="2000" dirty="0">
                <a:solidFill>
                  <a:srgbClr val="CCFF33"/>
                </a:solidFill>
              </a:rPr>
              <a:t>to decision making on all timescales</a:t>
            </a:r>
            <a:r>
              <a:rPr lang="en-GB" sz="2000" dirty="0"/>
              <a:t> </a:t>
            </a:r>
          </a:p>
        </p:txBody>
      </p:sp>
      <p:grpSp>
        <p:nvGrpSpPr>
          <p:cNvPr id="2" name="Group 91"/>
          <p:cNvGrpSpPr/>
          <p:nvPr/>
        </p:nvGrpSpPr>
        <p:grpSpPr>
          <a:xfrm>
            <a:off x="755576" y="1347614"/>
            <a:ext cx="7011987" cy="3456384"/>
            <a:chOff x="455613" y="1820863"/>
            <a:chExt cx="7011987" cy="4516437"/>
          </a:xfrm>
        </p:grpSpPr>
        <p:sp>
          <p:nvSpPr>
            <p:cNvPr id="73" name="Line 14"/>
            <p:cNvSpPr>
              <a:spLocks noChangeShapeType="1"/>
            </p:cNvSpPr>
            <p:nvPr/>
          </p:nvSpPr>
          <p:spPr bwMode="auto">
            <a:xfrm flipV="1">
              <a:off x="455613" y="6337300"/>
              <a:ext cx="69643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1228725" y="3200400"/>
              <a:ext cx="774700" cy="450850"/>
            </a:xfrm>
            <a:prstGeom prst="rect">
              <a:avLst/>
            </a:prstGeom>
            <a:solidFill>
              <a:schemeClr val="bg1">
                <a:alpha val="10196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2003425" y="3071813"/>
              <a:ext cx="773113" cy="709612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auto">
            <a:xfrm>
              <a:off x="2776538" y="3006725"/>
              <a:ext cx="774700" cy="903288"/>
            </a:xfrm>
            <a:prstGeom prst="rect">
              <a:avLst/>
            </a:prstGeom>
            <a:solidFill>
              <a:schemeClr val="bg2">
                <a:alpha val="3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3551238" y="2855880"/>
              <a:ext cx="774700" cy="1184308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Rectangle 20"/>
            <p:cNvSpPr>
              <a:spLocks noChangeArrowheads="1"/>
            </p:cNvSpPr>
            <p:nvPr/>
          </p:nvSpPr>
          <p:spPr bwMode="auto">
            <a:xfrm>
              <a:off x="4322763" y="2761787"/>
              <a:ext cx="776287" cy="12784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5099050" y="2749550"/>
              <a:ext cx="774700" cy="1419225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5873750" y="2667695"/>
              <a:ext cx="774700" cy="1629667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Line 23"/>
            <p:cNvSpPr>
              <a:spLocks noChangeShapeType="1"/>
            </p:cNvSpPr>
            <p:nvPr/>
          </p:nvSpPr>
          <p:spPr bwMode="auto">
            <a:xfrm flipV="1">
              <a:off x="2003425" y="1820863"/>
              <a:ext cx="0" cy="451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4"/>
            <p:cNvSpPr>
              <a:spLocks noChangeShapeType="1"/>
            </p:cNvSpPr>
            <p:nvPr/>
          </p:nvSpPr>
          <p:spPr bwMode="auto">
            <a:xfrm flipV="1">
              <a:off x="2776538" y="1820863"/>
              <a:ext cx="0" cy="451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5"/>
            <p:cNvSpPr>
              <a:spLocks noChangeShapeType="1"/>
            </p:cNvSpPr>
            <p:nvPr/>
          </p:nvSpPr>
          <p:spPr bwMode="auto">
            <a:xfrm flipV="1">
              <a:off x="3551238" y="1822450"/>
              <a:ext cx="0" cy="45148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6"/>
            <p:cNvSpPr>
              <a:spLocks noChangeShapeType="1"/>
            </p:cNvSpPr>
            <p:nvPr/>
          </p:nvSpPr>
          <p:spPr bwMode="auto">
            <a:xfrm flipV="1">
              <a:off x="4324350" y="1820863"/>
              <a:ext cx="0" cy="451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7"/>
            <p:cNvSpPr>
              <a:spLocks noChangeShapeType="1"/>
            </p:cNvSpPr>
            <p:nvPr/>
          </p:nvSpPr>
          <p:spPr bwMode="auto">
            <a:xfrm flipV="1">
              <a:off x="5099050" y="1820863"/>
              <a:ext cx="0" cy="451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 flipV="1">
              <a:off x="5873750" y="1820863"/>
              <a:ext cx="0" cy="451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AutoShape 29"/>
            <p:cNvSpPr>
              <a:spLocks noChangeArrowheads="1"/>
            </p:cNvSpPr>
            <p:nvPr/>
          </p:nvSpPr>
          <p:spPr bwMode="auto">
            <a:xfrm rot="16200000">
              <a:off x="570707" y="3042444"/>
              <a:ext cx="544512" cy="7747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8" name="Line 30"/>
            <p:cNvSpPr>
              <a:spLocks noChangeShapeType="1"/>
            </p:cNvSpPr>
            <p:nvPr/>
          </p:nvSpPr>
          <p:spPr bwMode="auto">
            <a:xfrm flipV="1">
              <a:off x="1228725" y="1820863"/>
              <a:ext cx="0" cy="45164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31"/>
            <p:cNvSpPr>
              <a:spLocks noChangeShapeType="1"/>
            </p:cNvSpPr>
            <p:nvPr/>
          </p:nvSpPr>
          <p:spPr bwMode="auto">
            <a:xfrm flipV="1">
              <a:off x="455613" y="1820863"/>
              <a:ext cx="0" cy="451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6651625" y="2573603"/>
              <a:ext cx="815975" cy="1787756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38"/>
            <p:cNvSpPr>
              <a:spLocks noChangeShapeType="1"/>
            </p:cNvSpPr>
            <p:nvPr/>
          </p:nvSpPr>
          <p:spPr bwMode="auto">
            <a:xfrm flipV="1">
              <a:off x="6646863" y="1820863"/>
              <a:ext cx="0" cy="451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" name="Text Box 3"/>
          <p:cNvSpPr txBox="1">
            <a:spLocks noChangeArrowheads="1"/>
          </p:cNvSpPr>
          <p:nvPr/>
        </p:nvSpPr>
        <p:spPr bwMode="auto">
          <a:xfrm>
            <a:off x="2483768" y="4843462"/>
            <a:ext cx="3482975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Forecast lead-time</a:t>
            </a: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 rot="16200000">
            <a:off x="1211502" y="1746335"/>
            <a:ext cx="1360934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06" name="Text Box 6"/>
          <p:cNvSpPr txBox="1">
            <a:spLocks noChangeArrowheads="1"/>
          </p:cNvSpPr>
          <p:nvPr/>
        </p:nvSpPr>
        <p:spPr bwMode="auto">
          <a:xfrm rot="16200000">
            <a:off x="2004309" y="1755066"/>
            <a:ext cx="1378397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Hours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 rot="16200000">
            <a:off x="2762490" y="1739984"/>
            <a:ext cx="1348233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Days</a:t>
            </a:r>
          </a:p>
        </p:txBody>
      </p:sp>
      <p:sp>
        <p:nvSpPr>
          <p:cNvPr id="108" name="Text Box 8"/>
          <p:cNvSpPr txBox="1">
            <a:spLocks noChangeArrowheads="1"/>
          </p:cNvSpPr>
          <p:nvPr/>
        </p:nvSpPr>
        <p:spPr bwMode="auto">
          <a:xfrm rot="16200000">
            <a:off x="3638490" y="1705060"/>
            <a:ext cx="1278384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1-week</a:t>
            </a:r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 rot="16200000">
            <a:off x="4330789" y="1732841"/>
            <a:ext cx="1333947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1-month</a:t>
            </a:r>
          </a:p>
        </p:txBody>
      </p:sp>
      <p:sp>
        <p:nvSpPr>
          <p:cNvPr id="110" name="Text Box 10"/>
          <p:cNvSpPr txBox="1">
            <a:spLocks noChangeArrowheads="1"/>
          </p:cNvSpPr>
          <p:nvPr/>
        </p:nvSpPr>
        <p:spPr bwMode="auto">
          <a:xfrm rot="16200000">
            <a:off x="5115733" y="1739985"/>
            <a:ext cx="1348235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Seasonal</a:t>
            </a:r>
          </a:p>
        </p:txBody>
      </p:sp>
      <p:sp>
        <p:nvSpPr>
          <p:cNvPr id="111" name="Text Box 11"/>
          <p:cNvSpPr txBox="1">
            <a:spLocks noChangeArrowheads="1"/>
          </p:cNvSpPr>
          <p:nvPr/>
        </p:nvSpPr>
        <p:spPr bwMode="auto">
          <a:xfrm rot="16200000">
            <a:off x="5946715" y="1701091"/>
            <a:ext cx="1270447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Decadal</a:t>
            </a:r>
          </a:p>
        </p:txBody>
      </p:sp>
      <p:sp>
        <p:nvSpPr>
          <p:cNvPr id="112" name="Text Box 12"/>
          <p:cNvSpPr txBox="1">
            <a:spLocks noChangeArrowheads="1"/>
          </p:cNvSpPr>
          <p:nvPr/>
        </p:nvSpPr>
        <p:spPr bwMode="auto">
          <a:xfrm rot="16200000">
            <a:off x="6627108" y="1740778"/>
            <a:ext cx="1349821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Climate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 rot="16200000">
            <a:off x="472522" y="1702677"/>
            <a:ext cx="1273619" cy="275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Past climate</a:t>
            </a:r>
          </a:p>
        </p:txBody>
      </p:sp>
      <p:sp>
        <p:nvSpPr>
          <p:cNvPr id="115" name="Rectangle 16"/>
          <p:cNvSpPr>
            <a:spLocks noChangeArrowheads="1"/>
          </p:cNvSpPr>
          <p:nvPr/>
        </p:nvSpPr>
        <p:spPr bwMode="auto">
          <a:xfrm>
            <a:off x="1547664" y="2355726"/>
            <a:ext cx="774700" cy="450850"/>
          </a:xfrm>
          <a:prstGeom prst="rect">
            <a:avLst/>
          </a:prstGeom>
          <a:solidFill>
            <a:schemeClr val="bg2">
              <a:alpha val="1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6" name="Text Box 4"/>
          <p:cNvSpPr txBox="1">
            <a:spLocks noChangeArrowheads="1"/>
          </p:cNvSpPr>
          <p:nvPr/>
        </p:nvSpPr>
        <p:spPr bwMode="auto">
          <a:xfrm>
            <a:off x="7884368" y="2283718"/>
            <a:ext cx="1259632" cy="510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600" dirty="0">
                <a:solidFill>
                  <a:schemeClr val="tx1"/>
                </a:solidFill>
              </a:rPr>
              <a:t>Confidence boundary</a:t>
            </a:r>
          </a:p>
        </p:txBody>
      </p:sp>
      <p:sp>
        <p:nvSpPr>
          <p:cNvPr id="117" name="Line 36"/>
          <p:cNvSpPr>
            <a:spLocks noChangeShapeType="1"/>
          </p:cNvSpPr>
          <p:nvPr/>
        </p:nvSpPr>
        <p:spPr bwMode="auto">
          <a:xfrm>
            <a:off x="7884368" y="1923679"/>
            <a:ext cx="0" cy="12961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8" name="Text Box 32"/>
          <p:cNvSpPr txBox="1">
            <a:spLocks noChangeArrowheads="1"/>
          </p:cNvSpPr>
          <p:nvPr/>
        </p:nvSpPr>
        <p:spPr bwMode="auto">
          <a:xfrm>
            <a:off x="827584" y="3291830"/>
            <a:ext cx="1944216" cy="128342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200" b="1" dirty="0">
                <a:solidFill>
                  <a:srgbClr val="CCFF33"/>
                </a:solidFill>
              </a:rPr>
              <a:t>Analysis </a:t>
            </a:r>
            <a:r>
              <a:rPr lang="en-GB" sz="1200" dirty="0">
                <a:solidFill>
                  <a:srgbClr val="BBE0E3"/>
                </a:solidFill>
              </a:rPr>
              <a:t>of past weather observations to manage climate risks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GB" sz="1200" dirty="0" err="1">
                <a:solidFill>
                  <a:srgbClr val="BBE0E3"/>
                </a:solidFill>
              </a:rPr>
              <a:t>Eg</a:t>
            </a:r>
            <a:r>
              <a:rPr lang="en-GB" sz="1200" dirty="0">
                <a:solidFill>
                  <a:srgbClr val="BBE0E3"/>
                </a:solidFill>
              </a:rPr>
              <a:t>. Agriculture: informs crop choice, planting to yield optimisation and minimise crop failure risk.</a:t>
            </a:r>
          </a:p>
        </p:txBody>
      </p:sp>
      <p:sp>
        <p:nvSpPr>
          <p:cNvPr id="119" name="Text Box 33"/>
          <p:cNvSpPr txBox="1">
            <a:spLocks noChangeArrowheads="1"/>
          </p:cNvSpPr>
          <p:nvPr/>
        </p:nvSpPr>
        <p:spPr bwMode="auto">
          <a:xfrm>
            <a:off x="2843809" y="3291830"/>
            <a:ext cx="1728192" cy="128342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rgbClr val="CCFF33"/>
                </a:solidFill>
              </a:rPr>
              <a:t>Predicting </a:t>
            </a:r>
            <a:r>
              <a:rPr lang="en-GB" sz="1200" dirty="0">
                <a:solidFill>
                  <a:srgbClr val="BBE0E3"/>
                </a:solidFill>
              </a:rPr>
              <a:t>routine and hazardous weather conditions. 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BBE0E3"/>
                </a:solidFill>
              </a:rPr>
              <a:t>Public, emergency response, international Disaster Risk Reduction</a:t>
            </a:r>
          </a:p>
        </p:txBody>
      </p:sp>
      <p:sp>
        <p:nvSpPr>
          <p:cNvPr id="120" name="Text Box 39"/>
          <p:cNvSpPr txBox="1">
            <a:spLocks noChangeArrowheads="1"/>
          </p:cNvSpPr>
          <p:nvPr/>
        </p:nvSpPr>
        <p:spPr bwMode="auto">
          <a:xfrm>
            <a:off x="4644008" y="3291830"/>
            <a:ext cx="2232248" cy="1440394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 b="1" dirty="0">
                <a:solidFill>
                  <a:srgbClr val="CCFF33"/>
                </a:solidFill>
              </a:rPr>
              <a:t>Monthly </a:t>
            </a:r>
            <a:r>
              <a:rPr lang="en-GB" sz="1200" dirty="0">
                <a:solidFill>
                  <a:srgbClr val="BBE0E3"/>
                </a:solidFill>
              </a:rPr>
              <a:t>to decadal predictions - probability </a:t>
            </a:r>
            <a:br>
              <a:rPr lang="en-GB" sz="1200" dirty="0">
                <a:solidFill>
                  <a:srgbClr val="BBE0E3"/>
                </a:solidFill>
              </a:rPr>
            </a:br>
            <a:r>
              <a:rPr lang="en-GB" sz="1200" dirty="0">
                <a:solidFill>
                  <a:srgbClr val="BBE0E3"/>
                </a:solidFill>
              </a:rPr>
              <a:t>of drought, cold, hurricanes….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BBE0E3"/>
                </a:solidFill>
              </a:rPr>
              <a:t>Contingency planners, national and international humanitarian response, government and private infrastructure investment</a:t>
            </a:r>
          </a:p>
        </p:txBody>
      </p:sp>
      <p:sp>
        <p:nvSpPr>
          <p:cNvPr id="121" name="Text Box 40"/>
          <p:cNvSpPr txBox="1">
            <a:spLocks noChangeArrowheads="1"/>
          </p:cNvSpPr>
          <p:nvPr/>
        </p:nvSpPr>
        <p:spPr bwMode="auto">
          <a:xfrm>
            <a:off x="7020272" y="3291830"/>
            <a:ext cx="1927225" cy="128342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solidFill>
                  <a:srgbClr val="CCFF33"/>
                </a:solidFill>
              </a:rPr>
              <a:t>Global </a:t>
            </a:r>
            <a:r>
              <a:rPr lang="en-GB" sz="1200" dirty="0">
                <a:solidFill>
                  <a:srgbClr val="BBE0E3"/>
                </a:solidFill>
              </a:rPr>
              <a:t>and regional climate predictions.</a:t>
            </a:r>
          </a:p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BBE0E3"/>
                </a:solidFill>
              </a:rPr>
              <a:t>Informs mitigation policy and adaptation choices. Impacts on water resources, heat stress, crops, infrastructure.</a:t>
            </a:r>
          </a:p>
        </p:txBody>
      </p:sp>
      <p:pic>
        <p:nvPicPr>
          <p:cNvPr id="122" name="Picture 121" descr="Picture1.jpg"/>
          <p:cNvPicPr>
            <a:picLocks noChangeAspect="1"/>
          </p:cNvPicPr>
          <p:nvPr/>
        </p:nvPicPr>
        <p:blipFill>
          <a:blip r:embed="rId3" cstate="print"/>
          <a:srcRect l="1176" t="2401" r="86224" b="78000"/>
          <a:stretch>
            <a:fillRect/>
          </a:stretch>
        </p:blipFill>
        <p:spPr>
          <a:xfrm>
            <a:off x="107504" y="123478"/>
            <a:ext cx="1152128" cy="10081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eumet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7502" y="4282257"/>
            <a:ext cx="1471353" cy="551758"/>
          </a:xfrm>
          <a:prstGeom prst="rect">
            <a:avLst/>
          </a:prstGeom>
        </p:spPr>
      </p:pic>
      <p:sp>
        <p:nvSpPr>
          <p:cNvPr id="9728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© Crown copyright   Met Office</a:t>
            </a:r>
            <a:endParaRPr lang="en-GB" sz="1400" smtClean="0">
              <a:latin typeface="Times" pitchFamily="18" charset="0"/>
            </a:endParaRPr>
          </a:p>
        </p:txBody>
      </p:sp>
      <p:sp>
        <p:nvSpPr>
          <p:cNvPr id="97283" name="Footer Placeholder 3"/>
          <p:cNvSpPr txBox="1">
            <a:spLocks noGrp="1"/>
          </p:cNvSpPr>
          <p:nvPr/>
        </p:nvSpPr>
        <p:spPr bwMode="auto">
          <a:xfrm>
            <a:off x="371475" y="4773216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eaLnBrk="0" hangingPunct="0">
              <a:lnSpc>
                <a:spcPct val="100000"/>
              </a:lnSpc>
            </a:pPr>
            <a:r>
              <a:rPr lang="en-GB" sz="1000" smtClean="0">
                <a:solidFill>
                  <a:srgbClr val="000000"/>
                </a:solidFill>
                <a:ea typeface="ＭＳ Ｐゴシック" charset="-128"/>
                <a:cs typeface="Arial"/>
              </a:rPr>
              <a:t>© Crown copyright   Met Office</a:t>
            </a:r>
            <a:endParaRPr lang="en-GB" sz="1400" smtClean="0">
              <a:solidFill>
                <a:srgbClr val="000000"/>
              </a:solidFill>
              <a:latin typeface="Times" pitchFamily="18" charset="0"/>
              <a:ea typeface="ＭＳ Ｐゴシック" charset="-128"/>
              <a:cs typeface="Arial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15493" y="1419622"/>
            <a:ext cx="2688355" cy="1710696"/>
            <a:chOff x="4643313" y="2742650"/>
            <a:chExt cx="4465191" cy="3884617"/>
          </a:xfrm>
        </p:grpSpPr>
        <p:pic>
          <p:nvPicPr>
            <p:cNvPr id="97298" name="Picture 19" descr="10_0340 Acorn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643313" y="2742650"/>
              <a:ext cx="4465191" cy="3206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299" name="Picture 4" descr="logo"/>
            <p:cNvPicPr>
              <a:picLocks noChangeAspect="1" noChangeArrowheads="1"/>
            </p:cNvPicPr>
            <p:nvPr/>
          </p:nvPicPr>
          <p:blipFill>
            <a:blip r:embed="rId5" cstate="print"/>
            <a:srcRect l="19470" t="-10667"/>
            <a:stretch>
              <a:fillRect/>
            </a:stretch>
          </p:blipFill>
          <p:spPr bwMode="auto">
            <a:xfrm>
              <a:off x="4644008" y="5642289"/>
              <a:ext cx="4203923" cy="98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7287" name="Picture 13" descr="logo_ecmw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96915"/>
            <a:ext cx="1368152" cy="2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>
          <a:xfrm>
            <a:off x="5076055" y="642436"/>
            <a:ext cx="3832827" cy="2156540"/>
            <a:chOff x="533400" y="990600"/>
            <a:chExt cx="8286750" cy="5605463"/>
          </a:xfrm>
          <a:solidFill>
            <a:schemeClr val="tx1">
              <a:alpha val="0"/>
            </a:schemeClr>
          </a:solidFill>
        </p:grpSpPr>
        <p:pic>
          <p:nvPicPr>
            <p:cNvPr id="18" name="Picture 2" descr="partners_nousin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550" y="1989138"/>
              <a:ext cx="6985000" cy="3463925"/>
            </a:xfrm>
            <a:prstGeom prst="rect">
              <a:avLst/>
            </a:prstGeom>
            <a:grpFill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" y="5257800"/>
              <a:ext cx="1152525" cy="7381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71800" y="5638800"/>
              <a:ext cx="1366838" cy="957263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19600" y="5715000"/>
              <a:ext cx="561975" cy="720725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10400" y="5638800"/>
              <a:ext cx="1368425" cy="3571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57800" y="990600"/>
              <a:ext cx="679450" cy="76200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5562600" y="1828800"/>
              <a:ext cx="88900" cy="116840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Arial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 flipV="1">
              <a:off x="7315200" y="4648200"/>
              <a:ext cx="381000" cy="99060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Arial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1371600" y="2852738"/>
              <a:ext cx="1112838" cy="804862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Arial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V="1">
              <a:off x="4419600" y="4495800"/>
              <a:ext cx="1905000" cy="121920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Arial"/>
              </a:endParaRPr>
            </a:p>
          </p:txBody>
        </p:sp>
        <p:pic>
          <p:nvPicPr>
            <p:cNvPr id="30" name="Picture 18" descr="Air Force Weather Agency Shiel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3400" y="3581400"/>
              <a:ext cx="838200" cy="827088"/>
            </a:xfrm>
            <a:prstGeom prst="rect">
              <a:avLst/>
            </a:prstGeom>
            <a:grpFill/>
          </p:spPr>
        </p:pic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V="1">
              <a:off x="1828800" y="4495800"/>
              <a:ext cx="2667000" cy="121920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Arial"/>
              </a:endParaRPr>
            </a:p>
          </p:txBody>
        </p:sp>
        <p:pic>
          <p:nvPicPr>
            <p:cNvPr id="32" name="Picture 20" descr="eng_log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32588" y="1484313"/>
              <a:ext cx="2087562" cy="496887"/>
            </a:xfrm>
            <a:prstGeom prst="rect">
              <a:avLst/>
            </a:prstGeom>
            <a:grpFill/>
          </p:spPr>
        </p:pic>
      </p:grpSp>
      <p:pic>
        <p:nvPicPr>
          <p:cNvPr id="97289" name="Picture 23" descr="noc_logo_1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3" y="4698207"/>
            <a:ext cx="1439711" cy="3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47664" y="4700589"/>
            <a:ext cx="1440582" cy="35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27" descr="ceh_logo_h6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6601" y="4731545"/>
            <a:ext cx="1511423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950" y="3924094"/>
            <a:ext cx="2375818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3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3816" y="4734258"/>
            <a:ext cx="1366837" cy="32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7294" name="Text Box 18"/>
          <p:cNvSpPr txBox="1">
            <a:spLocks noChangeArrowheads="1"/>
          </p:cNvSpPr>
          <p:nvPr/>
        </p:nvSpPr>
        <p:spPr bwMode="auto">
          <a:xfrm>
            <a:off x="2627784" y="3939902"/>
            <a:ext cx="1939862" cy="72019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333399"/>
                </a:solidFill>
                <a:ea typeface="ＭＳ Ｐゴシック" charset="-128"/>
                <a:cs typeface="Arial"/>
              </a:rPr>
              <a:t>Joint weather and</a:t>
            </a:r>
          </a:p>
          <a:p>
            <a:r>
              <a:rPr lang="en-GB" sz="1600" dirty="0" smtClean="0">
                <a:solidFill>
                  <a:srgbClr val="333399"/>
                </a:solidFill>
                <a:ea typeface="ＭＳ Ｐゴシック" charset="-128"/>
                <a:cs typeface="Arial"/>
              </a:rPr>
              <a:t>climate research programme</a:t>
            </a:r>
          </a:p>
        </p:txBody>
      </p:sp>
      <p:pic>
        <p:nvPicPr>
          <p:cNvPr id="35" name="Picture 6" descr="Capture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1520" y="2715766"/>
            <a:ext cx="3401749" cy="58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wmo_logo.gi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023352" y="4011910"/>
            <a:ext cx="797120" cy="601256"/>
          </a:xfrm>
          <a:prstGeom prst="rect">
            <a:avLst/>
          </a:prstGeom>
        </p:spPr>
      </p:pic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64534" y="1301310"/>
            <a:ext cx="3300638" cy="30162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333399"/>
                </a:solidFill>
                <a:ea typeface="ＭＳ Ｐゴシック" charset="-128"/>
                <a:cs typeface="Arial"/>
              </a:rPr>
              <a:t>Met Office Academic Partnership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183392" y="3507854"/>
            <a:ext cx="2657808" cy="30162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333399"/>
                </a:solidFill>
                <a:ea typeface="ＭＳ Ｐゴシック" charset="-128"/>
                <a:cs typeface="Arial"/>
              </a:rPr>
              <a:t>International Organizations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275093" y="195486"/>
            <a:ext cx="3617387" cy="301621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333399"/>
                </a:solidFill>
                <a:ea typeface="ＭＳ Ｐゴシック" charset="-128"/>
                <a:cs typeface="Arial"/>
              </a:rPr>
              <a:t>International Unified Model Partners</a:t>
            </a:r>
          </a:p>
        </p:txBody>
      </p:sp>
      <p:pic>
        <p:nvPicPr>
          <p:cNvPr id="34" name="Picture 33" descr="esa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12359" y="4693688"/>
            <a:ext cx="936105" cy="3983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23478"/>
            <a:ext cx="7416824" cy="9346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Providing Accurate Forecasts</a:t>
            </a:r>
            <a:endParaRPr lang="en-US" dirty="0"/>
          </a:p>
        </p:txBody>
      </p:sp>
      <p:pic>
        <p:nvPicPr>
          <p:cNvPr id="49154" name="Picture 2" descr="http://www-nwp/~cfver/annrep/PMSL_VerifVsAnl_A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31590"/>
            <a:ext cx="6408712" cy="3784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7050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Content Placeholder 7"/>
          <p:cNvSpPr>
            <a:spLocks noGrp="1"/>
          </p:cNvSpPr>
          <p:nvPr>
            <p:ph idx="1"/>
          </p:nvPr>
        </p:nvSpPr>
        <p:spPr>
          <a:xfrm>
            <a:off x="6516092" y="2355726"/>
            <a:ext cx="2592412" cy="2016224"/>
          </a:xfrm>
        </p:spPr>
        <p:txBody>
          <a:bodyPr/>
          <a:lstStyle/>
          <a:p>
            <a:pPr eaLnBrk="1" hangingPunct="1"/>
            <a:r>
              <a:rPr lang="en-GB" sz="1600" dirty="0" smtClean="0"/>
              <a:t>2014 – introduction of new model / physics</a:t>
            </a:r>
          </a:p>
          <a:p>
            <a:pPr eaLnBrk="1" hangingPunct="1"/>
            <a:r>
              <a:rPr lang="en-GB" sz="1600" dirty="0" smtClean="0"/>
              <a:t>2015 – introduction of improved way of initializing tropical cyclones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</p:txBody>
      </p:sp>
      <p:pic>
        <p:nvPicPr>
          <p:cNvPr id="177155" name="Picture 10" descr="nhempbia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31590"/>
            <a:ext cx="6484962" cy="373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95486"/>
            <a:ext cx="6934200" cy="10287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Tropical Cyclone Intensity Forecasts</a:t>
            </a:r>
          </a:p>
        </p:txBody>
      </p:sp>
      <p:sp>
        <p:nvSpPr>
          <p:cNvPr id="17715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0050" y="4779169"/>
            <a:ext cx="2895600" cy="171450"/>
          </a:xfrm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© Crown copyright   Met Office</a:t>
            </a:r>
            <a:endParaRPr lang="en-GB" sz="1400" smtClean="0">
              <a:latin typeface="Times" pitchFamily="18" charset="0"/>
            </a:endParaRPr>
          </a:p>
        </p:txBody>
      </p:sp>
      <p:cxnSp>
        <p:nvCxnSpPr>
          <p:cNvPr id="177158" name="Straight Arrow Connector 9"/>
          <p:cNvCxnSpPr>
            <a:cxnSpLocks noChangeShapeType="1"/>
          </p:cNvCxnSpPr>
          <p:nvPr/>
        </p:nvCxnSpPr>
        <p:spPr bwMode="auto">
          <a:xfrm flipH="1" flipV="1">
            <a:off x="2438404" y="3579863"/>
            <a:ext cx="189380" cy="216023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177159" name="Straight Arrow Connector 9"/>
          <p:cNvCxnSpPr>
            <a:cxnSpLocks noChangeShapeType="1"/>
          </p:cNvCxnSpPr>
          <p:nvPr/>
        </p:nvCxnSpPr>
        <p:spPr bwMode="auto">
          <a:xfrm rot="10800000" flipV="1">
            <a:off x="5266928" y="3464719"/>
            <a:ext cx="457200" cy="11430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7160" name="TextBox 12"/>
          <p:cNvSpPr txBox="1">
            <a:spLocks noChangeArrowheads="1"/>
          </p:cNvSpPr>
          <p:nvPr/>
        </p:nvSpPr>
        <p:spPr bwMode="auto">
          <a:xfrm>
            <a:off x="5674568" y="3291830"/>
            <a:ext cx="22098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ea typeface="Gulim" pitchFamily="34" charset="-127"/>
                <a:cs typeface="+mn-cs"/>
              </a:rPr>
              <a:t>2014</a:t>
            </a:r>
          </a:p>
        </p:txBody>
      </p:sp>
      <p:sp>
        <p:nvSpPr>
          <p:cNvPr id="177161" name="TextBox 12"/>
          <p:cNvSpPr txBox="1">
            <a:spLocks noChangeArrowheads="1"/>
          </p:cNvSpPr>
          <p:nvPr/>
        </p:nvSpPr>
        <p:spPr bwMode="auto">
          <a:xfrm>
            <a:off x="2555776" y="3723878"/>
            <a:ext cx="22098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ea typeface="Gulim" pitchFamily="34" charset="-127"/>
                <a:cs typeface="+mn-cs"/>
              </a:rPr>
              <a:t>2015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HC_16-9 standard_template_14_00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OHC_16-9 standard_template_14_00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MOHC_16-9 standard_template_14_008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5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571500" marR="0" indent="-571500" algn="l" defTabSz="449263" rtl="0" eaLnBrk="0" fontAlgn="base" latinLnBrk="0" hangingPunct="0">
          <a:lnSpc>
            <a:spcPct val="90000"/>
          </a:lnSpc>
          <a:spcBef>
            <a:spcPct val="50000"/>
          </a:spcBef>
          <a:spcAft>
            <a:spcPts val="600"/>
          </a:spcAft>
          <a:buClrTx/>
          <a:buSzTx/>
          <a:buFont typeface="Arial" charset="0"/>
          <a:buNone/>
          <a:tabLst>
            <a:tab pos="649288" algn="l"/>
            <a:tab pos="1098550" algn="l"/>
            <a:tab pos="1547813" algn="l"/>
            <a:tab pos="1997075" algn="l"/>
            <a:tab pos="2446338" algn="l"/>
            <a:tab pos="2895600" algn="l"/>
            <a:tab pos="3344863" algn="l"/>
            <a:tab pos="3794125" algn="l"/>
            <a:tab pos="4243388" algn="l"/>
            <a:tab pos="4692650" algn="l"/>
            <a:tab pos="5141913" algn="l"/>
            <a:tab pos="5591175" algn="l"/>
            <a:tab pos="6040438" algn="l"/>
            <a:tab pos="6489700" algn="l"/>
            <a:tab pos="6938963" algn="l"/>
            <a:tab pos="7388225" algn="l"/>
            <a:tab pos="7837488" algn="l"/>
            <a:tab pos="8286750" algn="l"/>
            <a:tab pos="8737600" algn="l"/>
            <a:tab pos="9185275" algn="l"/>
          </a:tabLst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571500" marR="0" indent="-571500" algn="l" defTabSz="449263" rtl="0" eaLnBrk="0" fontAlgn="base" latinLnBrk="0" hangingPunct="0">
          <a:lnSpc>
            <a:spcPct val="90000"/>
          </a:lnSpc>
          <a:spcBef>
            <a:spcPct val="50000"/>
          </a:spcBef>
          <a:spcAft>
            <a:spcPts val="600"/>
          </a:spcAft>
          <a:buClrTx/>
          <a:buSzTx/>
          <a:buFont typeface="Arial" charset="0"/>
          <a:buNone/>
          <a:tabLst>
            <a:tab pos="649288" algn="l"/>
            <a:tab pos="1098550" algn="l"/>
            <a:tab pos="1547813" algn="l"/>
            <a:tab pos="1997075" algn="l"/>
            <a:tab pos="2446338" algn="l"/>
            <a:tab pos="2895600" algn="l"/>
            <a:tab pos="3344863" algn="l"/>
            <a:tab pos="3794125" algn="l"/>
            <a:tab pos="4243388" algn="l"/>
            <a:tab pos="4692650" algn="l"/>
            <a:tab pos="5141913" algn="l"/>
            <a:tab pos="5591175" algn="l"/>
            <a:tab pos="6040438" algn="l"/>
            <a:tab pos="6489700" algn="l"/>
            <a:tab pos="6938963" algn="l"/>
            <a:tab pos="7388225" algn="l"/>
            <a:tab pos="7837488" algn="l"/>
            <a:tab pos="8286750" algn="l"/>
            <a:tab pos="8737600" algn="l"/>
            <a:tab pos="9185275" algn="l"/>
          </a:tabLst>
          <a:defRPr kumimoji="0" lang="en-GB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1812</TotalTime>
  <Words>310</Words>
  <Application>Microsoft Office PowerPoint</Application>
  <PresentationFormat>On-screen Show (16:9)</PresentationFormat>
  <Paragraphs>56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Blank master</vt:lpstr>
      <vt:lpstr>MOHC_16-9 standard_template_14_0085</vt:lpstr>
      <vt:lpstr>1_MOHC_16-9 standard_template_14_0085</vt:lpstr>
      <vt:lpstr>2_MOHC_16-9 standard_template_14_0085</vt:lpstr>
      <vt:lpstr>7_Blank Presentation</vt:lpstr>
      <vt:lpstr>13_Blank Presentation</vt:lpstr>
      <vt:lpstr>We provide services for…</vt:lpstr>
      <vt:lpstr>Slide 2</vt:lpstr>
      <vt:lpstr>Slide 3</vt:lpstr>
      <vt:lpstr>Providing Accurate Forecasts</vt:lpstr>
      <vt:lpstr>Tropical Cyclone Intensity Forecasts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james.cotton</cp:lastModifiedBy>
  <cp:revision>194</cp:revision>
  <cp:lastPrinted>2004-10-15T09:34:20Z</cp:lastPrinted>
  <dcterms:created xsi:type="dcterms:W3CDTF">2009-08-03T14:32:49Z</dcterms:created>
  <dcterms:modified xsi:type="dcterms:W3CDTF">2016-11-14T15:30:44Z</dcterms:modified>
</cp:coreProperties>
</file>