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9"/>
  </p:notesMasterIdLst>
  <p:sldIdLst>
    <p:sldId id="256" r:id="rId3"/>
    <p:sldId id="262" r:id="rId4"/>
    <p:sldId id="265" r:id="rId5"/>
    <p:sldId id="306" r:id="rId6"/>
    <p:sldId id="307" r:id="rId7"/>
    <p:sldId id="308" r:id="rId8"/>
    <p:sldId id="267" r:id="rId9"/>
    <p:sldId id="268" r:id="rId10"/>
    <p:sldId id="270" r:id="rId11"/>
    <p:sldId id="313" r:id="rId12"/>
    <p:sldId id="271" r:id="rId13"/>
    <p:sldId id="312" r:id="rId14"/>
    <p:sldId id="281" r:id="rId15"/>
    <p:sldId id="293" r:id="rId16"/>
    <p:sldId id="292" r:id="rId17"/>
    <p:sldId id="282" r:id="rId18"/>
    <p:sldId id="305" r:id="rId19"/>
    <p:sldId id="314" r:id="rId20"/>
    <p:sldId id="278" r:id="rId21"/>
    <p:sldId id="315" r:id="rId22"/>
    <p:sldId id="288" r:id="rId23"/>
    <p:sldId id="317" r:id="rId24"/>
    <p:sldId id="316" r:id="rId25"/>
    <p:sldId id="301" r:id="rId26"/>
    <p:sldId id="318" r:id="rId27"/>
    <p:sldId id="289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D14F"/>
    <a:srgbClr val="0000FF"/>
    <a:srgbClr val="33CC33"/>
    <a:srgbClr val="FF0066"/>
    <a:srgbClr val="6600FF"/>
    <a:srgbClr val="CCFF99"/>
    <a:srgbClr val="FFFFCC"/>
    <a:srgbClr val="DAF6F3"/>
    <a:srgbClr val="F4E6DC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77" autoAdjust="0"/>
  </p:normalViewPr>
  <p:slideViewPr>
    <p:cSldViewPr>
      <p:cViewPr varScale="1">
        <p:scale>
          <a:sx n="61" d="100"/>
          <a:sy n="61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8BCC4F-BC96-4E21-AE13-3B4906F8143C}" type="datetimeFigureOut">
              <a:rPr lang="en-US"/>
              <a:pPr>
                <a:defRPr/>
              </a:pPr>
              <a:t>11/15/2016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1C5992-67AC-4F2F-AF76-CDFA254CD4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7622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813403-D488-4D7C-907F-3EDB52FB6F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1C5992-67AC-4F2F-AF76-CDFA254CD45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6605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1C5992-67AC-4F2F-AF76-CDFA254CD45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0442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1C5992-67AC-4F2F-AF76-CDFA254CD45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9492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1C5992-67AC-4F2F-AF76-CDFA254CD45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9492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skip</a:t>
            </a:r>
            <a:endParaRPr 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A0911C-C817-401D-BDF9-D1CCC88A88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delta S / delta RR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SMOS :-0.19 psu/(mm/h) for wind speeds 3 – 12 m/s.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r>
              <a:rPr lang="en-US" dirty="0"/>
              <a:t>Aquarius 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-0.17  psu/(mm/h) for wind speed 0 m/s.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-0.13  psu/(mm/h) for wind speed 7 m/s.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-0.07  psu/(mm/h) for wind speed 12 m/s.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A0911C-C817-401D-BDF9-D1CCC88A88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1C5992-67AC-4F2F-AF76-CDFA254CD45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8586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39493-3D06-4C15-A3F5-9A62DC0DF7F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A0911C-C817-401D-BDF9-D1CCC88A88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A0911C-C817-401D-BDF9-D1CCC88A88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A0911C-C817-401D-BDF9-D1CCC88A88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SFMR reports about every 1 sec and every 0.1 km.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Lower segment: 17.5 hour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Upper segment: 20.5 hour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09F799-5209-491F-9E3E-A442462541F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1C5992-67AC-4F2F-AF76-CDFA254CD45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1523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1C5992-67AC-4F2F-AF76-CDFA254CD45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8617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1C5992-67AC-4F2F-AF76-CDFA254CD45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6214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remove</a:t>
            </a:r>
            <a:r>
              <a:rPr lang="en-US" baseline="0" dirty="0" smtClean="0"/>
              <a:t> area column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1C5992-67AC-4F2F-AF76-CDFA254CD45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092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47634-E292-4506-BB40-A31361B768D3}" type="datetimeFigureOut">
              <a:rPr lang="en-US"/>
              <a:pPr>
                <a:defRPr/>
              </a:pPr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A680C-77AA-456A-8225-833B8B5379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768F-E8FA-43F8-BFD2-9041D20D1D42}" type="datetimeFigureOut">
              <a:rPr lang="en-US"/>
              <a:pPr>
                <a:defRPr/>
              </a:pPr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B1DD0-7CE9-4915-892F-666FB55449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E31CF-7FDB-4D05-9498-1DD310648438}" type="datetimeFigureOut">
              <a:rPr lang="en-US"/>
              <a:pPr>
                <a:defRPr/>
              </a:pPr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8F201-150E-462F-856B-148FBA0A8C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-26988"/>
            <a:ext cx="1881188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34925" y="44450"/>
          <a:ext cx="752475" cy="641350"/>
        </p:xfrm>
        <a:graphic>
          <a:graphicData uri="http://schemas.openxmlformats.org/presentationml/2006/ole">
            <p:oleObj spid="_x0000_s142621" name="Photo Editor Photo" r:id="rId4" imgW="6382078" imgH="544223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9CE4EE-1BAA-45B8-9501-5F17A417F365}" type="datetimeFigureOut">
              <a:rPr lang="en-US"/>
              <a:pPr>
                <a:defRPr/>
              </a:pPr>
              <a:t>11/15/2016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13C2378-E5E3-4513-99A1-A34C057AD6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-26988"/>
            <a:ext cx="1881188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34925" y="44450"/>
          <a:ext cx="752475" cy="641350"/>
        </p:xfrm>
        <a:graphic>
          <a:graphicData uri="http://schemas.openxmlformats.org/presentationml/2006/ole">
            <p:oleObj spid="_x0000_s143645" name="Photo Editor Photo" r:id="rId4" imgW="6382078" imgH="544223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F1DF2C6-9534-4018-97DA-36253C1EEF3C}" type="datetimeFigureOut">
              <a:rPr lang="en-US"/>
              <a:pPr>
                <a:defRPr/>
              </a:pPr>
              <a:t>11/15/2016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05AC305-FC34-464A-8085-AFE43E8186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-26988"/>
            <a:ext cx="1881188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4925" y="44450"/>
          <a:ext cx="752475" cy="641350"/>
        </p:xfrm>
        <a:graphic>
          <a:graphicData uri="http://schemas.openxmlformats.org/presentationml/2006/ole">
            <p:oleObj spid="_x0000_s144669" name="Photo Editor Photo" r:id="rId4" imgW="6382078" imgH="544223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4B82906-48DB-4650-8157-1D3021F2653D}" type="datetimeFigureOut">
              <a:rPr lang="en-US"/>
              <a:pPr>
                <a:defRPr/>
              </a:pPr>
              <a:t>11/15/2016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E7A2822-30A2-4D89-953B-E647FBBCDD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-26988"/>
            <a:ext cx="1881188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34925" y="44450"/>
          <a:ext cx="752475" cy="641350"/>
        </p:xfrm>
        <a:graphic>
          <a:graphicData uri="http://schemas.openxmlformats.org/presentationml/2006/ole">
            <p:oleObj spid="_x0000_s145693" name="Photo Editor Photo" r:id="rId4" imgW="6382078" imgH="544223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13E217-4257-4066-A0D0-4781B399FC09}" type="datetimeFigureOut">
              <a:rPr lang="en-US"/>
              <a:pPr>
                <a:defRPr/>
              </a:pPr>
              <a:t>11/15/2016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0671FCF-9322-420A-B89E-9FB1660E01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-26988"/>
            <a:ext cx="1881188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34925" y="44450"/>
          <a:ext cx="752475" cy="641350"/>
        </p:xfrm>
        <a:graphic>
          <a:graphicData uri="http://schemas.openxmlformats.org/presentationml/2006/ole">
            <p:oleObj spid="_x0000_s146717" name="Photo Editor Photo" r:id="rId4" imgW="6382078" imgH="544223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28B11B6-8FE0-4F2B-B75A-BC33C4B515E1}" type="datetimeFigureOut">
              <a:rPr lang="en-US"/>
              <a:pPr>
                <a:defRPr/>
              </a:pPr>
              <a:t>11/15/2016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49BD4A1-637D-4E93-92D9-39D198243C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-26988"/>
            <a:ext cx="1881188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4925" y="44450"/>
          <a:ext cx="752475" cy="641350"/>
        </p:xfrm>
        <a:graphic>
          <a:graphicData uri="http://schemas.openxmlformats.org/presentationml/2006/ole">
            <p:oleObj spid="_x0000_s147741" name="Photo Editor Photo" r:id="rId4" imgW="6382078" imgH="544223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DD2898A-A67D-4CD4-B584-661A566AD879}" type="datetimeFigureOut">
              <a:rPr lang="en-US"/>
              <a:pPr>
                <a:defRPr/>
              </a:pPr>
              <a:t>11/15/2016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8449536-EF68-4BBE-B00C-648FA669D0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-26988"/>
            <a:ext cx="1881188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4925" y="44450"/>
          <a:ext cx="752475" cy="641350"/>
        </p:xfrm>
        <a:graphic>
          <a:graphicData uri="http://schemas.openxmlformats.org/presentationml/2006/ole">
            <p:oleObj spid="_x0000_s148765" name="Photo Editor Photo" r:id="rId4" imgW="6382078" imgH="5442230" progId="">
              <p:embed/>
            </p:oleObj>
          </a:graphicData>
        </a:graphic>
      </p:graphicFrame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B783EA-5729-430F-8C31-8E4CD814EC1B}" type="datetimeFigureOut">
              <a:rPr lang="en-US"/>
              <a:pPr>
                <a:defRPr/>
              </a:pPr>
              <a:t>11/15/2016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B14F3B-328A-4EBC-A389-CEBA827EAB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-26988"/>
            <a:ext cx="1881188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34925" y="44450"/>
          <a:ext cx="752475" cy="641350"/>
        </p:xfrm>
        <a:graphic>
          <a:graphicData uri="http://schemas.openxmlformats.org/presentationml/2006/ole">
            <p:oleObj spid="_x0000_s149789" name="Photo Editor Photo" r:id="rId4" imgW="6382078" imgH="544223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60833E7-53C3-4039-8389-8BF6604D96FE}" type="datetimeFigureOut">
              <a:rPr lang="en-US"/>
              <a:pPr>
                <a:defRPr/>
              </a:pPr>
              <a:t>11/15/2016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BF8911E-C0E3-45B8-8A76-978FDF5357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832D3-6D49-41C3-BFC4-22BBC344DDFB}" type="datetimeFigureOut">
              <a:rPr lang="en-US"/>
              <a:pPr>
                <a:defRPr/>
              </a:pPr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46D8F-50A6-4C1B-B4F7-513E3AF038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-26988"/>
            <a:ext cx="1881188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34925" y="44450"/>
          <a:ext cx="752475" cy="641350"/>
        </p:xfrm>
        <a:graphic>
          <a:graphicData uri="http://schemas.openxmlformats.org/presentationml/2006/ole">
            <p:oleObj spid="_x0000_s150813" name="Photo Editor Photo" r:id="rId4" imgW="6382078" imgH="544223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2BEFA08-B989-4C7F-AC3C-1352270CC2A0}" type="datetimeFigureOut">
              <a:rPr lang="en-US"/>
              <a:pPr>
                <a:defRPr/>
              </a:pPr>
              <a:t>11/15/2016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09ACB68-10C3-47E9-9714-36410D8614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-26988"/>
            <a:ext cx="1881188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4925" y="44450"/>
          <a:ext cx="752475" cy="641350"/>
        </p:xfrm>
        <a:graphic>
          <a:graphicData uri="http://schemas.openxmlformats.org/presentationml/2006/ole">
            <p:oleObj spid="_x0000_s151837" name="Photo Editor Photo" r:id="rId4" imgW="6382078" imgH="544223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CAFA423-21FD-4B19-A5D7-058E123890B1}" type="datetimeFigureOut">
              <a:rPr lang="en-US"/>
              <a:pPr>
                <a:defRPr/>
              </a:pPr>
              <a:t>11/15/2016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1FC9D39-996E-4519-A0CB-3D753A68AC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-26988"/>
            <a:ext cx="1881188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4925" y="44450"/>
          <a:ext cx="752475" cy="641350"/>
        </p:xfrm>
        <a:graphic>
          <a:graphicData uri="http://schemas.openxmlformats.org/presentationml/2006/ole">
            <p:oleObj spid="_x0000_s152861" name="Photo Editor Photo" r:id="rId4" imgW="6382078" imgH="5442230" progId="">
              <p:embed/>
            </p:oleObj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07219FC-9D1A-438A-BCE1-668288CB963B}" type="datetimeFigureOut">
              <a:rPr lang="en-US"/>
              <a:pPr>
                <a:defRPr/>
              </a:pPr>
              <a:t>11/15/2016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15575C6-4AC3-48F7-9BB4-08D363FD8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70404-9BF1-408A-B177-9653C32BD610}" type="datetimeFigureOut">
              <a:rPr lang="en-US"/>
              <a:pPr>
                <a:defRPr/>
              </a:pPr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D7045-A278-40ED-AFD1-A81786379D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B14D6-7088-4F46-9EF5-EA9422B1D943}" type="datetimeFigureOut">
              <a:rPr lang="en-US"/>
              <a:pPr>
                <a:defRPr/>
              </a:pPr>
              <a:t>11/15/2016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36073-6F60-47CA-ABD4-538FE16579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F45B5-CF25-4491-B523-2F19950A3609}" type="datetimeFigureOut">
              <a:rPr lang="en-US"/>
              <a:pPr>
                <a:defRPr/>
              </a:pPr>
              <a:t>11/15/2016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1A9B0-6791-40BD-880E-EC2074DC98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1574E-4464-43D7-AD92-85309B0D7A4A}" type="datetimeFigureOut">
              <a:rPr lang="en-US"/>
              <a:pPr>
                <a:defRPr/>
              </a:pPr>
              <a:t>11/15/2016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28363-30EA-4626-98BD-D512BF3D85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E366B-068B-4324-A1FF-40983996A47E}" type="datetimeFigureOut">
              <a:rPr lang="en-US"/>
              <a:pPr>
                <a:defRPr/>
              </a:pPr>
              <a:t>11/15/2016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9823E-38F7-43AF-A7FC-CFC4149228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D45E3-CF12-4731-AC19-54296408983A}" type="datetimeFigureOut">
              <a:rPr lang="en-US"/>
              <a:pPr>
                <a:defRPr/>
              </a:pPr>
              <a:t>11/15/2016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CC946-8D10-441C-9E9C-21D900A85B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1F8B6-9CF0-4B25-9A32-70C74CDFAEB5}" type="datetimeFigureOut">
              <a:rPr lang="en-US"/>
              <a:pPr>
                <a:defRPr/>
              </a:pPr>
              <a:t>11/15/2016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1157B-F07A-4A0F-84D4-EF884BDEE0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BBE3EA-E860-4376-A7EF-2FA327AB29C1}" type="datetimeFigureOut">
              <a:rPr lang="en-US"/>
              <a:pPr>
                <a:defRPr/>
              </a:pPr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4D8888-30F3-42B0-8018-EAA1DB750F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5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Constantia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2B27CD08-8255-421B-93EF-F66C5C27733E}" type="datetimeFigureOut">
              <a:rPr lang="en-US"/>
              <a:pPr>
                <a:defRPr/>
              </a:pPr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Constantia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Constantia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359A7DB6-E247-4DBC-8892-60FA4862DA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62" name="Picture 8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5825" y="-26988"/>
            <a:ext cx="1881188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55" name="Object 31"/>
          <p:cNvGraphicFramePr>
            <a:graphicFrameLocks noChangeAspect="1"/>
          </p:cNvGraphicFramePr>
          <p:nvPr/>
        </p:nvGraphicFramePr>
        <p:xfrm>
          <a:off x="34925" y="44450"/>
          <a:ext cx="752475" cy="641350"/>
        </p:xfrm>
        <a:graphic>
          <a:graphicData uri="http://schemas.openxmlformats.org/presentationml/2006/ole">
            <p:oleObj spid="_x0000_s1339" name="Photo Editor Photo" r:id="rId15" imgW="6382078" imgH="5442230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oml.noaa.gov/hrd/data_sub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6" name="Title 1"/>
          <p:cNvSpPr>
            <a:spLocks noGrp="1"/>
          </p:cNvSpPr>
          <p:nvPr>
            <p:ph type="ctrTitle"/>
          </p:nvPr>
        </p:nvSpPr>
        <p:spPr>
          <a:xfrm>
            <a:off x="304800" y="1676400"/>
            <a:ext cx="8534400" cy="147002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Ocean Vector Winds in Storms from the SMAP L-Band Radiometer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505200"/>
            <a:ext cx="8382000" cy="8382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u="sng" dirty="0">
                <a:solidFill>
                  <a:srgbClr val="66FFFF"/>
                </a:solidFill>
              </a:rPr>
              <a:t>Thomas Meissner</a:t>
            </a:r>
            <a:r>
              <a:rPr lang="en-US" sz="2800" dirty="0">
                <a:solidFill>
                  <a:srgbClr val="66FFFF"/>
                </a:solidFill>
              </a:rPr>
              <a:t>, Lucrezia Ricciardulli, Frank Wentz</a:t>
            </a:r>
          </a:p>
          <a:p>
            <a:pPr eaLnBrk="1" hangingPunct="1"/>
            <a:r>
              <a:rPr lang="en-US" sz="2800" dirty="0">
                <a:solidFill>
                  <a:srgbClr val="FFFFCC"/>
                </a:solidFill>
              </a:rPr>
              <a:t>Remote Sensing Systems, Santa Rosa, CA</a:t>
            </a:r>
          </a:p>
        </p:txBody>
      </p:sp>
      <p:sp>
        <p:nvSpPr>
          <p:cNvPr id="88068" name="TextBox 4"/>
          <p:cNvSpPr txBox="1">
            <a:spLocks noChangeArrowheads="1"/>
          </p:cNvSpPr>
          <p:nvPr/>
        </p:nvSpPr>
        <p:spPr bwMode="auto">
          <a:xfrm>
            <a:off x="6553200" y="6334780"/>
            <a:ext cx="251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FFCC"/>
                </a:solidFill>
                <a:latin typeface="Calibri" pitchFamily="34" charset="0"/>
              </a:rPr>
              <a:t>Photo courtesy: www.DaveSandfordphotos.com</a:t>
            </a:r>
          </a:p>
        </p:txBody>
      </p:sp>
      <p:sp>
        <p:nvSpPr>
          <p:cNvPr id="88069" name="TextBox 5"/>
          <p:cNvSpPr txBox="1">
            <a:spLocks noChangeArrowheads="1"/>
          </p:cNvSpPr>
          <p:nvPr/>
        </p:nvSpPr>
        <p:spPr bwMode="auto">
          <a:xfrm>
            <a:off x="1219200" y="0"/>
            <a:ext cx="5257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Calibri" pitchFamily="34" charset="0"/>
              </a:rPr>
              <a:t>International Workshop on </a:t>
            </a:r>
            <a:r>
              <a:rPr lang="en-US" b="1" dirty="0" smtClean="0">
                <a:solidFill>
                  <a:srgbClr val="FFC000"/>
                </a:solidFill>
                <a:latin typeface="Calibri" pitchFamily="34" charset="0"/>
              </a:rPr>
              <a:t/>
            </a:r>
            <a:br>
              <a:rPr lang="en-US" b="1" dirty="0" smtClean="0">
                <a:solidFill>
                  <a:srgbClr val="FFC000"/>
                </a:solidFill>
                <a:latin typeface="Calibri" pitchFamily="34" charset="0"/>
              </a:rPr>
            </a:br>
            <a:r>
              <a:rPr lang="en-US" b="1" dirty="0" smtClean="0">
                <a:solidFill>
                  <a:srgbClr val="FFC000"/>
                </a:solidFill>
                <a:latin typeface="Calibri" pitchFamily="34" charset="0"/>
              </a:rPr>
              <a:t>Measuring </a:t>
            </a:r>
            <a:r>
              <a:rPr lang="en-US" b="1" dirty="0">
                <a:solidFill>
                  <a:srgbClr val="FFC000"/>
                </a:solidFill>
                <a:latin typeface="Calibri" pitchFamily="34" charset="0"/>
              </a:rPr>
              <a:t>High Wind Speeds over the Ocean</a:t>
            </a:r>
          </a:p>
          <a:p>
            <a:r>
              <a:rPr lang="en-US" b="1" dirty="0" smtClean="0">
                <a:solidFill>
                  <a:srgbClr val="FFC000"/>
                </a:solidFill>
                <a:latin typeface="Calibri" pitchFamily="34" charset="0"/>
              </a:rPr>
              <a:t>15 – 17 November  2016</a:t>
            </a:r>
          </a:p>
          <a:p>
            <a:r>
              <a:rPr lang="en-US" b="1" dirty="0" smtClean="0">
                <a:solidFill>
                  <a:srgbClr val="FFC000"/>
                </a:solidFill>
                <a:latin typeface="Calibri" pitchFamily="34" charset="0"/>
              </a:rPr>
              <a:t>UK Met Office, Exeter</a:t>
            </a:r>
            <a:endParaRPr lang="en-US" dirty="0"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88070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1300" y="76200"/>
            <a:ext cx="24765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1" name="Picture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" y="57150"/>
            <a:ext cx="10858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29000" y="4953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submitted to BAMS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SMAP-SFMR Match-Ups</a:t>
            </a:r>
            <a:br>
              <a:rPr lang="en-US" dirty="0"/>
            </a:br>
            <a:r>
              <a:rPr lang="en-US" sz="3100" dirty="0"/>
              <a:t>Statistics for different wind speed ranges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3493122"/>
              </p:ext>
            </p:extLst>
          </p:nvPr>
        </p:nvGraphicFramePr>
        <p:xfrm>
          <a:off x="1714500" y="1467395"/>
          <a:ext cx="5715000" cy="32570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79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18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451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9857">
                <a:tc grid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SMAP - SFMR 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554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Wind speed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(m/s)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Bias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(m/s) 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Std.Dev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(m/s)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15 – 25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0.76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1.86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25 – 35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0.21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3.83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35 – 45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2.40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4.50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&gt; 45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-2.40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3.96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1500" y="4907340"/>
            <a:ext cx="80010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1. Estimated </a:t>
            </a:r>
            <a:r>
              <a:rPr lang="en-US" sz="2400" dirty="0"/>
              <a:t>uncertainty for SMAP wind </a:t>
            </a:r>
            <a:r>
              <a:rPr lang="en-US" sz="2400" dirty="0" smtClean="0"/>
              <a:t>speeds above </a:t>
            </a:r>
            <a:r>
              <a:rPr lang="en-US" sz="2400" dirty="0"/>
              <a:t>15 m/s</a:t>
            </a:r>
            <a:r>
              <a:rPr lang="en-US" sz="2400" dirty="0" smtClean="0"/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10% </a:t>
            </a:r>
            <a:r>
              <a:rPr lang="en-US" sz="2400" dirty="0"/>
              <a:t>or better</a:t>
            </a:r>
            <a:r>
              <a:rPr lang="en-US" sz="2400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2. RMS does NOT grow in very high winds.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" y="3448595"/>
            <a:ext cx="1638300" cy="12001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Small biases above 35 m/s: potential fine tune of GMF.</a:t>
            </a:r>
          </a:p>
        </p:txBody>
      </p:sp>
    </p:spTree>
    <p:extLst>
      <p:ext uri="{BB962C8B-B14F-4D97-AF65-F5344CB8AC3E}">
        <p14:creationId xmlns:p14="http://schemas.microsoft.com/office/powerpoint/2010/main" xmlns="" val="1613392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Rain Impact</a:t>
            </a:r>
            <a:br>
              <a:rPr lang="en-US" dirty="0"/>
            </a:br>
            <a:r>
              <a:rPr lang="en-US" sz="3100" dirty="0"/>
              <a:t>SMAP – SFMR as function of SFMR Rain Rate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6757180"/>
              </p:ext>
            </p:extLst>
          </p:nvPr>
        </p:nvGraphicFramePr>
        <p:xfrm>
          <a:off x="1295400" y="1426894"/>
          <a:ext cx="6553200" cy="437170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4400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387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744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63906">
                <a:tc grid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SMAP – SFMR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SFMR rain rates were averaged to 0.25°</a:t>
                      </a:r>
                      <a:r>
                        <a:rPr kumimoji="0" lang="en-US" sz="2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represent the rain rate that is approximately seen by SMAP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971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Rain Rate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(mm/h)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Bias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(m/s) 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Std.Dev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(m/s)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 – 5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0.68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2.55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5 - 10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3.37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10 - 15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2.85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&gt; 15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-1.86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3.69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28800" y="5943600"/>
            <a:ext cx="54864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No systematic degradation in rain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/>
              <a:t>Some Very Intense </a:t>
            </a:r>
            <a:r>
              <a:rPr lang="en-US" sz="4000" dirty="0" smtClean="0"/>
              <a:t>TC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800" dirty="0"/>
              <a:t>Comparison Data Sets</a:t>
            </a:r>
            <a:endParaRPr lang="en-US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5826017"/>
              </p:ext>
            </p:extLst>
          </p:nvPr>
        </p:nvGraphicFramePr>
        <p:xfrm>
          <a:off x="819150" y="1414305"/>
          <a:ext cx="7505700" cy="49397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095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961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3046">
                <a:tc>
                  <a:txBody>
                    <a:bodyPr/>
                    <a:lstStyle/>
                    <a:p>
                      <a:r>
                        <a:rPr lang="en-US" dirty="0"/>
                        <a:t>Instrument</a:t>
                      </a:r>
                      <a:r>
                        <a:rPr lang="en-US" baseline="0" dirty="0"/>
                        <a:t> / </a:t>
                      </a:r>
                    </a:p>
                    <a:p>
                      <a:r>
                        <a:rPr lang="en-US" dirty="0"/>
                        <a:t>Data</a:t>
                      </a:r>
                      <a:r>
                        <a:rPr lang="en-US" baseline="0" dirty="0"/>
                        <a:t> 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Description/Algorithm/Resolution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6765">
                <a:tc>
                  <a:txBody>
                    <a:bodyPr/>
                    <a:lstStyle/>
                    <a:p>
                      <a:r>
                        <a:rPr lang="en-US" dirty="0"/>
                        <a:t>SMAP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L-band Radiometer</a:t>
                      </a:r>
                    </a:p>
                    <a:p>
                      <a:r>
                        <a:rPr lang="en-US" sz="1600" dirty="0"/>
                        <a:t>RSS algorithm. 40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6765">
                <a:tc>
                  <a:txBody>
                    <a:bodyPr/>
                    <a:lstStyle/>
                    <a:p>
                      <a:r>
                        <a:rPr lang="en-US" dirty="0" smtClean="0"/>
                        <a:t>ASCAT-A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EUMETSAT C-band Scatterometer</a:t>
                      </a:r>
                    </a:p>
                    <a:p>
                      <a:r>
                        <a:rPr lang="en-US" sz="1600" dirty="0"/>
                        <a:t>RSS algorithm.  25 km</a:t>
                      </a:r>
                      <a:r>
                        <a:rPr lang="en-US" sz="1600" baseline="0" dirty="0"/>
                        <a:t>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6765">
                <a:tc>
                  <a:txBody>
                    <a:bodyPr/>
                    <a:lstStyle/>
                    <a:p>
                      <a:r>
                        <a:rPr lang="en-US" dirty="0"/>
                        <a:t>RapidScat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NASA Ku-band Scatterometer</a:t>
                      </a:r>
                    </a:p>
                    <a:p>
                      <a:r>
                        <a:rPr lang="en-US" sz="1600" dirty="0"/>
                        <a:t>JPL Science 12.5</a:t>
                      </a:r>
                      <a:r>
                        <a:rPr lang="en-US" sz="1600" baseline="0" dirty="0"/>
                        <a:t> km (uncorrected)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6765">
                <a:tc>
                  <a:txBody>
                    <a:bodyPr/>
                    <a:lstStyle/>
                    <a:p>
                      <a:r>
                        <a:rPr lang="en-US" dirty="0"/>
                        <a:t>WindSat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 Navy Polarimetric  Radiometer</a:t>
                      </a:r>
                    </a:p>
                    <a:p>
                      <a:r>
                        <a:rPr lang="en-US" sz="1600" dirty="0"/>
                        <a:t>RSS All-Weather (AW) Winds</a:t>
                      </a:r>
                      <a:r>
                        <a:rPr lang="en-US" sz="1600" baseline="0" dirty="0"/>
                        <a:t> </a:t>
                      </a:r>
                    </a:p>
                    <a:p>
                      <a:r>
                        <a:rPr lang="en-US" sz="1600" baseline="0" dirty="0"/>
                        <a:t>(statistical algorithm C/X band to mitigate rain)</a:t>
                      </a:r>
                    </a:p>
                    <a:p>
                      <a:r>
                        <a:rPr lang="en-US" sz="1600" baseline="0" dirty="0"/>
                        <a:t>Rain Rates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6765">
                <a:tc>
                  <a:txBody>
                    <a:bodyPr/>
                    <a:lstStyle/>
                    <a:p>
                      <a:r>
                        <a:rPr lang="en-US" dirty="0"/>
                        <a:t>NCEP GDAS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0.25°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6765">
                <a:tc rowSpan="2"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JTWC</a:t>
                      </a:r>
                      <a:r>
                        <a:rPr lang="en-US" baseline="0" dirty="0"/>
                        <a:t> best track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scaled to maximum </a:t>
                      </a:r>
                      <a:r>
                        <a:rPr lang="en-US" dirty="0"/>
                        <a:t>10 min sustained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smtClean="0"/>
                        <a:t>winds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676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minimum</a:t>
                      </a:r>
                      <a:r>
                        <a:rPr lang="en-US" baseline="0" dirty="0">
                          <a:solidFill>
                            <a:srgbClr val="0000FF"/>
                          </a:solidFill>
                        </a:rPr>
                        <a:t> sea level pressure (MSLP)</a:t>
                      </a:r>
                    </a:p>
                    <a:p>
                      <a:r>
                        <a:rPr lang="en-US" baseline="0" dirty="0">
                          <a:solidFill>
                            <a:srgbClr val="0000FF"/>
                          </a:solidFill>
                        </a:rPr>
                        <a:t>characterizes intensity of storm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90174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338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144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Hurricane Patricia</a:t>
            </a:r>
          </a:p>
        </p:txBody>
      </p:sp>
      <p:pic>
        <p:nvPicPr>
          <p:cNvPr id="15360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338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00" y="3288268"/>
            <a:ext cx="838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SMAP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0600" y="3276600"/>
            <a:ext cx="914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ASCAT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67600" y="3288268"/>
            <a:ext cx="1219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RapidScat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28800" y="6096000"/>
            <a:ext cx="838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NCEP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05200" y="6096000"/>
            <a:ext cx="22098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WindSat </a:t>
            </a:r>
            <a:r>
              <a:rPr lang="en-US" dirty="0" smtClean="0">
                <a:latin typeface="+mn-lt"/>
              </a:rPr>
              <a:t>All-Weather</a:t>
            </a:r>
            <a:endParaRPr lang="en-US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0800" y="4038600"/>
            <a:ext cx="22098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WindSat  Rain Rate</a:t>
            </a:r>
          </a:p>
        </p:txBody>
      </p:sp>
    </p:spTree>
    <p:extLst>
      <p:ext uri="{BB962C8B-B14F-4D97-AF65-F5344CB8AC3E}">
        <p14:creationId xmlns:p14="http://schemas.microsoft.com/office/powerpoint/2010/main" xmlns="" val="4095370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 rot="5400000">
            <a:off x="2705100" y="4743450"/>
            <a:ext cx="1123950" cy="3238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3821668"/>
            <a:ext cx="29718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Only SMAP has W &gt; 36 m/s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83809"/>
              </p:ext>
            </p:extLst>
          </p:nvPr>
        </p:nvGraphicFramePr>
        <p:xfrm>
          <a:off x="4866645" y="2458720"/>
          <a:ext cx="3896355" cy="3891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521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25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 wind in storm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collocated area (km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)</a:t>
                      </a:r>
                      <a:br>
                        <a:rPr lang="en-US" dirty="0"/>
                      </a:br>
                      <a:r>
                        <a:rPr lang="en-US" dirty="0"/>
                        <a:t>W &gt; 30 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SMAP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 m/s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 m/s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WindSat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 m/s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RapidScat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 m/s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Best </a:t>
                      </a:r>
                      <a:r>
                        <a:rPr lang="en-US" dirty="0" smtClean="0"/>
                        <a:t>Track</a:t>
                      </a:r>
                    </a:p>
                    <a:p>
                      <a:r>
                        <a:rPr lang="en-US" sz="1600" dirty="0" smtClean="0"/>
                        <a:t>10-min sustained</a:t>
                      </a:r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79 </a:t>
                      </a:r>
                      <a:r>
                        <a:rPr lang="en-US" dirty="0" smtClean="0"/>
                        <a:t>m/s  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MSLP: 880 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mbar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SFMR resampled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71 m/s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6850"/>
            <a:ext cx="8229600" cy="1403350"/>
          </a:xfrm>
        </p:spPr>
        <p:txBody>
          <a:bodyPr/>
          <a:lstStyle/>
          <a:p>
            <a:r>
              <a:rPr lang="en-US" sz="4000" dirty="0"/>
              <a:t>Hurricane Patricia</a:t>
            </a:r>
            <a:r>
              <a:rPr lang="en-US" dirty="0"/>
              <a:t/>
            </a:r>
            <a:br>
              <a:rPr lang="en-US" dirty="0"/>
            </a:br>
            <a:r>
              <a:rPr lang="en-US" sz="2800" b="1" dirty="0">
                <a:solidFill>
                  <a:srgbClr val="FF0000"/>
                </a:solidFill>
              </a:rPr>
              <a:t>Collocated Wind Speed Distribution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solidFill>
                  <a:srgbClr val="FF0000"/>
                </a:solidFill>
              </a:rPr>
              <a:t>SMAP</a:t>
            </a:r>
            <a:r>
              <a:rPr lang="en-US" sz="2800" dirty="0">
                <a:solidFill>
                  <a:prstClr val="black"/>
                </a:solidFill>
              </a:rPr>
              <a:t> – </a:t>
            </a:r>
            <a:r>
              <a:rPr lang="en-US" sz="2800" dirty="0">
                <a:solidFill>
                  <a:srgbClr val="0000FF"/>
                </a:solidFill>
              </a:rPr>
              <a:t>ASCAT</a:t>
            </a:r>
            <a:r>
              <a:rPr lang="en-US" sz="2800" dirty="0">
                <a:solidFill>
                  <a:prstClr val="black"/>
                </a:solidFill>
              </a:rPr>
              <a:t> – </a:t>
            </a:r>
            <a:r>
              <a:rPr lang="en-US" sz="2800" dirty="0">
                <a:solidFill>
                  <a:srgbClr val="7030A0"/>
                </a:solidFill>
              </a:rPr>
              <a:t>RapidScat</a:t>
            </a:r>
            <a:r>
              <a:rPr lang="en-US" sz="2800" dirty="0">
                <a:solidFill>
                  <a:prstClr val="black"/>
                </a:solidFill>
              </a:rPr>
              <a:t> – </a:t>
            </a:r>
            <a:r>
              <a:rPr lang="en-US" sz="2800" dirty="0">
                <a:solidFill>
                  <a:srgbClr val="33CC33"/>
                </a:solidFill>
              </a:rPr>
              <a:t>WindSat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167272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/>
              <a:t>Hurricane Winston</a:t>
            </a:r>
            <a:br>
              <a:rPr lang="en-US" sz="4000" dirty="0"/>
            </a:br>
            <a:r>
              <a:rPr lang="en-US" sz="2800" dirty="0" smtClean="0"/>
              <a:t>2-Week </a:t>
            </a:r>
            <a:r>
              <a:rPr lang="en-US" sz="2800" dirty="0"/>
              <a:t>Time Evolution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6631" y="1230868"/>
            <a:ext cx="7410738" cy="44479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650468"/>
            <a:ext cx="81534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Minimum Sea Level Pressure (MSLP) anomaly is metric for intensity of the storm.</a:t>
            </a:r>
          </a:p>
        </p:txBody>
      </p:sp>
      <p:sp>
        <p:nvSpPr>
          <p:cNvPr id="6" name="Right Arrow 5"/>
          <p:cNvSpPr/>
          <p:nvPr/>
        </p:nvSpPr>
        <p:spPr>
          <a:xfrm rot="8071574">
            <a:off x="5753670" y="2293128"/>
            <a:ext cx="1123950" cy="1619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53200" y="1459468"/>
            <a:ext cx="20574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SMAP follows MSLP</a:t>
            </a:r>
          </a:p>
        </p:txBody>
      </p:sp>
      <p:sp>
        <p:nvSpPr>
          <p:cNvPr id="7" name="Right Arrow 6"/>
          <p:cNvSpPr/>
          <p:nvPr/>
        </p:nvSpPr>
        <p:spPr>
          <a:xfrm rot="13946950">
            <a:off x="5143585" y="4145953"/>
            <a:ext cx="837000" cy="157945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4595336"/>
            <a:ext cx="25908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WSAT and ASCAT </a:t>
            </a:r>
            <a:r>
              <a:rPr lang="en-US" dirty="0">
                <a:latin typeface="+mn-lt"/>
              </a:rPr>
              <a:t>saturate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1916" y="6248400"/>
            <a:ext cx="802488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Hurricane Matthew: See presentation by Lucrezia Ricciardulli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22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2016 Typhoons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800" dirty="0" err="1" smtClean="0"/>
              <a:t>Meranti</a:t>
            </a:r>
            <a:r>
              <a:rPr lang="en-US" sz="2800" dirty="0" smtClean="0"/>
              <a:t> + </a:t>
            </a:r>
            <a:r>
              <a:rPr lang="en-US" sz="2800" dirty="0" err="1" smtClean="0"/>
              <a:t>Malakas</a:t>
            </a:r>
            <a:endParaRPr lang="en-US" sz="4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8769794"/>
              </p:ext>
            </p:extLst>
          </p:nvPr>
        </p:nvGraphicFramePr>
        <p:xfrm>
          <a:off x="5867400" y="1691640"/>
          <a:ext cx="2895600" cy="2194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52600"/>
                <a:gridCol w="1143000"/>
              </a:tblGrid>
              <a:tr h="262467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Meranti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9/12</a:t>
                      </a:r>
                      <a:endParaRPr lang="en-US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SMAP W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max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74 m/s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Best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Track W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</a:rPr>
                        <a:t>max</a:t>
                      </a:r>
                      <a:endParaRPr lang="en-US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70 m/s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MSLP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907 mbar</a:t>
                      </a:r>
                      <a:endParaRPr lang="en-US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WindSat 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18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 m/s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5499792"/>
              </p:ext>
            </p:extLst>
          </p:nvPr>
        </p:nvGraphicFramePr>
        <p:xfrm>
          <a:off x="4953000" y="4267200"/>
          <a:ext cx="41148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143000"/>
                <a:gridCol w="1219200"/>
              </a:tblGrid>
              <a:tr h="262467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Malakas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9/16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9/18</a:t>
                      </a:r>
                      <a:endParaRPr lang="en-US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SMAP W</a:t>
                      </a:r>
                      <a:r>
                        <a:rPr lang="en-US" b="1" baseline="-25000" dirty="0" smtClean="0"/>
                        <a:t>max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61 m/s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43 m/s</a:t>
                      </a:r>
                      <a:endParaRPr lang="en-US" b="1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Best</a:t>
                      </a:r>
                      <a:r>
                        <a:rPr lang="en-US" b="1" baseline="0" dirty="0" smtClean="0"/>
                        <a:t> Track W</a:t>
                      </a:r>
                      <a:r>
                        <a:rPr lang="en-US" b="1" baseline="-25000" dirty="0" smtClean="0"/>
                        <a:t>max</a:t>
                      </a:r>
                      <a:endParaRPr lang="en-US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52 m/s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41 m/s</a:t>
                      </a:r>
                      <a:endParaRPr lang="en-US" b="1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en-US" dirty="0" smtClean="0"/>
                        <a:t>MSLP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937 mbar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961 mbar</a:t>
                      </a:r>
                      <a:endParaRPr lang="en-US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ASCAT  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W</a:t>
                      </a:r>
                      <a:r>
                        <a:rPr kumimoji="0" lang="en-US" sz="1800" u="none" strike="noStrike" kern="1200" cap="none" spc="0" normalizeH="0" baseline="-25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max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 m/s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 m/s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95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66726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905000"/>
          </a:xfrm>
        </p:spPr>
        <p:txBody>
          <a:bodyPr/>
          <a:lstStyle/>
          <a:p>
            <a:pPr lvl="1"/>
            <a:r>
              <a:rPr lang="en-US" sz="4000" dirty="0" smtClean="0"/>
              <a:t>Near Real Time Processing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800" dirty="0"/>
              <a:t>Daily 0.25° </a:t>
            </a:r>
            <a:r>
              <a:rPr lang="en-US" sz="2800" dirty="0" smtClean="0"/>
              <a:t>maps @RSS Website</a:t>
            </a:r>
            <a:br>
              <a:rPr lang="en-US" sz="2800" dirty="0" smtClean="0"/>
            </a:br>
            <a:r>
              <a:rPr lang="en-US" sz="2800" dirty="0" smtClean="0"/>
              <a:t>netCDF4</a:t>
            </a:r>
            <a:br>
              <a:rPr lang="en-US" sz="2800" dirty="0" smtClean="0"/>
            </a:br>
            <a:r>
              <a:rPr lang="en-US" sz="2800" u="sng" dirty="0"/>
              <a:t>ftp://ftp.remss.com/smap/wind</a:t>
            </a:r>
            <a:r>
              <a:rPr lang="en-US" sz="2800" u="sng" dirty="0" smtClean="0"/>
              <a:t>/</a:t>
            </a:r>
            <a:r>
              <a:rPr lang="en-US" sz="2800" dirty="0" smtClean="0"/>
              <a:t>  </a:t>
            </a:r>
            <a:endParaRPr lang="en-US" sz="4000" dirty="0"/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30269"/>
            <a:ext cx="57531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1100" y="2965549"/>
            <a:ext cx="4152900" cy="260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0800" y="5906869"/>
            <a:ext cx="1905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TC </a:t>
            </a:r>
            <a:r>
              <a:rPr lang="en-US" i="1" dirty="0" err="1" smtClean="0">
                <a:latin typeface="+mn-lt"/>
              </a:rPr>
              <a:t>Hermine</a:t>
            </a:r>
            <a:r>
              <a:rPr lang="en-US" dirty="0" smtClean="0">
                <a:latin typeface="+mn-lt"/>
              </a:rPr>
              <a:t> </a:t>
            </a:r>
          </a:p>
          <a:p>
            <a:r>
              <a:rPr lang="en-US" dirty="0" smtClean="0">
                <a:latin typeface="+mn-lt"/>
              </a:rPr>
              <a:t>Sep-04, 2016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832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370" y="1219200"/>
            <a:ext cx="389763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8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219200"/>
            <a:ext cx="389763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Limited Wind Vector Capabilities</a:t>
            </a:r>
            <a:br>
              <a:rPr lang="en-US" sz="4000" dirty="0" smtClean="0"/>
            </a:br>
            <a:r>
              <a:rPr lang="en-US" sz="2800" dirty="0" smtClean="0"/>
              <a:t>Weak polarimetric directional signal &gt; 12 m/s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638800"/>
            <a:ext cx="30480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extra-tropical cyclone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" y="6248400"/>
            <a:ext cx="80010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SMAP wind direction retrieval done @ 100 km resolution.  Noise reduction.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4920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C00000"/>
                </a:solidFill>
              </a:rPr>
              <a:t>Summary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" y="915781"/>
            <a:ext cx="9010650" cy="586601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The SMAP L-band radiometer has excellent capabilities to measure very strong wind speeds in intense </a:t>
            </a:r>
            <a:r>
              <a:rPr lang="en-US" sz="2400" dirty="0" smtClean="0"/>
              <a:t>TC</a:t>
            </a:r>
            <a:endParaRPr lang="en-US" sz="2400" dirty="0"/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Range: 15 </a:t>
            </a:r>
            <a:r>
              <a:rPr lang="en-US" sz="2000" dirty="0" smtClean="0"/>
              <a:t>m/s to at least 75 m/s</a:t>
            </a:r>
            <a:endParaRPr lang="en-US" sz="2000" dirty="0"/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40 km </a:t>
            </a:r>
            <a:r>
              <a:rPr lang="en-US" sz="2000" dirty="0" smtClean="0"/>
              <a:t>resolution</a:t>
            </a:r>
            <a:endParaRPr lang="en-US" sz="2000" dirty="0"/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SFMR validation: </a:t>
            </a:r>
            <a:r>
              <a:rPr lang="en-US" sz="2000" dirty="0" smtClean="0"/>
              <a:t>about 10</a:t>
            </a:r>
            <a:r>
              <a:rPr lang="en-US" sz="2000" dirty="0"/>
              <a:t>% </a:t>
            </a:r>
            <a:r>
              <a:rPr lang="en-US" sz="2000" dirty="0" smtClean="0"/>
              <a:t>accuracy</a:t>
            </a:r>
            <a:endParaRPr lang="en-US" sz="2000" dirty="0"/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C00000"/>
                </a:solidFill>
              </a:rPr>
              <a:t>Valuable tool for assessing intensity and size of </a:t>
            </a:r>
            <a:r>
              <a:rPr lang="en-US" sz="2000" b="1" dirty="0" smtClean="0">
                <a:solidFill>
                  <a:srgbClr val="C00000"/>
                </a:solidFill>
              </a:rPr>
              <a:t>TC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limited capability to measure wind direction</a:t>
            </a:r>
            <a:endParaRPr lang="en-US" sz="2000" dirty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Key: 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Keeps good sensitivity at very high wind </a:t>
            </a:r>
            <a:r>
              <a:rPr lang="en-US" sz="2000" dirty="0" smtClean="0"/>
              <a:t>speeds</a:t>
            </a:r>
            <a:endParaRPr lang="en-US" sz="2000" dirty="0"/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No significant degradation in </a:t>
            </a:r>
            <a:r>
              <a:rPr lang="en-US" sz="2000" dirty="0" smtClean="0"/>
              <a:t>rain</a:t>
            </a:r>
            <a:endParaRPr lang="en-US" sz="2000" dirty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At high winds it </a:t>
            </a:r>
            <a:r>
              <a:rPr lang="en-US" sz="2400" dirty="0"/>
              <a:t>outperforms other spaceborne </a:t>
            </a:r>
            <a:r>
              <a:rPr lang="en-US" sz="2400" dirty="0" smtClean="0"/>
              <a:t>missions, such as </a:t>
            </a:r>
            <a:r>
              <a:rPr lang="en-US" sz="2400" dirty="0"/>
              <a:t>scatterometers (ASCAT, RapidScat) or other spaceborne radiometers (</a:t>
            </a:r>
            <a:r>
              <a:rPr lang="en-US" sz="2400" dirty="0" smtClean="0"/>
              <a:t>WindSat), whose signals saturate </a:t>
            </a:r>
            <a:r>
              <a:rPr lang="en-US" sz="2400" dirty="0"/>
              <a:t>above </a:t>
            </a:r>
            <a:r>
              <a:rPr lang="en-US" sz="2400" dirty="0" smtClean="0"/>
              <a:t>~ 35 m/s and which are affected by rain</a:t>
            </a:r>
            <a:endParaRPr lang="en-US" sz="2000" dirty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C00000"/>
                </a:solidFill>
              </a:rPr>
              <a:t>Data and images available near-real time from RSS</a:t>
            </a:r>
            <a:endParaRPr lang="en-US" sz="2400" b="1" dirty="0">
              <a:solidFill>
                <a:srgbClr val="C00000"/>
              </a:solidFill>
            </a:endParaRP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u="sng" dirty="0" smtClean="0"/>
              <a:t>ftp</a:t>
            </a:r>
            <a:r>
              <a:rPr lang="en-US" sz="2000" u="sng" dirty="0"/>
              <a:t>://ftp.remss.com/smap/wind</a:t>
            </a:r>
            <a:r>
              <a:rPr lang="en-US" sz="2000" u="sng" dirty="0" smtClean="0"/>
              <a:t>/</a:t>
            </a:r>
            <a:endParaRPr lang="en-US" sz="2000" u="sng" dirty="0"/>
          </a:p>
        </p:txBody>
      </p:sp>
      <p:pic>
        <p:nvPicPr>
          <p:cNvPr id="11264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1300" y="76200"/>
            <a:ext cx="24765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5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" y="57150"/>
            <a:ext cx="10858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349375"/>
            <a:ext cx="434340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" y="1303338"/>
            <a:ext cx="4089400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486400" y="1447800"/>
            <a:ext cx="2968625" cy="3079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white"/>
                </a:solidFill>
              </a:rPr>
              <a:t>http://smap.jpl.nasa.gov/multimedia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SMAP  </a:t>
            </a:r>
            <a:r>
              <a:rPr lang="en-US" sz="3100" b="1" dirty="0"/>
              <a:t>S</a:t>
            </a:r>
            <a:r>
              <a:rPr lang="en-US" sz="3100" dirty="0"/>
              <a:t>oil </a:t>
            </a:r>
            <a:r>
              <a:rPr lang="en-US" sz="3100" b="1" dirty="0"/>
              <a:t>M</a:t>
            </a:r>
            <a:r>
              <a:rPr lang="en-US" sz="3100" dirty="0"/>
              <a:t>oisture </a:t>
            </a:r>
            <a:r>
              <a:rPr lang="en-US" sz="3100" b="1" dirty="0"/>
              <a:t>A</a:t>
            </a:r>
            <a:r>
              <a:rPr lang="en-US" sz="3100" dirty="0"/>
              <a:t>ctive </a:t>
            </a:r>
            <a:r>
              <a:rPr lang="en-US" sz="3100" b="1" dirty="0"/>
              <a:t>P</a:t>
            </a:r>
            <a:r>
              <a:rPr lang="en-US" sz="3100" dirty="0"/>
              <a:t>assive</a:t>
            </a:r>
            <a:br>
              <a:rPr lang="en-US" sz="3100" dirty="0"/>
            </a:br>
            <a:r>
              <a:rPr lang="en-US" sz="3100" b="1" dirty="0"/>
              <a:t>Ocean Products: Sea Surface Salinity + Wind Speed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400" y="4649788"/>
            <a:ext cx="4318000" cy="19796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Orbit Altitude: 685 km.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Inclination: 98 deg.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Local ascending/descending time: 6 PM/AM.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8-day repeat orbit.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95800" y="4114800"/>
            <a:ext cx="4572000" cy="2667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77500" lnSpcReduction="20000"/>
          </a:bodyPr>
          <a:lstStyle/>
          <a:p>
            <a:pPr eaLnBrk="1" hangingPunct="1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prstClr val="black"/>
                </a:solidFill>
              </a:rPr>
              <a:t>6-meter mesh antenna. 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prstClr val="black"/>
                </a:solidFill>
              </a:rPr>
              <a:t>Conical scanning @ 14.6 rpm. Scan time:  4.1 sec.  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prstClr val="black"/>
                </a:solidFill>
              </a:rPr>
              <a:t>Earth Incidence Angle:  40</a:t>
            </a:r>
            <a:r>
              <a:rPr lang="en-US" sz="2300" baseline="30000" dirty="0">
                <a:solidFill>
                  <a:prstClr val="black"/>
                </a:solidFill>
              </a:rPr>
              <a:t>o</a:t>
            </a:r>
            <a:r>
              <a:rPr lang="en-US" sz="2300" dirty="0">
                <a:solidFill>
                  <a:prstClr val="black"/>
                </a:solidFill>
              </a:rPr>
              <a:t>. 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prstClr val="black"/>
                </a:solidFill>
              </a:rPr>
              <a:t>Radiometer: Center frequency: 1.41 GHz  </a:t>
            </a:r>
            <a:r>
              <a:rPr lang="en-US" sz="2300" strike="sngStrike" dirty="0" smtClean="0">
                <a:solidFill>
                  <a:prstClr val="black"/>
                </a:solidFill>
              </a:rPr>
              <a:t> </a:t>
            </a:r>
            <a:r>
              <a:rPr lang="en-US" sz="2300" strike="sngStrike" dirty="0">
                <a:solidFill>
                  <a:prstClr val="black"/>
                </a:solidFill>
              </a:rPr>
              <a:t>Radar. 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prstClr val="black"/>
                </a:solidFill>
              </a:rPr>
              <a:t>Full 360</a:t>
            </a:r>
            <a:r>
              <a:rPr lang="en-US" sz="2300" baseline="30000" dirty="0">
                <a:solidFill>
                  <a:prstClr val="black"/>
                </a:solidFill>
              </a:rPr>
              <a:t>o</a:t>
            </a:r>
            <a:r>
              <a:rPr lang="en-US" sz="2300" dirty="0">
                <a:solidFill>
                  <a:prstClr val="black"/>
                </a:solidFill>
              </a:rPr>
              <a:t> scan views the Earth. 1000 km wide swath.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prstClr val="black"/>
                </a:solidFill>
              </a:rPr>
              <a:t>3-dB (half power) footprint size: 40 km.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solidFill>
                  <a:prstClr val="black"/>
                </a:solidFill>
              </a:rPr>
              <a:t>Time for sampling 1 footprint: 17 msec.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C00000"/>
                </a:solidFill>
              </a:rPr>
              <a:t>Future Work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" y="1220581"/>
            <a:ext cx="9010650" cy="4723019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Potential refinement of high wind L-band GMF 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Adjust slope of </a:t>
            </a:r>
            <a:r>
              <a:rPr lang="el-GR" sz="2000" dirty="0" smtClean="0"/>
              <a:t>Δ</a:t>
            </a:r>
            <a:r>
              <a:rPr lang="en-US" sz="2000" dirty="0" smtClean="0"/>
              <a:t>T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/</a:t>
            </a:r>
            <a:r>
              <a:rPr lang="el-GR" sz="2000" dirty="0" smtClean="0"/>
              <a:t>Δ</a:t>
            </a:r>
            <a:r>
              <a:rPr lang="en-US" sz="2000" dirty="0" smtClean="0"/>
              <a:t>W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We expect this adjustment to be small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Try to reach consistency with SMOS and </a:t>
            </a:r>
            <a:r>
              <a:rPr lang="en-US" sz="2000" dirty="0"/>
              <a:t>V/H-pol radars (Sentinel-1 </a:t>
            </a:r>
            <a:r>
              <a:rPr lang="en-US" sz="2000" dirty="0" smtClean="0"/>
              <a:t>SAR) 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C00000"/>
                </a:solidFill>
              </a:rPr>
              <a:t>Linear slope of </a:t>
            </a:r>
            <a:r>
              <a:rPr lang="el-GR" sz="2400" b="1" dirty="0" smtClean="0">
                <a:solidFill>
                  <a:srgbClr val="C00000"/>
                </a:solidFill>
              </a:rPr>
              <a:t>Δ</a:t>
            </a:r>
            <a:r>
              <a:rPr lang="en-US" sz="2400" b="1" dirty="0" smtClean="0">
                <a:solidFill>
                  <a:srgbClr val="C00000"/>
                </a:solidFill>
              </a:rPr>
              <a:t>T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B</a:t>
            </a:r>
            <a:r>
              <a:rPr lang="en-US" sz="2400" b="1" dirty="0" smtClean="0">
                <a:solidFill>
                  <a:srgbClr val="C00000"/>
                </a:solidFill>
              </a:rPr>
              <a:t>/</a:t>
            </a:r>
            <a:r>
              <a:rPr lang="el-GR" sz="2400" b="1" dirty="0" smtClean="0">
                <a:solidFill>
                  <a:srgbClr val="C00000"/>
                </a:solidFill>
              </a:rPr>
              <a:t>Δ</a:t>
            </a:r>
            <a:r>
              <a:rPr lang="en-US" sz="2400" b="1" dirty="0" smtClean="0">
                <a:solidFill>
                  <a:srgbClr val="C00000"/>
                </a:solidFill>
              </a:rPr>
              <a:t>W becomes metric to measure satellite high winds</a:t>
            </a:r>
            <a:r>
              <a:rPr lang="en-US" sz="2400" dirty="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L-band radiometer satellite high winds (SMAP, SMOS) can </a:t>
            </a:r>
            <a:r>
              <a:rPr lang="en-US" sz="2400" b="1" dirty="0" smtClean="0">
                <a:solidFill>
                  <a:srgbClr val="C00000"/>
                </a:solidFill>
              </a:rPr>
              <a:t>become reference for high wind </a:t>
            </a:r>
            <a:r>
              <a:rPr lang="en-US" sz="2400" b="1" smtClean="0">
                <a:solidFill>
                  <a:srgbClr val="C00000"/>
                </a:solidFill>
              </a:rPr>
              <a:t>measurements</a:t>
            </a:r>
            <a:r>
              <a:rPr lang="en-US" sz="2400" b="1" smtClean="0">
                <a:solidFill>
                  <a:srgbClr val="FF0000"/>
                </a:solidFill>
              </a:rPr>
              <a:t> </a:t>
            </a:r>
            <a:r>
              <a:rPr lang="en-US" sz="2400" smtClean="0"/>
              <a:t>with </a:t>
            </a:r>
            <a:r>
              <a:rPr lang="en-US" sz="2400" dirty="0" smtClean="0"/>
              <a:t>other spaceborne instruments: </a:t>
            </a:r>
            <a:endParaRPr lang="en-US" sz="2400" dirty="0"/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WindSat "all-weather" wind algorithm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AMSR-2: Two C-band channels (SFMR-like capability to separate out rain)</a:t>
            </a:r>
            <a:endParaRPr lang="en-US" sz="2000" dirty="0"/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CYGNSS ?</a:t>
            </a:r>
            <a:endParaRPr lang="en-US" sz="2000" dirty="0"/>
          </a:p>
        </p:txBody>
      </p:sp>
      <p:pic>
        <p:nvPicPr>
          <p:cNvPr id="11264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1300" y="76200"/>
            <a:ext cx="24765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5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" y="57150"/>
            <a:ext cx="10858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32221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xmlns="" val="894905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Wind Speed Retrieval</a:t>
            </a:r>
            <a:br>
              <a:rPr lang="en-US" sz="4000" dirty="0"/>
            </a:br>
            <a:r>
              <a:rPr lang="en-US" sz="2800" dirty="0" smtClean="0"/>
              <a:t>Correction Tables + Ancillary Fields</a:t>
            </a:r>
            <a:endParaRPr lang="en-US" sz="40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562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Sea Surface Salinity (SSS)</a:t>
            </a:r>
          </a:p>
          <a:p>
            <a:pPr lvl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600" dirty="0" smtClean="0"/>
              <a:t>strong dependence at L-band (SSS is prime EDR for SMOS + Aquarius).</a:t>
            </a:r>
          </a:p>
          <a:p>
            <a:pPr lvl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600" dirty="0" smtClean="0"/>
              <a:t>need external field: </a:t>
            </a:r>
            <a:r>
              <a:rPr lang="en-US" sz="2600" b="1" dirty="0" smtClean="0"/>
              <a:t>HYCOM</a:t>
            </a:r>
            <a:r>
              <a:rPr lang="en-US" sz="2600" dirty="0" smtClean="0"/>
              <a:t>, FOAM, WOA, …</a:t>
            </a:r>
          </a:p>
          <a:p>
            <a:pPr lvl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600" dirty="0" smtClean="0"/>
              <a:t>Generally accurate enough to be used in SMAP wind speeds. </a:t>
            </a:r>
          </a:p>
          <a:p>
            <a:pPr lvl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FF0000"/>
                </a:solidFill>
              </a:rPr>
              <a:t>Inaccurate in large freshwater plumes </a:t>
            </a:r>
            <a:r>
              <a:rPr lang="en-US" sz="2600" dirty="0" smtClean="0"/>
              <a:t>(Amazon, Congo, …) resulting in inaccurate SMAP wind speeds in those areas.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Sea Surface Temperature (SST)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/>
              <a:t>weak to moderate dependence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/>
              <a:t>need external field: </a:t>
            </a:r>
            <a:r>
              <a:rPr lang="en-US" sz="2600" b="1" dirty="0" smtClean="0"/>
              <a:t>CMC</a:t>
            </a:r>
            <a:r>
              <a:rPr lang="en-US" sz="2600" dirty="0" smtClean="0"/>
              <a:t>, NOAA OI SST, OSTIA, …</a:t>
            </a:r>
            <a:endParaRPr lang="en-US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SSS/SST slow varying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/>
              <a:t>can use field from previous day(s) in near-real time processing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000" dirty="0" smtClean="0"/>
              <a:t>Atmospheric profiles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/>
              <a:t>NCEP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/>
              <a:t>very weak dependence.  can use climatology or field from previous day(s).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000" dirty="0" smtClean="0"/>
              <a:t>Galaxy/Sun: Fixed tables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000" b="1" dirty="0" smtClean="0">
                <a:solidFill>
                  <a:srgbClr val="FF0000"/>
                </a:solidFill>
              </a:rPr>
              <a:t>No ancillary NWP wind fields are necessary as input to SMAP wind speed retrievals  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5556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Rain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800" dirty="0"/>
              <a:t>expect little </a:t>
            </a:r>
            <a:r>
              <a:rPr lang="en-US" sz="2800" dirty="0" smtClean="0"/>
              <a:t>degradation at high winds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600200"/>
            <a:ext cx="4038600" cy="47705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Atmospheric attenuation: Very small 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At a rain rate of 15 mm/h within the SMAP footprint (which is large!) the T</a:t>
            </a:r>
            <a:r>
              <a:rPr lang="en-US" sz="1600" baseline="-25000" dirty="0"/>
              <a:t>B</a:t>
            </a:r>
            <a:r>
              <a:rPr lang="en-US" sz="1600" dirty="0"/>
              <a:t> attenuation is less than 0.30 K ≡0.9 m/s.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Salinity Stratification within upper (5 m) ocean layer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SMAP measures within few cm of surface.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HYCOM model/ARGO drifters refer to ≈ 5 m depth.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</a:rPr>
              <a:t>At high winds the upper layer is well mixed.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tx1"/>
                </a:solidFill>
              </a:rPr>
              <a:t>Roughness increase through surface splashing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Very small at high winds.</a:t>
            </a:r>
          </a:p>
        </p:txBody>
      </p:sp>
      <p:pic>
        <p:nvPicPr>
          <p:cNvPr id="12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0767" y="2448758"/>
            <a:ext cx="4668721" cy="357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95040" y="1650027"/>
            <a:ext cx="2334360" cy="6463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Low winds </a:t>
            </a:r>
          </a:p>
          <a:p>
            <a:pPr algn="ctr"/>
            <a:r>
              <a:rPr lang="en-US" dirty="0">
                <a:latin typeface="Calibri" panose="020F0502020204030204" pitchFamily="34" charset="0"/>
              </a:rPr>
              <a:t>Surface layer stratified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57240" y="1650027"/>
            <a:ext cx="2334360" cy="646331"/>
          </a:xfrm>
          <a:prstGeom prst="rect">
            <a:avLst/>
          </a:prstGeom>
          <a:solidFill>
            <a:srgbClr val="E7941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High winds </a:t>
            </a:r>
          </a:p>
          <a:p>
            <a:pPr algn="ctr"/>
            <a:r>
              <a:rPr lang="en-US" dirty="0">
                <a:latin typeface="Calibri" panose="020F0502020204030204" pitchFamily="34" charset="0"/>
              </a:rPr>
              <a:t>Surface layer mixed</a:t>
            </a:r>
          </a:p>
        </p:txBody>
      </p:sp>
      <p:sp>
        <p:nvSpPr>
          <p:cNvPr id="15" name="Right Arrow 14"/>
          <p:cNvSpPr/>
          <p:nvPr/>
        </p:nvSpPr>
        <p:spPr>
          <a:xfrm rot="5400000">
            <a:off x="5019307" y="2638148"/>
            <a:ext cx="864469" cy="18089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5400000">
            <a:off x="7354411" y="2638148"/>
            <a:ext cx="864469" cy="180890"/>
          </a:xfrm>
          <a:prstGeom prst="rightArrow">
            <a:avLst/>
          </a:prstGeom>
          <a:solidFill>
            <a:srgbClr val="E79419"/>
          </a:solidFill>
          <a:ln>
            <a:solidFill>
              <a:srgbClr val="E79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00830" y="48768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Aquarius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19600" y="6019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+mn-lt"/>
              </a:rPr>
              <a:t>J. Boutin et. al, BAMS (online), December 2015 </a:t>
            </a:r>
          </a:p>
        </p:txBody>
      </p:sp>
    </p:spTree>
    <p:extLst>
      <p:ext uri="{BB962C8B-B14F-4D97-AF65-F5344CB8AC3E}">
        <p14:creationId xmlns:p14="http://schemas.microsoft.com/office/powerpoint/2010/main" xmlns="" val="1519718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62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61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3061" y="916832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6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5561" y="916832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3061" y="3843236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5561" y="3843236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" y="3843236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/>
              <a:t>Hurricane Winston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230868"/>
            <a:ext cx="838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SMAP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5200" y="1230868"/>
            <a:ext cx="914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ASCAT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4600" y="1230868"/>
            <a:ext cx="1219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RapidScat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4191000"/>
            <a:ext cx="838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NCEP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05200" y="4191000"/>
            <a:ext cx="14478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WindSat AW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24600" y="4191000"/>
            <a:ext cx="22098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WindSat  Rain Rate</a:t>
            </a:r>
          </a:p>
        </p:txBody>
      </p:sp>
    </p:spTree>
    <p:extLst>
      <p:ext uri="{BB962C8B-B14F-4D97-AF65-F5344CB8AC3E}">
        <p14:creationId xmlns:p14="http://schemas.microsoft.com/office/powerpoint/2010/main" xmlns="" val="3608373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560570" cy="456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6850"/>
            <a:ext cx="8229600" cy="1403350"/>
          </a:xfrm>
        </p:spPr>
        <p:txBody>
          <a:bodyPr/>
          <a:lstStyle/>
          <a:p>
            <a:r>
              <a:rPr lang="en-US" sz="4000" dirty="0"/>
              <a:t>Hurricane Winston</a:t>
            </a:r>
            <a:r>
              <a:rPr lang="en-US" dirty="0"/>
              <a:t/>
            </a:r>
            <a:br>
              <a:rPr lang="en-US" dirty="0"/>
            </a:br>
            <a:r>
              <a:rPr lang="en-US" sz="2800" b="1" dirty="0">
                <a:solidFill>
                  <a:srgbClr val="FF0000"/>
                </a:solidFill>
              </a:rPr>
              <a:t>Collocated Wind Speed Distribution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solidFill>
                  <a:srgbClr val="FF0000"/>
                </a:solidFill>
              </a:rPr>
              <a:t>SMAP</a:t>
            </a:r>
            <a:r>
              <a:rPr lang="en-US" sz="2800" dirty="0"/>
              <a:t> – </a:t>
            </a:r>
            <a:r>
              <a:rPr lang="en-US" sz="2800" dirty="0">
                <a:solidFill>
                  <a:srgbClr val="0000FF"/>
                </a:solidFill>
              </a:rPr>
              <a:t>ASCAT</a:t>
            </a:r>
            <a:r>
              <a:rPr lang="en-US" sz="2800" dirty="0"/>
              <a:t> – </a:t>
            </a:r>
            <a:r>
              <a:rPr lang="en-US" sz="2800" dirty="0">
                <a:solidFill>
                  <a:srgbClr val="7030A0"/>
                </a:solidFill>
              </a:rPr>
              <a:t>RapidScat</a:t>
            </a:r>
            <a:r>
              <a:rPr lang="en-US" sz="2800" dirty="0"/>
              <a:t> – </a:t>
            </a:r>
            <a:r>
              <a:rPr lang="en-US" sz="2800" dirty="0">
                <a:solidFill>
                  <a:srgbClr val="33CC33"/>
                </a:solidFill>
              </a:rPr>
              <a:t>WindSat</a:t>
            </a:r>
          </a:p>
        </p:txBody>
      </p:sp>
      <p:sp>
        <p:nvSpPr>
          <p:cNvPr id="3" name="Right Arrow 2"/>
          <p:cNvSpPr/>
          <p:nvPr/>
        </p:nvSpPr>
        <p:spPr>
          <a:xfrm rot="5400000">
            <a:off x="2713195" y="4618196"/>
            <a:ext cx="1123950" cy="30765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3821671"/>
            <a:ext cx="270357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Only SMAP has W &gt; 36 m/s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8308923"/>
              </p:ext>
            </p:extLst>
          </p:nvPr>
        </p:nvGraphicFramePr>
        <p:xfrm>
          <a:off x="4572000" y="1676400"/>
          <a:ext cx="3896355" cy="2636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521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25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 wind in storm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collocated area (km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)</a:t>
                      </a:r>
                      <a:br>
                        <a:rPr lang="en-US" dirty="0"/>
                      </a:br>
                      <a:r>
                        <a:rPr lang="en-US" dirty="0"/>
                        <a:t>W &gt; 30 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SMAP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 m/s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19165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 m/s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RapidScat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 m/s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Best </a:t>
                      </a:r>
                      <a:r>
                        <a:rPr lang="en-US" dirty="0" smtClean="0"/>
                        <a:t>Track</a:t>
                      </a:r>
                    </a:p>
                    <a:p>
                      <a:r>
                        <a:rPr lang="en-US" sz="1600" dirty="0" smtClean="0"/>
                        <a:t>10-min</a:t>
                      </a:r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54 </a:t>
                      </a:r>
                      <a:r>
                        <a:rPr lang="en-US" dirty="0" smtClean="0"/>
                        <a:t>m/s  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MSLP: 937 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mbar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95800" y="4381143"/>
            <a:ext cx="4648200" cy="24006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Scatterometer (ASCAT, RapidScat) wind signal starts saturating at high winds.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Ku-band scatterometer (RapidScat) affected by rain.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WindSat all-weather algorithm is statistical algorithm. Has not been trained above 40 m/s.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6297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5427663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0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Wind Direction Response</a:t>
            </a:r>
            <a:br>
              <a:rPr lang="en-US" sz="4000" dirty="0"/>
            </a:br>
            <a:r>
              <a:rPr lang="en-US" sz="2800" dirty="0"/>
              <a:t>Polarimetric Signal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1295400"/>
            <a:ext cx="3733800" cy="4524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SMAP is fully polarimetric.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Small directional signal.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Wind direction retrieval possible above 12 m/s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1</a:t>
            </a:r>
            <a:r>
              <a:rPr lang="en-US" sz="2400" baseline="30000" dirty="0"/>
              <a:t>o</a:t>
            </a:r>
            <a:r>
              <a:rPr lang="en-US" sz="2400" dirty="0"/>
              <a:t> averaging.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Stokes signal dominated by Faraday Rotation in Earth’s ionosphere.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951538"/>
            <a:ext cx="8382000" cy="830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Use combinations of polarimetric channels that are not affected by Faraday rotation: (V+H), Q</a:t>
            </a:r>
            <a:r>
              <a:rPr lang="en-US" sz="2400" baseline="30000" dirty="0"/>
              <a:t>2</a:t>
            </a:r>
            <a:r>
              <a:rPr lang="en-US" sz="2400" dirty="0"/>
              <a:t>+S</a:t>
            </a:r>
            <a:r>
              <a:rPr lang="en-US" sz="2400" baseline="-25000" dirty="0"/>
              <a:t>3</a:t>
            </a:r>
            <a:r>
              <a:rPr lang="en-US" sz="2400" baseline="30000" dirty="0"/>
              <a:t>2</a:t>
            </a:r>
            <a:r>
              <a:rPr lang="en-US" sz="2400" dirty="0"/>
              <a:t>, S</a:t>
            </a:r>
            <a:r>
              <a:rPr lang="en-US" sz="2400" baseline="-25000" dirty="0"/>
              <a:t>4  </a:t>
            </a:r>
            <a:r>
              <a:rPr lang="en-US" sz="2400" dirty="0"/>
              <a:t>         Q=V-H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xmlns="" val="1034705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Wind Speed Response</a:t>
            </a:r>
            <a:br>
              <a:rPr lang="en-US" dirty="0"/>
            </a:br>
            <a:r>
              <a:rPr lang="en-US" sz="3100" dirty="0"/>
              <a:t>Geophysical Model Function (GMF)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1238657"/>
            <a:ext cx="4837783" cy="48377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4400" y="1600200"/>
            <a:ext cx="4306215" cy="47654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Derived "off-line"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Wind </a:t>
            </a:r>
            <a:r>
              <a:rPr lang="en-US" dirty="0"/>
              <a:t>induced (excess) emissivity: </a:t>
            </a:r>
            <a:br>
              <a:rPr lang="en-US" dirty="0"/>
            </a:br>
            <a:r>
              <a:rPr lang="el-GR" dirty="0"/>
              <a:t>Δ</a:t>
            </a:r>
            <a:r>
              <a:rPr lang="en-US" dirty="0"/>
              <a:t>T</a:t>
            </a:r>
            <a:r>
              <a:rPr lang="en-US" baseline="-25000" dirty="0"/>
              <a:t>B</a:t>
            </a:r>
            <a:r>
              <a:rPr lang="en-US" dirty="0"/>
              <a:t> = T </a:t>
            </a:r>
            <a:r>
              <a:rPr lang="en-US" baseline="-25000" dirty="0"/>
              <a:t>B rough </a:t>
            </a:r>
            <a:r>
              <a:rPr lang="en-US" dirty="0"/>
              <a:t>– T </a:t>
            </a:r>
            <a:r>
              <a:rPr lang="en-US" baseline="-25000" dirty="0"/>
              <a:t>B flat </a:t>
            </a:r>
            <a:endParaRPr lang="en-US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/>
              <a:t>Derived from </a:t>
            </a:r>
            <a:r>
              <a:rPr lang="en-US" b="1" dirty="0">
                <a:solidFill>
                  <a:srgbClr val="FF0000"/>
                </a:solidFill>
              </a:rPr>
              <a:t>SMAP TB – WindSat wind speed match-ups</a:t>
            </a:r>
            <a:r>
              <a:rPr lang="en-US" dirty="0"/>
              <a:t>.</a:t>
            </a:r>
          </a:p>
          <a:p>
            <a:pPr marL="800100" lvl="1" indent="-342900" fontAlgn="auto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Rain free scenes.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FF0000"/>
                </a:solidFill>
              </a:rPr>
              <a:t>Linear increase above 18 m/s.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</a:rPr>
              <a:t>Emissivity signal from sea foam </a:t>
            </a:r>
          </a:p>
          <a:p>
            <a:pPr marL="800100" lvl="1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Extrapolate to high wind speeds.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Consistent </a:t>
            </a:r>
            <a:r>
              <a:rPr lang="en-US" dirty="0"/>
              <a:t>with results from Aquarius L-band radiometer.</a:t>
            </a:r>
          </a:p>
          <a:p>
            <a:pPr marL="800100" lvl="1" indent="-342900" fontAlgn="auto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/>
              <a:t>Meissner, Wentz + Ricciardulli, </a:t>
            </a:r>
            <a:br>
              <a:rPr lang="en-US" sz="1600" i="1" dirty="0"/>
            </a:br>
            <a:r>
              <a:rPr lang="en-US" sz="1600" i="1" dirty="0"/>
              <a:t>JGR Oceans, 2014. </a:t>
            </a:r>
          </a:p>
          <a:p>
            <a:pPr marL="342900" indent="-342900" fontAlgn="auto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This L-band </a:t>
            </a:r>
            <a:r>
              <a:rPr lang="en-US" dirty="0"/>
              <a:t>wind GMF is used in salinity </a:t>
            </a:r>
            <a:r>
              <a:rPr lang="en-US" dirty="0" smtClean="0"/>
              <a:t>and wind speed retrievals </a:t>
            </a:r>
            <a:r>
              <a:rPr lang="en-US" dirty="0"/>
              <a:t>for Aquarius and SMAP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Wind Speed Retrieval</a:t>
            </a:r>
            <a:br>
              <a:rPr lang="en-US" sz="4000" dirty="0"/>
            </a:br>
            <a:r>
              <a:rPr lang="en-US" sz="2800" dirty="0"/>
              <a:t>Algorithm</a:t>
            </a:r>
            <a:endParaRPr lang="en-US" sz="4000" dirty="0"/>
          </a:p>
        </p:txBody>
      </p:sp>
      <p:sp>
        <p:nvSpPr>
          <p:cNvPr id="3" name="Flowchart: Process 2"/>
          <p:cNvSpPr/>
          <p:nvPr/>
        </p:nvSpPr>
        <p:spPr>
          <a:xfrm>
            <a:off x="76200" y="1143000"/>
            <a:ext cx="4038600" cy="923330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SMAP Level 1B swath ordered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antenna temperature measurements </a:t>
            </a: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baseline="-25000" dirty="0">
                <a:solidFill>
                  <a:srgbClr val="FF0000"/>
                </a:solidFill>
              </a:rPr>
              <a:t>A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V-pol and H-pol</a:t>
            </a:r>
            <a:r>
              <a:rPr lang="en-US" b="1" baseline="-25000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723900" y="2316778"/>
            <a:ext cx="2743200" cy="584775"/>
          </a:xfrm>
          <a:prstGeom prst="flowChartProcess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optimum interpolated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onto </a:t>
            </a:r>
            <a:r>
              <a:rPr lang="en-US" sz="1600" dirty="0">
                <a:solidFill>
                  <a:schemeClr val="tx1"/>
                </a:solidFill>
              </a:rPr>
              <a:t>fixed 0.25</a:t>
            </a:r>
            <a:r>
              <a:rPr lang="en-US" sz="1600" dirty="0">
                <a:solidFill>
                  <a:prstClr val="black"/>
                </a:solidFill>
              </a:rPr>
              <a:t>°</a:t>
            </a:r>
            <a:r>
              <a:rPr lang="en-US" sz="1600" dirty="0">
                <a:solidFill>
                  <a:schemeClr val="tx1"/>
                </a:solidFill>
              </a:rPr>
              <a:t>Earth grid</a:t>
            </a:r>
            <a:endParaRPr lang="en-US" sz="1600" b="1" baseline="-25000" dirty="0">
              <a:solidFill>
                <a:schemeClr val="tx1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190500" y="3200400"/>
            <a:ext cx="3810000" cy="2339102"/>
          </a:xfrm>
          <a:prstGeom prst="flowChartProcess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</a:rPr>
              <a:t>remove spurious signals at L-band:</a:t>
            </a:r>
            <a:br>
              <a:rPr lang="en-US" b="1" u="sng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emissive SMAP antenna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cold space radiation (spillover)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antenna cross polarization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galactic radiation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solar + lunar radiation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land emission in antenna sidelobes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Faraday rotation (ionosphere)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atmospheric attenuation (O</a:t>
            </a:r>
            <a:r>
              <a:rPr lang="en-US" sz="1600" baseline="-25000" dirty="0">
                <a:solidFill>
                  <a:schemeClr val="tx1"/>
                </a:solidFill>
              </a:rPr>
              <a:t>2</a:t>
            </a:r>
            <a:r>
              <a:rPr lang="en-US" sz="1600" dirty="0">
                <a:solidFill>
                  <a:schemeClr val="tx1"/>
                </a:solidFill>
              </a:rPr>
              <a:t>, clouds)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76200" y="5828436"/>
            <a:ext cx="4038600" cy="830997"/>
          </a:xfrm>
          <a:prstGeom prst="flowChartProcess">
            <a:avLst/>
          </a:prstGeom>
          <a:solidFill>
            <a:srgbClr val="F4E6D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gridded brightness temperatures at rough ocean surface  </a:t>
            </a:r>
            <a:r>
              <a:rPr lang="en-US" sz="1600" b="1" dirty="0">
                <a:solidFill>
                  <a:srgbClr val="FF0000"/>
                </a:solidFill>
              </a:rPr>
              <a:t>T</a:t>
            </a:r>
            <a:r>
              <a:rPr lang="en-US" sz="1600" b="1" baseline="-25000" dirty="0">
                <a:solidFill>
                  <a:srgbClr val="FF0000"/>
                </a:solidFill>
              </a:rPr>
              <a:t>B,surf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separate for for/backward looks</a:t>
            </a:r>
            <a:r>
              <a:rPr lang="en-US" sz="1600" baseline="-25000" dirty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6155176" y="5410200"/>
            <a:ext cx="2396248" cy="861774"/>
          </a:xfrm>
          <a:prstGeom prst="flowChartProcess">
            <a:avLst/>
          </a:prstGeom>
          <a:solidFill>
            <a:srgbClr val="DAF6F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</a:rPr>
              <a:t>ancillary fields </a:t>
            </a:r>
          </a:p>
          <a:p>
            <a:pPr algn="ctr"/>
            <a:r>
              <a:rPr lang="en-US" sz="1600" b="1" dirty="0">
                <a:solidFill>
                  <a:srgbClr val="6600FF"/>
                </a:solidFill>
              </a:rPr>
              <a:t>Salinity</a:t>
            </a:r>
            <a:r>
              <a:rPr lang="en-US" sz="1600" dirty="0">
                <a:solidFill>
                  <a:schemeClr val="tx1"/>
                </a:solidFill>
              </a:rPr>
              <a:t> (HYCOM)</a:t>
            </a:r>
          </a:p>
          <a:p>
            <a:pPr algn="ctr"/>
            <a:r>
              <a:rPr lang="en-US" sz="1600" dirty="0">
                <a:solidFill>
                  <a:srgbClr val="6600FF"/>
                </a:solidFill>
              </a:rPr>
              <a:t>SST </a:t>
            </a:r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dirty="0" smtClean="0">
                <a:solidFill>
                  <a:schemeClr val="tx1"/>
                </a:solidFill>
              </a:rPr>
              <a:t>CMC)</a:t>
            </a:r>
            <a:r>
              <a:rPr lang="en-US" sz="1600" baseline="-250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5638800" y="4297978"/>
            <a:ext cx="3429000" cy="861774"/>
          </a:xfrm>
          <a:prstGeom prst="flowChartProcess">
            <a:avLst/>
          </a:prstGeom>
          <a:solidFill>
            <a:srgbClr val="DAF6F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lvl="0" algn="ctr"/>
            <a:r>
              <a:rPr lang="en-US" sz="1600" dirty="0">
                <a:solidFill>
                  <a:schemeClr val="tx1"/>
                </a:solidFill>
              </a:rPr>
              <a:t>calculate brightness temperature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of flat ocean  surface </a:t>
            </a:r>
            <a:r>
              <a:rPr lang="en-US" sz="1600" b="1" dirty="0">
                <a:solidFill>
                  <a:srgbClr val="6600FF"/>
                </a:solidFill>
              </a:rPr>
              <a:t>T</a:t>
            </a:r>
            <a:r>
              <a:rPr lang="en-US" sz="1600" b="1" baseline="-25000" dirty="0">
                <a:solidFill>
                  <a:srgbClr val="6600FF"/>
                </a:solidFill>
              </a:rPr>
              <a:t>B,surf,flat </a:t>
            </a:r>
            <a:r>
              <a:rPr lang="en-US" sz="1600" dirty="0">
                <a:solidFill>
                  <a:srgbClr val="6600FF"/>
                </a:solidFill>
              </a:rPr>
              <a:t> </a:t>
            </a:r>
          </a:p>
          <a:p>
            <a:pPr lvl="0" algn="ctr"/>
            <a:r>
              <a:rPr lang="en-US" sz="1600" dirty="0">
                <a:solidFill>
                  <a:schemeClr val="tx1"/>
                </a:solidFill>
              </a:rPr>
              <a:t>Meissner-Wentz dielectric model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6180305" y="3423047"/>
            <a:ext cx="2345988" cy="615553"/>
          </a:xfrm>
          <a:prstGeom prst="flowChartProcess">
            <a:avLst/>
          </a:prstGeom>
          <a:solidFill>
            <a:srgbClr val="F4E6D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lvl="0" algn="ctr"/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baseline="-25000" dirty="0">
                <a:solidFill>
                  <a:srgbClr val="FF0000"/>
                </a:solidFill>
              </a:rPr>
              <a:t>B,surf  </a:t>
            </a:r>
            <a:r>
              <a:rPr lang="en-US" b="1" dirty="0">
                <a:solidFill>
                  <a:schemeClr val="tx1"/>
                </a:solidFill>
              </a:rPr>
              <a:t>-</a:t>
            </a:r>
            <a:r>
              <a:rPr lang="en-US" b="1" dirty="0">
                <a:solidFill>
                  <a:srgbClr val="6600FF"/>
                </a:solidFill>
              </a:rPr>
              <a:t>T</a:t>
            </a:r>
            <a:r>
              <a:rPr lang="en-US" b="1" baseline="-25000" dirty="0">
                <a:solidFill>
                  <a:srgbClr val="6600FF"/>
                </a:solidFill>
              </a:rPr>
              <a:t>B,surf,flat </a:t>
            </a:r>
          </a:p>
          <a:p>
            <a:pPr lvl="0" algn="ctr"/>
            <a:r>
              <a:rPr lang="en-US" sz="1600" dirty="0">
                <a:solidFill>
                  <a:schemeClr val="tx1"/>
                </a:solidFill>
              </a:rPr>
              <a:t>roughness induced part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5715000" y="2286000"/>
            <a:ext cx="3276599" cy="861774"/>
          </a:xfrm>
          <a:prstGeom prst="flowChartProcess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MLE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match to </a:t>
            </a:r>
            <a:r>
              <a:rPr lang="en-US" sz="1600" b="1" dirty="0" smtClean="0">
                <a:solidFill>
                  <a:schemeClr val="tx1"/>
                </a:solidFill>
              </a:rPr>
              <a:t>GMF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for wind response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V-pol + H-pol</a:t>
            </a:r>
          </a:p>
        </p:txBody>
      </p:sp>
      <p:sp>
        <p:nvSpPr>
          <p:cNvPr id="14" name="Flowchart: Process 13"/>
          <p:cNvSpPr/>
          <p:nvPr/>
        </p:nvSpPr>
        <p:spPr>
          <a:xfrm>
            <a:off x="5715000" y="1381036"/>
            <a:ext cx="3276599" cy="584775"/>
          </a:xfrm>
          <a:prstGeom prst="flowChartProcess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average for/backward looks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noise reduction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6233402" y="762000"/>
            <a:ext cx="2239795" cy="369332"/>
          </a:xfrm>
          <a:prstGeom prst="flowChartProcess">
            <a:avLst/>
          </a:prstGeom>
          <a:solidFill>
            <a:srgbClr val="CC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SMAP wind speed W 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3" idx="2"/>
            <a:endCxn id="7" idx="0"/>
          </p:cNvCxnSpPr>
          <p:nvPr/>
        </p:nvCxnSpPr>
        <p:spPr>
          <a:xfrm>
            <a:off x="2095500" y="2066330"/>
            <a:ext cx="0" cy="2504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  <a:endCxn id="8" idx="0"/>
          </p:cNvCxnSpPr>
          <p:nvPr/>
        </p:nvCxnSpPr>
        <p:spPr>
          <a:xfrm>
            <a:off x="2095500" y="2901553"/>
            <a:ext cx="0" cy="29884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2"/>
            <a:endCxn id="9" idx="0"/>
          </p:cNvCxnSpPr>
          <p:nvPr/>
        </p:nvCxnSpPr>
        <p:spPr>
          <a:xfrm>
            <a:off x="2095500" y="5539502"/>
            <a:ext cx="0" cy="2889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0"/>
            <a:endCxn id="6" idx="2"/>
          </p:cNvCxnSpPr>
          <p:nvPr/>
        </p:nvCxnSpPr>
        <p:spPr>
          <a:xfrm flipV="1">
            <a:off x="7353299" y="3147774"/>
            <a:ext cx="1" cy="27527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0"/>
            <a:endCxn id="14" idx="2"/>
          </p:cNvCxnSpPr>
          <p:nvPr/>
        </p:nvCxnSpPr>
        <p:spPr>
          <a:xfrm flipV="1">
            <a:off x="7353300" y="1965811"/>
            <a:ext cx="0" cy="3201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0"/>
            <a:endCxn id="15" idx="2"/>
          </p:cNvCxnSpPr>
          <p:nvPr/>
        </p:nvCxnSpPr>
        <p:spPr>
          <a:xfrm flipV="1">
            <a:off x="7353300" y="1131332"/>
            <a:ext cx="0" cy="2497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0"/>
            <a:endCxn id="11" idx="2"/>
          </p:cNvCxnSpPr>
          <p:nvPr/>
        </p:nvCxnSpPr>
        <p:spPr>
          <a:xfrm flipV="1">
            <a:off x="7353300" y="5159752"/>
            <a:ext cx="0" cy="2504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190" name="Elbow Connector 93189"/>
          <p:cNvCxnSpPr>
            <a:stCxn id="9" idx="3"/>
            <a:endCxn id="12" idx="1"/>
          </p:cNvCxnSpPr>
          <p:nvPr/>
        </p:nvCxnSpPr>
        <p:spPr>
          <a:xfrm flipV="1">
            <a:off x="4114800" y="3730824"/>
            <a:ext cx="2065505" cy="2513111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0"/>
            <a:endCxn id="12" idx="2"/>
          </p:cNvCxnSpPr>
          <p:nvPr/>
        </p:nvCxnSpPr>
        <p:spPr>
          <a:xfrm flipH="1" flipV="1">
            <a:off x="7353299" y="4038600"/>
            <a:ext cx="1" cy="2593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943600" y="6318141"/>
            <a:ext cx="2895600" cy="3874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 NWP input necessary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5504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Wind Speed </a:t>
            </a:r>
            <a:r>
              <a:rPr lang="en-US" sz="4000" dirty="0" smtClean="0"/>
              <a:t>Retrieval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800" dirty="0" smtClean="0"/>
              <a:t>Uncertainty Sources</a:t>
            </a:r>
            <a:endParaRPr lang="en-US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759870"/>
              </p:ext>
            </p:extLst>
          </p:nvPr>
        </p:nvGraphicFramePr>
        <p:xfrm>
          <a:off x="876300" y="1219200"/>
          <a:ext cx="7391401" cy="433324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463800"/>
                <a:gridCol w="2802573"/>
                <a:gridCol w="21250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Uncertainty</a:t>
                      </a:r>
                      <a:r>
                        <a:rPr lang="en-US" baseline="0" dirty="0" smtClean="0"/>
                        <a:t> 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Estimated Contribution to </a:t>
                      </a:r>
                      <a:r>
                        <a:rPr lang="en-US" b="1" u="sng" dirty="0" smtClean="0">
                          <a:solidFill>
                            <a:schemeClr val="tx1"/>
                          </a:solidFill>
                        </a:rPr>
                        <a:t>Global Error</a:t>
                      </a:r>
                      <a:r>
                        <a:rPr lang="en-US" b="1" u="sng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smtClean="0"/>
                        <a:t>in Wind Speed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Radiometer Noise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1.20 m/s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dominant uncertainty source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Ancillary Salinity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0.60 m/s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can be much higher in fresh-water plumes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Ancillary SST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0.45</a:t>
                      </a:r>
                      <a:r>
                        <a:rPr lang="en-US" baseline="0" dirty="0" smtClean="0"/>
                        <a:t> m/s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Wind Direction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m/s (W</a:t>
                      </a:r>
                      <a:r>
                        <a:rPr lang="en-US" baseline="0" dirty="0" smtClean="0"/>
                        <a:t> &lt; 10 m/s)</a:t>
                      </a:r>
                      <a:endParaRPr lang="en-US" dirty="0" smtClean="0"/>
                    </a:p>
                    <a:p>
                      <a:r>
                        <a:rPr lang="en-US" sz="1600" dirty="0" smtClean="0"/>
                        <a:t>1.5 m/s (W &gt; 15 m/s)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only relevant at </a:t>
                      </a:r>
                      <a:r>
                        <a:rPr lang="en-US" sz="1600" baseline="0" dirty="0" smtClean="0"/>
                        <a:t>high winds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RTM</a:t>
                      </a:r>
                      <a:endParaRPr lang="en-US" dirty="0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en-US" dirty="0" smtClean="0"/>
                        <a:t>&lt; 0.3 m/s. very accurate.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sz="1600" baseline="0" dirty="0" smtClean="0"/>
                        <a:t>used for retrieving ocean salinity which is the most unforgiving environmental parameter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Instrument Calibration</a:t>
                      </a:r>
                      <a:endParaRPr lang="en-US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Total Global Wind Speed Uncertainty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1.5 m/s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Validation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SMAP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- WindSat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5300" y="5867400"/>
            <a:ext cx="8153400" cy="461665"/>
          </a:xfrm>
          <a:prstGeom prst="rect">
            <a:avLst/>
          </a:prstGeom>
          <a:solidFill>
            <a:srgbClr val="A3D14F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n-lt"/>
              </a:rPr>
              <a:t>The strength of L-band radiometers is in high winds (&gt; 15 m/s</a:t>
            </a:r>
            <a:r>
              <a:rPr lang="en-US" sz="2400" b="1" dirty="0" smtClean="0">
                <a:latin typeface="+mn-lt"/>
              </a:rPr>
              <a:t>).</a:t>
            </a: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188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Validation</a:t>
            </a:r>
            <a:br>
              <a:rPr lang="en-US" sz="4000" dirty="0"/>
            </a:br>
            <a:r>
              <a:rPr lang="en-US" sz="2800" dirty="0"/>
              <a:t>Stepped Frequency Microwave Radiometer </a:t>
            </a:r>
            <a:r>
              <a:rPr lang="en-US" sz="2800" b="1" dirty="0"/>
              <a:t>SFMR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59" t="19756" b="17805"/>
          <a:stretch>
            <a:fillRect/>
          </a:stretch>
        </p:blipFill>
        <p:spPr bwMode="auto">
          <a:xfrm>
            <a:off x="1195119" y="2263069"/>
            <a:ext cx="7258363" cy="35281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04800" y="5867400"/>
            <a:ext cx="88392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n-lt"/>
              </a:rPr>
              <a:t>from: 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B. Klotz and E. Uhlhorn,  </a:t>
            </a:r>
            <a:r>
              <a:rPr lang="en-US" sz="2000" b="1" i="1" dirty="0">
                <a:solidFill>
                  <a:srgbClr val="FF0000"/>
                </a:solidFill>
                <a:latin typeface="+mn-lt"/>
              </a:rPr>
              <a:t>J. of Atmosph. Ocean. Tech., 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2014, 41, 2392 – 2408.</a:t>
            </a:r>
          </a:p>
          <a:p>
            <a:r>
              <a:rPr lang="en-US" dirty="0">
                <a:latin typeface="+mn-lt"/>
              </a:rPr>
              <a:t>observations between 1999 - 2012</a:t>
            </a:r>
          </a:p>
          <a:p>
            <a:r>
              <a:rPr lang="en-US" dirty="0" smtClean="0">
                <a:latin typeface="+mn-lt"/>
              </a:rPr>
              <a:t>Data </a:t>
            </a:r>
            <a:r>
              <a:rPr lang="en-US" dirty="0">
                <a:latin typeface="+mn-lt"/>
              </a:rPr>
              <a:t>available from NOAA AOML HRD </a:t>
            </a:r>
            <a:r>
              <a:rPr lang="en-US" dirty="0">
                <a:latin typeface="+mn-lt"/>
                <a:hlinkClick r:id="rId3"/>
              </a:rPr>
              <a:t>http://www.aoml.noaa.gov/hrd/data_sub/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0830" y="1219200"/>
            <a:ext cx="712234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+mn-lt"/>
              </a:rPr>
              <a:t>SFMR correlate </a:t>
            </a:r>
            <a:r>
              <a:rPr lang="en-US" sz="2400" b="1" dirty="0" smtClean="0">
                <a:latin typeface="+mn-lt"/>
              </a:rPr>
              <a:t>well with </a:t>
            </a:r>
            <a:r>
              <a:rPr lang="en-US" sz="2400" b="1" dirty="0">
                <a:latin typeface="+mn-lt"/>
              </a:rPr>
              <a:t>GPS dropsonde </a:t>
            </a:r>
            <a:r>
              <a:rPr lang="en-US" sz="2400" dirty="0">
                <a:latin typeface="+mn-lt"/>
              </a:rPr>
              <a:t>wind </a:t>
            </a:r>
            <a:r>
              <a:rPr lang="en-US" sz="2400" dirty="0" smtClean="0">
                <a:latin typeface="+mn-lt"/>
              </a:rPr>
              <a:t>speeds</a:t>
            </a:r>
          </a:p>
          <a:p>
            <a:r>
              <a:rPr lang="en-US" sz="2400" b="1" dirty="0" smtClean="0"/>
              <a:t>No systematic biases.</a:t>
            </a:r>
            <a:r>
              <a:rPr lang="en-US" sz="2400" dirty="0" smtClean="0"/>
              <a:t>  Estimated </a:t>
            </a:r>
            <a:r>
              <a:rPr lang="en-US" sz="2400" b="1" dirty="0" smtClean="0"/>
              <a:t>accuracy </a:t>
            </a:r>
            <a:r>
              <a:rPr lang="en-US" sz="2400" dirty="0" smtClean="0"/>
              <a:t>about </a:t>
            </a:r>
            <a:r>
              <a:rPr lang="en-US" sz="2400" b="1" dirty="0" smtClean="0"/>
              <a:t>3 m/s</a:t>
            </a:r>
            <a:r>
              <a:rPr lang="en-US" sz="2400" dirty="0" smtClean="0"/>
              <a:t>.</a:t>
            </a:r>
            <a:endParaRPr lang="en-US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2281" y="2263069"/>
            <a:ext cx="3938319" cy="17755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en-US" sz="2400" dirty="0">
                <a:latin typeface="+mn-lt"/>
              </a:rPr>
              <a:t>SFMR has </a:t>
            </a:r>
            <a:r>
              <a:rPr lang="en-US" sz="2400" b="1" dirty="0">
                <a:latin typeface="+mn-lt"/>
              </a:rPr>
              <a:t>not</a:t>
            </a:r>
            <a:r>
              <a:rPr lang="en-US" sz="2400" dirty="0">
                <a:latin typeface="+mn-lt"/>
              </a:rPr>
              <a:t> been used in deriving GMF.</a:t>
            </a:r>
          </a:p>
          <a:p>
            <a:r>
              <a:rPr lang="en-US" sz="2400" dirty="0"/>
              <a:t>Provides independent source for validation.</a:t>
            </a:r>
            <a:endParaRPr lang="en-US" sz="2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2532" y="4038600"/>
            <a:ext cx="3928068" cy="16764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en-US" sz="2400" b="1" dirty="0">
                <a:latin typeface="+mn-lt"/>
              </a:rPr>
              <a:t>Uncertainties: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Horizontal displacement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Vertical </a:t>
            </a:r>
            <a:r>
              <a:rPr lang="en-US" sz="2000" dirty="0" smtClean="0"/>
              <a:t>interpolation to surface.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SFMR calibration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341961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6602" y="1512797"/>
            <a:ext cx="3897403" cy="3897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SMAP – SFMR Match-Ups</a:t>
            </a:r>
            <a:br>
              <a:rPr lang="en-US" sz="4000" dirty="0"/>
            </a:br>
            <a:r>
              <a:rPr lang="en-US" sz="2800" dirty="0" smtClean="0"/>
              <a:t>Method</a:t>
            </a:r>
            <a:endParaRPr lang="en-US" sz="4000" dirty="0"/>
          </a:p>
        </p:txBody>
      </p:sp>
      <p:pic>
        <p:nvPicPr>
          <p:cNvPr id="95234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1524000"/>
            <a:ext cx="3905300" cy="39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urved Connector 6"/>
          <p:cNvCxnSpPr/>
          <p:nvPr/>
        </p:nvCxnSpPr>
        <p:spPr>
          <a:xfrm flipV="1">
            <a:off x="2362200" y="2161972"/>
            <a:ext cx="3886200" cy="1724228"/>
          </a:xfrm>
          <a:prstGeom prst="curvedConnector3">
            <a:avLst/>
          </a:prstGeom>
          <a:ln w="28575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5410200"/>
            <a:ext cx="8382000" cy="14003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Lower SFMR segment (17:30 h ) closest in time to SMAP overpass (13:10 h).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Shift</a:t>
            </a:r>
            <a:r>
              <a:rPr lang="en-US" sz="2000" dirty="0"/>
              <a:t> SMAP segment so that SMAP and SFMR storm centers align. 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</a:rPr>
              <a:t>Average SFMR observations </a:t>
            </a:r>
            <a:r>
              <a:rPr lang="en-US" sz="2000" dirty="0"/>
              <a:t>(≈1 sec, 0.1 km) into 0.25</a:t>
            </a:r>
            <a:r>
              <a:rPr lang="en-US" sz="2000" baseline="30000" dirty="0"/>
              <a:t>o</a:t>
            </a:r>
            <a:r>
              <a:rPr lang="en-US" sz="2000" dirty="0"/>
              <a:t> cells to </a:t>
            </a:r>
            <a:r>
              <a:rPr lang="en-US" sz="2000" b="1" dirty="0">
                <a:solidFill>
                  <a:srgbClr val="FF0000"/>
                </a:solidFill>
              </a:rPr>
              <a:t>represent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tx1"/>
                </a:solidFill>
              </a:rPr>
              <a:t>approximate </a:t>
            </a:r>
            <a:r>
              <a:rPr lang="en-US" sz="2000" b="1" dirty="0">
                <a:solidFill>
                  <a:srgbClr val="FF0000"/>
                </a:solidFill>
              </a:rPr>
              <a:t>resolution of SMAP </a:t>
            </a:r>
            <a:r>
              <a:rPr lang="en-US" sz="2000" dirty="0">
                <a:solidFill>
                  <a:schemeClr val="tx1"/>
                </a:solidFill>
              </a:rPr>
              <a:t>(and other spaceborne sensors).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162800" y="3461498"/>
            <a:ext cx="457200" cy="5771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SMAP-SFMR Match-Ups</a:t>
            </a:r>
            <a:br>
              <a:rPr lang="en-US" dirty="0"/>
            </a:br>
            <a:r>
              <a:rPr lang="en-US" sz="3100" dirty="0"/>
              <a:t>Time Series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66605"/>
            <a:ext cx="6780894" cy="5086595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2819400" y="4191000"/>
            <a:ext cx="457200" cy="0"/>
          </a:xfrm>
          <a:prstGeom prst="line">
            <a:avLst/>
          </a:prstGeom>
          <a:ln w="57150">
            <a:solidFill>
              <a:srgbClr val="33CC33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667000" y="4202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CC33"/>
                </a:solidFill>
                <a:latin typeface="+mn-lt"/>
              </a:rPr>
              <a:t>35 km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24600" y="2895600"/>
            <a:ext cx="2819400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Resampled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>
                <a:latin typeface="+mn-lt"/>
              </a:rPr>
              <a:t>SFMR wind speeds reach </a:t>
            </a:r>
            <a:r>
              <a:rPr lang="en-US" dirty="0" smtClean="0">
                <a:latin typeface="+mn-lt"/>
              </a:rPr>
              <a:t>70 </a:t>
            </a:r>
            <a:r>
              <a:rPr lang="en-US" dirty="0">
                <a:latin typeface="+mn-lt"/>
              </a:rPr>
              <a:t>m/s.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They </a:t>
            </a:r>
            <a:r>
              <a:rPr lang="en-US" dirty="0" smtClean="0">
                <a:latin typeface="+mn-lt"/>
              </a:rPr>
              <a:t>should be observable </a:t>
            </a:r>
            <a:r>
              <a:rPr lang="en-US" dirty="0">
                <a:latin typeface="+mn-lt"/>
              </a:rPr>
              <a:t>by spaceborne sensors (SMAP, ASCAT, RapidScat, WindSat).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SMAP-SFMR Match-Ups</a:t>
            </a:r>
            <a:br>
              <a:rPr lang="en-US" dirty="0"/>
            </a:br>
            <a:r>
              <a:rPr lang="en-US" sz="3100" dirty="0"/>
              <a:t>Statistics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5329" y="1146061"/>
            <a:ext cx="6853342" cy="54833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469213"/>
            <a:ext cx="23622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227 match-ups in 2015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43349</TotalTime>
  <Words>1586</Words>
  <Application>Microsoft Office PowerPoint</Application>
  <PresentationFormat>On-screen Show (4:3)</PresentationFormat>
  <Paragraphs>369</Paragraphs>
  <Slides>26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1_Office Theme</vt:lpstr>
      <vt:lpstr>Photo Editor Photo</vt:lpstr>
      <vt:lpstr>Ocean Vector Winds in Storms from the SMAP L-Band Radiometer</vt:lpstr>
      <vt:lpstr>SMAP  Soil Moisture Active Passive Ocean Products: Sea Surface Salinity + Wind Speed</vt:lpstr>
      <vt:lpstr>Wind Speed Response Geophysical Model Function (GMF)</vt:lpstr>
      <vt:lpstr>Wind Speed Retrieval Algorithm</vt:lpstr>
      <vt:lpstr>Wind Speed Retrieval Uncertainty Sources</vt:lpstr>
      <vt:lpstr>Validation Stepped Frequency Microwave Radiometer SFMR</vt:lpstr>
      <vt:lpstr>SMAP – SFMR Match-Ups Method</vt:lpstr>
      <vt:lpstr>SMAP-SFMR Match-Ups Time Series</vt:lpstr>
      <vt:lpstr>SMAP-SFMR Match-Ups Statistics</vt:lpstr>
      <vt:lpstr>SMAP-SFMR Match-Ups Statistics for different wind speed ranges</vt:lpstr>
      <vt:lpstr>Rain Impact SMAP – SFMR as function of SFMR Rain Rate</vt:lpstr>
      <vt:lpstr>Some Very Intense TC Comparison Data Sets</vt:lpstr>
      <vt:lpstr>Hurricane Patricia</vt:lpstr>
      <vt:lpstr>Hurricane Patricia Collocated Wind Speed Distribution  SMAP – ASCAT – RapidScat – WindSat</vt:lpstr>
      <vt:lpstr>Hurricane Winston 2-Week Time Evolution</vt:lpstr>
      <vt:lpstr>2016 Typhoons  Meranti + Malakas</vt:lpstr>
      <vt:lpstr>Near Real Time Processing Daily 0.25° maps @RSS Website netCDF4 ftp://ftp.remss.com/smap/wind/  </vt:lpstr>
      <vt:lpstr>Limited Wind Vector Capabilities Weak polarimetric directional signal &gt; 12 m/s </vt:lpstr>
      <vt:lpstr>Summary</vt:lpstr>
      <vt:lpstr>Future Work</vt:lpstr>
      <vt:lpstr>Backup Slides</vt:lpstr>
      <vt:lpstr>Wind Speed Retrieval Correction Tables + Ancillary Fields</vt:lpstr>
      <vt:lpstr>Rain expect little degradation at high winds</vt:lpstr>
      <vt:lpstr>Hurricane Winston</vt:lpstr>
      <vt:lpstr>Hurricane Winston Collocated Wind Speed Distribution  SMAP – ASCAT – RapidScat – WindSat</vt:lpstr>
      <vt:lpstr>Wind Direction Response Polarimetric Signal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 Vector Winds in Storms from the SMAP L-Band Radiometer</dc:title>
  <dc:creator>Thomas Meissner</dc:creator>
  <cp:lastModifiedBy>User</cp:lastModifiedBy>
  <cp:revision>280</cp:revision>
  <dcterms:created xsi:type="dcterms:W3CDTF">2006-08-16T00:00:00Z</dcterms:created>
  <dcterms:modified xsi:type="dcterms:W3CDTF">2016-11-15T10:51:11Z</dcterms:modified>
</cp:coreProperties>
</file>