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82" r:id="rId2"/>
  </p:sldMasterIdLst>
  <p:notesMasterIdLst>
    <p:notesMasterId r:id="rId130"/>
  </p:notesMasterIdLst>
  <p:sldIdLst>
    <p:sldId id="658" r:id="rId3"/>
    <p:sldId id="395" r:id="rId4"/>
    <p:sldId id="634" r:id="rId5"/>
    <p:sldId id="642" r:id="rId6"/>
    <p:sldId id="610" r:id="rId7"/>
    <p:sldId id="611" r:id="rId8"/>
    <p:sldId id="612" r:id="rId9"/>
    <p:sldId id="613" r:id="rId10"/>
    <p:sldId id="657" r:id="rId11"/>
    <p:sldId id="643" r:id="rId12"/>
    <p:sldId id="615" r:id="rId13"/>
    <p:sldId id="614" r:id="rId14"/>
    <p:sldId id="644" r:id="rId15"/>
    <p:sldId id="645" r:id="rId16"/>
    <p:sldId id="616" r:id="rId17"/>
    <p:sldId id="617" r:id="rId18"/>
    <p:sldId id="659" r:id="rId19"/>
    <p:sldId id="622" r:id="rId20"/>
    <p:sldId id="623" r:id="rId21"/>
    <p:sldId id="624" r:id="rId22"/>
    <p:sldId id="625" r:id="rId23"/>
    <p:sldId id="626" r:id="rId24"/>
    <p:sldId id="627" r:id="rId25"/>
    <p:sldId id="628" r:id="rId26"/>
    <p:sldId id="629" r:id="rId27"/>
    <p:sldId id="630" r:id="rId28"/>
    <p:sldId id="631" r:id="rId29"/>
    <p:sldId id="632" r:id="rId30"/>
    <p:sldId id="633" r:id="rId31"/>
    <p:sldId id="437" r:id="rId32"/>
    <p:sldId id="438" r:id="rId33"/>
    <p:sldId id="439" r:id="rId34"/>
    <p:sldId id="440" r:id="rId35"/>
    <p:sldId id="441" r:id="rId36"/>
    <p:sldId id="514" r:id="rId37"/>
    <p:sldId id="639" r:id="rId38"/>
    <p:sldId id="515" r:id="rId39"/>
    <p:sldId id="516" r:id="rId40"/>
    <p:sldId id="517" r:id="rId41"/>
    <p:sldId id="518" r:id="rId42"/>
    <p:sldId id="520" r:id="rId43"/>
    <p:sldId id="521" r:id="rId44"/>
    <p:sldId id="522" r:id="rId45"/>
    <p:sldId id="523" r:id="rId46"/>
    <p:sldId id="578" r:id="rId47"/>
    <p:sldId id="524" r:id="rId48"/>
    <p:sldId id="640" r:id="rId49"/>
    <p:sldId id="647" r:id="rId50"/>
    <p:sldId id="648" r:id="rId51"/>
    <p:sldId id="528" r:id="rId52"/>
    <p:sldId id="577" r:id="rId53"/>
    <p:sldId id="529" r:id="rId54"/>
    <p:sldId id="530" r:id="rId55"/>
    <p:sldId id="531" r:id="rId56"/>
    <p:sldId id="532" r:id="rId57"/>
    <p:sldId id="533" r:id="rId58"/>
    <p:sldId id="534" r:id="rId59"/>
    <p:sldId id="535" r:id="rId60"/>
    <p:sldId id="536" r:id="rId61"/>
    <p:sldId id="537" r:id="rId62"/>
    <p:sldId id="538" r:id="rId63"/>
    <p:sldId id="539" r:id="rId64"/>
    <p:sldId id="540" r:id="rId65"/>
    <p:sldId id="541" r:id="rId66"/>
    <p:sldId id="542" r:id="rId67"/>
    <p:sldId id="543" r:id="rId68"/>
    <p:sldId id="544" r:id="rId69"/>
    <p:sldId id="545" r:id="rId70"/>
    <p:sldId id="546" r:id="rId71"/>
    <p:sldId id="547" r:id="rId72"/>
    <p:sldId id="548" r:id="rId73"/>
    <p:sldId id="549" r:id="rId74"/>
    <p:sldId id="552" r:id="rId75"/>
    <p:sldId id="637" r:id="rId76"/>
    <p:sldId id="635" r:id="rId77"/>
    <p:sldId id="638" r:id="rId78"/>
    <p:sldId id="636" r:id="rId79"/>
    <p:sldId id="573" r:id="rId80"/>
    <p:sldId id="656" r:id="rId81"/>
    <p:sldId id="554" r:id="rId82"/>
    <p:sldId id="597" r:id="rId83"/>
    <p:sldId id="579" r:id="rId84"/>
    <p:sldId id="580" r:id="rId85"/>
    <p:sldId id="581" r:id="rId86"/>
    <p:sldId id="582" r:id="rId87"/>
    <p:sldId id="583" r:id="rId88"/>
    <p:sldId id="584" r:id="rId89"/>
    <p:sldId id="585" r:id="rId90"/>
    <p:sldId id="586" r:id="rId91"/>
    <p:sldId id="587" r:id="rId92"/>
    <p:sldId id="588" r:id="rId93"/>
    <p:sldId id="589" r:id="rId94"/>
    <p:sldId id="590" r:id="rId95"/>
    <p:sldId id="591" r:id="rId96"/>
    <p:sldId id="592" r:id="rId97"/>
    <p:sldId id="593" r:id="rId98"/>
    <p:sldId id="594" r:id="rId99"/>
    <p:sldId id="595" r:id="rId100"/>
    <p:sldId id="596" r:id="rId101"/>
    <p:sldId id="555" r:id="rId102"/>
    <p:sldId id="600" r:id="rId103"/>
    <p:sldId id="556" r:id="rId104"/>
    <p:sldId id="557" r:id="rId105"/>
    <p:sldId id="558" r:id="rId106"/>
    <p:sldId id="559" r:id="rId107"/>
    <p:sldId id="560" r:id="rId108"/>
    <p:sldId id="561" r:id="rId109"/>
    <p:sldId id="562" r:id="rId110"/>
    <p:sldId id="563" r:id="rId111"/>
    <p:sldId id="564" r:id="rId112"/>
    <p:sldId id="565" r:id="rId113"/>
    <p:sldId id="566" r:id="rId114"/>
    <p:sldId id="567" r:id="rId115"/>
    <p:sldId id="568" r:id="rId116"/>
    <p:sldId id="569" r:id="rId117"/>
    <p:sldId id="570" r:id="rId118"/>
    <p:sldId id="571" r:id="rId119"/>
    <p:sldId id="649" r:id="rId120"/>
    <p:sldId id="650" r:id="rId121"/>
    <p:sldId id="651" r:id="rId122"/>
    <p:sldId id="652" r:id="rId123"/>
    <p:sldId id="653" r:id="rId124"/>
    <p:sldId id="654" r:id="rId125"/>
    <p:sldId id="655" r:id="rId126"/>
    <p:sldId id="465" r:id="rId127"/>
    <p:sldId id="466" r:id="rId128"/>
    <p:sldId id="462" r:id="rId12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as REUL, Ifremer Toulon PDG-ODE-LOS, 04 94 " initials="NRITP09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405"/>
    <a:srgbClr val="EC7305"/>
    <a:srgbClr val="005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1" autoAdjust="0"/>
    <p:restoredTop sz="94660"/>
  </p:normalViewPr>
  <p:slideViewPr>
    <p:cSldViewPr>
      <p:cViewPr varScale="1">
        <p:scale>
          <a:sx n="70" d="100"/>
          <a:sy n="70" d="100"/>
        </p:scale>
        <p:origin x="8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theme" Target="theme/theme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notesMaster" Target="notesMasters/notesMaster1.xml"/><Relationship Id="rId135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commentAuthors" Target="commentAuthor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presProps" Target="pres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9-28T06:30:25.550" idx="1">
    <p:pos x="10" y="10"/>
    <p:text>32 intercepts of Jimena</p:text>
    <p:extLst>
      <p:ext uri="{C676402C-5697-4E1C-873F-D02D1690AC5C}">
        <p15:threadingInfo xmlns:p15="http://schemas.microsoft.com/office/powerpoint/2012/main" timeZoneBias="-120"/>
      </p:ext>
    </p:extLst>
  </p:cm>
  <p:cm authorId="1" dt="2015-09-28T06:31:14.688" idx="2">
    <p:pos x="10" y="146"/>
    <p:text>26 intercepts of Ignacio</p:text>
    <p:extLst>
      <p:ext uri="{C676402C-5697-4E1C-873F-D02D1690AC5C}">
        <p15:threadingInfo xmlns:p15="http://schemas.microsoft.com/office/powerpoint/2012/main" timeZoneBias="-120"/>
      </p:ext>
    </p:extLst>
  </p:cm>
  <p:cm authorId="1" dt="2015-09-28T06:31:58.280" idx="3">
    <p:pos x="10" y="282"/>
    <p:text>35 intercepts of Kilo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2707D-6C43-4D7D-9E88-8A110A5497F5}" type="datetimeFigureOut">
              <a:rPr lang="fr-FR" smtClean="0"/>
              <a:pPr/>
              <a:t>15/11/2016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331F6-2083-468C-B80B-3650EF24A4C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2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25964-8D9B-3443-B8A0-6A0464F7205E}" type="slidenum">
              <a:rPr lang="en-US" smtClean="0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63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/>
              <a:pPr/>
              <a:t>15/11/2016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/>
              <a:pPr/>
              <a:t>15/11/2016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/>
              <a:pPr/>
              <a:t>15/11/2016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F85B-B111-46B0-AF94-6A04BC4D6EC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F7C3-D89E-4BCC-93FE-8ECF66023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291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F85B-B111-46B0-AF94-6A04BC4D6EC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F7C3-D89E-4BCC-93FE-8ECF66023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18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F85B-B111-46B0-AF94-6A04BC4D6EC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F7C3-D89E-4BCC-93FE-8ECF66023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46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F85B-B111-46B0-AF94-6A04BC4D6EC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F7C3-D89E-4BCC-93FE-8ECF66023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94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3" y="2505076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F85B-B111-46B0-AF94-6A04BC4D6EC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F7C3-D89E-4BCC-93FE-8ECF66023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60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F85B-B111-46B0-AF94-6A04BC4D6EC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F7C3-D89E-4BCC-93FE-8ECF66023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05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F85B-B111-46B0-AF94-6A04BC4D6EC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F7C3-D89E-4BCC-93FE-8ECF66023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48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F85B-B111-46B0-AF94-6A04BC4D6EC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F7C3-D89E-4BCC-93FE-8ECF66023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87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/>
              <a:pPr/>
              <a:t>15/11/2016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F85B-B111-46B0-AF94-6A04BC4D6EC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F7C3-D89E-4BCC-93FE-8ECF66023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8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F85B-B111-46B0-AF94-6A04BC4D6EC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F7C3-D89E-4BCC-93FE-8ECF66023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23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6" y="365127"/>
            <a:ext cx="1971675" cy="5811839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3" y="365127"/>
            <a:ext cx="5800725" cy="581183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F85B-B111-46B0-AF94-6A04BC4D6EC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15/11/2016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AF7C3-D89E-4BCC-93FE-8ECF66023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82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logo_locean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394700" y="6381754"/>
            <a:ext cx="71913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329617" y="33342"/>
            <a:ext cx="814387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logo-IFREMER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6356350"/>
            <a:ext cx="17446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esa_logo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6478588"/>
            <a:ext cx="8461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logo_cnes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190625" y="6453187"/>
            <a:ext cx="10795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1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34925" y="-26988"/>
            <a:ext cx="1155700" cy="503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4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7232652" y="44451"/>
            <a:ext cx="1011238" cy="40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80EC6-5DC2-4570-A981-79B4CD647A21}" type="slidenum">
              <a:rPr 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32138" y="6453193"/>
            <a:ext cx="2895600" cy="365125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fr-FR">
                <a:solidFill>
                  <a:prstClr val="black">
                    <a:tint val="75000"/>
                  </a:prstClr>
                </a:solidFill>
              </a:rPr>
              <a:t>Boutin et al., 2014 Ocean Science Meeting</a:t>
            </a:r>
          </a:p>
        </p:txBody>
      </p:sp>
    </p:spTree>
    <p:extLst>
      <p:ext uri="{BB962C8B-B14F-4D97-AF65-F5344CB8AC3E}">
        <p14:creationId xmlns:p14="http://schemas.microsoft.com/office/powerpoint/2010/main" val="35587624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6019800" cy="8382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419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3810000" cy="2133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581400"/>
            <a:ext cx="3810000" cy="21336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D63E3BB-356B-4DBD-8104-E3E0A7A991B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3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/>
              <a:pPr/>
              <a:t>15/11/2016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/>
              <a:pPr/>
              <a:t>15/11/2016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/>
              <a:pPr/>
              <a:t>15/11/2016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/>
              <a:pPr/>
              <a:t>15/11/2016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/>
              <a:pPr/>
              <a:t>15/11/2016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/>
              <a:pPr/>
              <a:t>15/11/2016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86E0E-C369-4412-BCC4-AA934A761E67}" type="datetimeFigureOut">
              <a:rPr lang="fr-FR" smtClean="0"/>
              <a:pPr/>
              <a:t>15/11/2016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AABBB-A69E-42FB-B5E4-39D839AF71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86E0E-C369-4412-BCC4-AA934A761E67}" type="datetimeFigureOut">
              <a:rPr lang="fr-FR" smtClean="0"/>
              <a:pPr/>
              <a:t>15/11/2016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AABBB-A69E-42FB-B5E4-39D839AF714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07AF85B-B111-46B0-AF94-6A04BC4D6EC8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/>
              <a:t>15/11/2016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3AAF7C3-D89E-4BCC-93FE-8ECF6602310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5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gi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gi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gi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gi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gi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gi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gi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gi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gi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gi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gi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6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mosstorm.org/" TargetMode="Externa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ams.allenpress.com/perlserv/?request=get-pdf&amp;doi=10.1175/BAMS-87-9-1195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" y="4005064"/>
            <a:ext cx="9144000" cy="2138616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500166" y="5934670"/>
            <a:ext cx="2954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 </a:t>
            </a:r>
            <a:r>
              <a:rPr lang="fr-FR" b="1" dirty="0" smtClean="0"/>
              <a:t>UK </a:t>
            </a:r>
            <a:r>
              <a:rPr lang="fr-FR" b="1" dirty="0" err="1" smtClean="0"/>
              <a:t>MetOffice</a:t>
            </a:r>
            <a:endParaRPr lang="fr-FR" b="1" dirty="0" smtClean="0"/>
          </a:p>
          <a:p>
            <a:r>
              <a:rPr lang="fr-FR" b="1" dirty="0" err="1" smtClean="0"/>
              <a:t>Exceter</a:t>
            </a:r>
            <a:r>
              <a:rPr lang="fr-FR" b="1" dirty="0" smtClean="0"/>
              <a:t> </a:t>
            </a:r>
            <a:r>
              <a:rPr lang="fr-FR" b="1" dirty="0" smtClean="0"/>
              <a:t>15-17 </a:t>
            </a:r>
            <a:r>
              <a:rPr lang="fr-FR" b="1" dirty="0" err="1" smtClean="0"/>
              <a:t>Nov</a:t>
            </a:r>
            <a:r>
              <a:rPr lang="fr-FR" b="1" dirty="0" smtClean="0"/>
              <a:t> </a:t>
            </a:r>
            <a:r>
              <a:rPr lang="fr-FR" b="1" dirty="0" smtClean="0"/>
              <a:t>2016</a:t>
            </a:r>
            <a:r>
              <a:rPr lang="fr-FR" b="1" dirty="0" smtClean="0"/>
              <a:t>	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24" name="Titre 1"/>
          <p:cNvSpPr txBox="1">
            <a:spLocks/>
          </p:cNvSpPr>
          <p:nvPr/>
        </p:nvSpPr>
        <p:spPr>
          <a:xfrm>
            <a:off x="2771800" y="67926"/>
            <a:ext cx="4214842" cy="20717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	</a:t>
            </a:r>
            <a:r>
              <a:rPr lang="fr-FR" sz="16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Execter</a:t>
            </a:r>
            <a:r>
              <a:rPr lang="fr-FR" sz="1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High Wind Workshop</a:t>
            </a:r>
            <a:endParaRPr lang="fr-FR" sz="1600" b="1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endParaRPr lang="fr-FR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00037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E. </a:t>
            </a:r>
            <a:r>
              <a:rPr lang="fr-FR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Zabolotskikh</a:t>
            </a:r>
            <a:r>
              <a:rPr lang="fr-FR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B. </a:t>
            </a:r>
            <a:r>
              <a:rPr lang="fr-FR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Chapron,Y</a:t>
            </a:r>
            <a:r>
              <a:rPr lang="fr-FR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fr-FR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Quilfen</a:t>
            </a:r>
            <a:r>
              <a:rPr lang="fr-FR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F. </a:t>
            </a:r>
            <a:r>
              <a:rPr lang="fr-FR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Collard</a:t>
            </a:r>
            <a:r>
              <a:rPr lang="fr-FR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J. Cotton,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fr-FR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P. Francis, V. </a:t>
            </a:r>
            <a:r>
              <a:rPr lang="fr-FR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Kudryavtsev</a:t>
            </a:r>
            <a:r>
              <a:rPr lang="fr-FR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J. </a:t>
            </a:r>
            <a:r>
              <a:rPr lang="fr-FR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Tenerelli</a:t>
            </a:r>
            <a:endParaRPr lang="fr-FR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" y="2235645"/>
            <a:ext cx="9144000" cy="25922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2981" y="31795"/>
            <a:ext cx="9121654" cy="22038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MoolBoran" panose="020B0100010101010101" pitchFamily="34" charset="0"/>
              </a:rPr>
              <a:t>A New Generation </a:t>
            </a:r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MoolBoran" panose="020B0100010101010101" pitchFamily="34" charset="0"/>
              </a:rPr>
              <a:t>of </a:t>
            </a:r>
            <a:r>
              <a:rPr lang="en-US" sz="2400" b="1" dirty="0">
                <a:solidFill>
                  <a:srgbClr val="FFFFFF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MoolBoran" panose="020B0100010101010101" pitchFamily="34" charset="0"/>
              </a:rPr>
              <a:t>Space borne Observations of the Ocean in Extreme</a:t>
            </a:r>
            <a:endParaRPr lang="fr-FR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Georgia" panose="02040502050405020303" pitchFamily="18" charset="0"/>
                <a:ea typeface="Calibri" panose="020F0502020204030204" pitchFamily="34" charset="0"/>
                <a:cs typeface="MoolBoran" panose="020B0100010101010101" pitchFamily="34" charset="0"/>
              </a:rPr>
              <a:t> Wind </a:t>
            </a:r>
            <a:r>
              <a:rPr lang="en-US" sz="2400" b="1" dirty="0">
                <a:solidFill>
                  <a:srgbClr val="FFFFFF"/>
                </a:solidFill>
                <a:latin typeface="Georgia" panose="02040502050405020303" pitchFamily="18" charset="0"/>
                <a:ea typeface="Calibri" panose="020F0502020204030204" pitchFamily="34" charset="0"/>
                <a:cs typeface="MoolBoran" panose="020B0100010101010101" pitchFamily="34" charset="0"/>
              </a:rPr>
              <a:t>Speed </a:t>
            </a:r>
            <a:r>
              <a:rPr lang="en-US" sz="2400" b="1" dirty="0" smtClean="0">
                <a:solidFill>
                  <a:srgbClr val="FFFFFF"/>
                </a:solidFill>
                <a:latin typeface="Georgia" panose="02040502050405020303" pitchFamily="18" charset="0"/>
                <a:ea typeface="Calibri" panose="020F0502020204030204" pitchFamily="34" charset="0"/>
                <a:cs typeface="MoolBoran" panose="020B0100010101010101" pitchFamily="34" charset="0"/>
              </a:rPr>
              <a:t>conditions</a:t>
            </a:r>
          </a:p>
          <a:p>
            <a:pPr algn="ctr"/>
            <a:endParaRPr lang="en-US" sz="2400" b="1" dirty="0">
              <a:solidFill>
                <a:srgbClr val="FFFFFF"/>
              </a:solidFill>
              <a:latin typeface="Georgia" panose="02040502050405020303" pitchFamily="18" charset="0"/>
              <a:cs typeface="MoolBoran" panose="020B0100010101010101" pitchFamily="34" charset="0"/>
            </a:endParaRPr>
          </a:p>
          <a:p>
            <a:pPr algn="ctr"/>
            <a:endParaRPr lang="fr-FR" sz="24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7169">
            <a:off x="397497" y="1833151"/>
            <a:ext cx="2741508" cy="30966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1554" y="1294901"/>
            <a:ext cx="863711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GB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By N. </a:t>
            </a:r>
            <a:r>
              <a:rPr lang="en-GB" b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Reul,</a:t>
            </a:r>
            <a:r>
              <a:rPr lang="en-GB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B. </a:t>
            </a:r>
            <a:r>
              <a:rPr lang="en-GB" b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Chapron</a:t>
            </a:r>
            <a:r>
              <a:rPr lang="en-GB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E. </a:t>
            </a:r>
            <a:r>
              <a:rPr lang="en-GB" b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Zabolotskikh</a:t>
            </a:r>
            <a:r>
              <a:rPr lang="en-GB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</a:t>
            </a:r>
            <a:r>
              <a:rPr lang="en-GB" b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C.Donlon</a:t>
            </a:r>
            <a:r>
              <a:rPr lang="en-GB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A. </a:t>
            </a:r>
            <a:r>
              <a:rPr lang="en-GB" b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Mouche</a:t>
            </a:r>
            <a:r>
              <a:rPr lang="en-GB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J. </a:t>
            </a:r>
            <a:r>
              <a:rPr lang="en-GB" b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Tenerelli</a:t>
            </a:r>
            <a:r>
              <a:rPr lang="en-GB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F. Collard, J.F. </a:t>
            </a:r>
            <a:r>
              <a:rPr lang="en-GB" b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Piolle</a:t>
            </a:r>
            <a:r>
              <a:rPr lang="en-GB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A. Fore, S. </a:t>
            </a:r>
            <a:r>
              <a:rPr lang="en-GB" b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Yueh</a:t>
            </a:r>
            <a:r>
              <a:rPr lang="en-GB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, J. Cotton, P. Francis, </a:t>
            </a:r>
            <a:r>
              <a:rPr lang="en-GB" b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             	Y</a:t>
            </a:r>
            <a:r>
              <a:rPr lang="en-GB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. </a:t>
            </a:r>
            <a:r>
              <a:rPr lang="en-GB" b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Quilfen</a:t>
            </a:r>
            <a:r>
              <a:rPr lang="en-GB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and V. </a:t>
            </a:r>
            <a:r>
              <a:rPr lang="en-GB" b="1" dirty="0" err="1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Kudryavtsev</a:t>
            </a:r>
            <a:endParaRPr lang="fr-FR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74" y="2464711"/>
            <a:ext cx="2988566" cy="159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7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Résultat de recherche d'images pour &quot;sea foam emissivity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7559"/>
            <a:ext cx="4392488" cy="164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1475656" y="116632"/>
            <a:ext cx="5723400" cy="642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Bef>
                <a:spcPct val="0"/>
              </a:spcBef>
              <a:defRPr/>
            </a:pPr>
            <a:r>
              <a:rPr lang="fr-FR" sz="27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+mj-cs"/>
              </a:rPr>
              <a:t>  </a:t>
            </a:r>
            <a:r>
              <a:rPr lang="fr-FR" sz="21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+mj-cs"/>
              </a:rPr>
              <a:t>Passive </a:t>
            </a:r>
            <a:r>
              <a:rPr lang="fr-FR" sz="21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+mj-cs"/>
              </a:rPr>
              <a:t>Remote</a:t>
            </a:r>
            <a:r>
              <a:rPr lang="fr-FR" sz="21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fr-FR" sz="21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+mj-cs"/>
              </a:rPr>
              <a:t>Sensing</a:t>
            </a:r>
            <a:r>
              <a:rPr lang="fr-FR" sz="21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+mj-cs"/>
              </a:rPr>
              <a:t> of </a:t>
            </a:r>
            <a:r>
              <a:rPr lang="fr-FR" sz="21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+mj-cs"/>
              </a:rPr>
              <a:t>Sea</a:t>
            </a:r>
            <a:r>
              <a:rPr lang="fr-FR" sz="21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+mj-cs"/>
              </a:rPr>
              <a:t> at High </a:t>
            </a:r>
            <a:r>
              <a:rPr lang="fr-FR" sz="21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+mj-cs"/>
              </a:rPr>
              <a:t>winds</a:t>
            </a:r>
            <a:endParaRPr lang="fr-FR" sz="21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/>
              <p:cNvSpPr txBox="1"/>
              <p:nvPr/>
            </p:nvSpPr>
            <p:spPr>
              <a:xfrm>
                <a:off x="5099811" y="1556913"/>
                <a:ext cx="3451779" cy="4653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d>
                      <m:sSub>
                        <m:sSub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2800" b="0" i="1" smtClean="0">
                          <a:latin typeface="Cambria Math" panose="02040503050406030204" pitchFamily="18" charset="0"/>
                        </a:rPr>
                        <m:t>𝑊</m:t>
                      </m:r>
                      <m:sSub>
                        <m:sSubPr>
                          <m:ctrlPr>
                            <a:rPr lang="fr-FR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fr-FR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fr-FR" sz="2800" dirty="0"/>
              </a:p>
            </p:txBody>
          </p:sp>
        </mc:Choice>
        <mc:Fallback xmlns="">
          <p:sp>
            <p:nvSpPr>
              <p:cNvPr id="1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9811" y="1556913"/>
                <a:ext cx="3451779" cy="46538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5796136" y="2087907"/>
                <a:ext cx="161403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FR" sz="3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3200" b="0" i="1" smtClean="0">
                              <a:latin typeface="Cambria Math" panose="02040503050406030204" pitchFamily="18" charset="0"/>
                            </a:rPr>
                            <m:t>𝑒𝑇</m:t>
                          </m:r>
                        </m:e>
                        <m:sub>
                          <m:r>
                            <a:rPr lang="fr-FR" sz="3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fr-FR" sz="3200" dirty="0"/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2087907"/>
                <a:ext cx="1614032" cy="492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/>
          <p:cNvSpPr txBox="1"/>
          <p:nvPr/>
        </p:nvSpPr>
        <p:spPr>
          <a:xfrm>
            <a:off x="177363" y="2749530"/>
            <a:ext cx="555684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High </a:t>
            </a:r>
            <a:r>
              <a:rPr lang="fr-FR" dirty="0" err="1" smtClean="0"/>
              <a:t>emissivity</a:t>
            </a:r>
            <a:r>
              <a:rPr lang="fr-FR" dirty="0" smtClean="0"/>
              <a:t> of </a:t>
            </a:r>
            <a:r>
              <a:rPr lang="fr-FR" dirty="0" err="1" smtClean="0"/>
              <a:t>foam</a:t>
            </a:r>
            <a:r>
              <a:rPr lang="fr-FR" dirty="0" smtClean="0"/>
              <a:t> </a:t>
            </a:r>
            <a:r>
              <a:rPr lang="fr-FR" dirty="0" err="1" smtClean="0"/>
              <a:t>layers</a:t>
            </a:r>
            <a:r>
              <a:rPr lang="fr-FR" dirty="0" smtClean="0"/>
              <a:t> in </a:t>
            </a:r>
          </a:p>
          <a:p>
            <a:r>
              <a:rPr lang="fr-FR" dirty="0" smtClean="0"/>
              <a:t>the </a:t>
            </a:r>
            <a:r>
              <a:rPr lang="fr-FR" dirty="0" err="1" smtClean="0"/>
              <a:t>microwave</a:t>
            </a:r>
            <a:r>
              <a:rPr lang="fr-FR" dirty="0" smtClean="0"/>
              <a:t> </a:t>
            </a:r>
            <a:r>
              <a:rPr lang="fr-FR" dirty="0" err="1" smtClean="0"/>
              <a:t>region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b="1" dirty="0" err="1" smtClean="0"/>
              <a:t>Advantages</a:t>
            </a:r>
            <a:endParaRPr lang="fr-FR" b="1" dirty="0" smtClean="0"/>
          </a:p>
          <a:p>
            <a:r>
              <a:rPr lang="fr-FR" dirty="0"/>
              <a:t>T</a:t>
            </a:r>
            <a:r>
              <a:rPr lang="fr-FR" dirty="0" smtClean="0"/>
              <a:t>ransparent (</a:t>
            </a:r>
            <a:r>
              <a:rPr lang="fr-FR" dirty="0" err="1" smtClean="0"/>
              <a:t>almost</a:t>
            </a:r>
            <a:r>
              <a:rPr lang="fr-FR" dirty="0" smtClean="0"/>
              <a:t>) to the </a:t>
            </a:r>
            <a:r>
              <a:rPr lang="fr-FR" dirty="0" err="1" smtClean="0"/>
              <a:t>atmosphere</a:t>
            </a:r>
            <a:r>
              <a:rPr lang="fr-FR" dirty="0" smtClean="0"/>
              <a:t> 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No saturation</a:t>
            </a:r>
          </a:p>
          <a:p>
            <a:endParaRPr lang="fr-FR" dirty="0" smtClean="0"/>
          </a:p>
          <a:p>
            <a:r>
              <a:rPr lang="fr-FR" b="1" dirty="0" smtClean="0"/>
              <a:t>Drawbacks</a:t>
            </a:r>
          </a:p>
          <a:p>
            <a:r>
              <a:rPr lang="fr-FR" dirty="0" err="1"/>
              <a:t>Affected</a:t>
            </a:r>
            <a:r>
              <a:rPr lang="fr-FR" dirty="0"/>
              <a:t> by </a:t>
            </a:r>
            <a:r>
              <a:rPr lang="fr-FR" dirty="0" err="1"/>
              <a:t>rain</a:t>
            </a:r>
            <a:r>
              <a:rPr lang="fr-FR" dirty="0"/>
              <a:t> at </a:t>
            </a:r>
            <a:r>
              <a:rPr lang="fr-FR" dirty="0" err="1"/>
              <a:t>frequency</a:t>
            </a:r>
            <a:r>
              <a:rPr lang="fr-FR" dirty="0"/>
              <a:t> &gt; 5 </a:t>
            </a:r>
            <a:r>
              <a:rPr lang="fr-FR" dirty="0" smtClean="0"/>
              <a:t>GHz</a:t>
            </a:r>
          </a:p>
          <a:p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smtClean="0"/>
              <a:t>spatial </a:t>
            </a:r>
            <a:r>
              <a:rPr lang="fr-FR" dirty="0" err="1" smtClean="0"/>
              <a:t>resolution</a:t>
            </a:r>
            <a:r>
              <a:rPr lang="fr-FR" dirty="0" smtClean="0"/>
              <a:t> of </a:t>
            </a:r>
            <a:r>
              <a:rPr lang="fr-FR" dirty="0" err="1" smtClean="0"/>
              <a:t>orbiting</a:t>
            </a:r>
            <a:r>
              <a:rPr lang="fr-FR" dirty="0" smtClean="0"/>
              <a:t> </a:t>
            </a:r>
            <a:r>
              <a:rPr lang="fr-FR" dirty="0" smtClean="0"/>
              <a:t>instruments ~40-50 km </a:t>
            </a:r>
            <a:endParaRPr lang="fr-FR" dirty="0" smtClean="0"/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/>
              <p:cNvSpPr txBox="1"/>
              <p:nvPr/>
            </p:nvSpPr>
            <p:spPr>
              <a:xfrm>
                <a:off x="5346493" y="2780928"/>
                <a:ext cx="3196452" cy="33239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b="0" i="1" dirty="0" err="1" smtClean="0">
                    <a:latin typeface="Cambria Math" panose="02040503050406030204" pitchFamily="18" charset="0"/>
                  </a:rPr>
                  <a:t>functional</a:t>
                </a:r>
                <a:r>
                  <a:rPr lang="fr-FR" b="0" i="1" dirty="0" smtClean="0">
                    <a:latin typeface="Cambria Math" panose="02040503050406030204" pitchFamily="18" charset="0"/>
                  </a:rPr>
                  <a:t> of: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fr-FR" b="0" i="1" dirty="0" smtClean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𝑤𝑖𝑛𝑑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𝑠𝑝𝑒𝑒𝑑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𝑜𝑟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fr-FR" dirty="0" smtClean="0"/>
                  <a:t>)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fr-FR" dirty="0" smtClean="0">
                    <a:latin typeface="Gulim" panose="020B0600000101010101" pitchFamily="34" charset="-127"/>
                    <a:ea typeface="Gulim" panose="020B0600000101010101" pitchFamily="34" charset="-127"/>
                  </a:rPr>
                  <a:t>Δ</a:t>
                </a:r>
                <a:r>
                  <a:rPr lang="fr-FR" i="1" dirty="0" smtClean="0">
                    <a:latin typeface="Cambria" panose="02040503050406030204" pitchFamily="18" charset="0"/>
                    <a:ea typeface="Gulim" panose="020B0600000101010101" pitchFamily="34" charset="-127"/>
                  </a:rPr>
                  <a:t>T</a:t>
                </a:r>
                <a:r>
                  <a:rPr lang="fr-FR" dirty="0" smtClean="0">
                    <a:latin typeface="Gulim" panose="020B0600000101010101" pitchFamily="34" charset="-127"/>
                    <a:ea typeface="Gulim" panose="020B0600000101010101" pitchFamily="34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  <a:ea typeface="Gulim" panose="020B0600000101010101" pitchFamily="34" charset="-127"/>
                      </a:rPr>
                      <m:t>−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Gulim" panose="020B0600000101010101" pitchFamily="34" charset="-127"/>
                      </a:rPr>
                      <m:t>𝑎𝑡𝑚𝑜𝑠𝑝h𝑒𝑟𝑖𝑐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Gulim" panose="020B0600000101010101" pitchFamily="34" charset="-127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Gulim" panose="020B0600000101010101" pitchFamily="34" charset="-127"/>
                      </a:rPr>
                      <m:t>𝑠𝑡𝑎𝑡𝑏𝑖𝑙𝑖𝑡𝑦</m:t>
                    </m:r>
                  </m:oMath>
                </a14:m>
                <a:endParaRPr lang="fr-FR" dirty="0" smtClean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𝑊𝑖𝑛𝑑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𝑤𝑎𝑣𝑒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𝑓𝑒𝑡𝑐h</m:t>
                    </m:r>
                  </m:oMath>
                </a14:m>
                <a:endParaRPr lang="fr-FR" b="0" dirty="0" smtClean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fr-FR" dirty="0"/>
                  <a:t>d</a:t>
                </a:r>
                <a:r>
                  <a:rPr lang="fr-FR" b="0" dirty="0" smtClean="0"/>
                  <a:t>-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𝑤𝑖𝑛𝑑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𝑑𝑢𝑟𝑎𝑡𝑖𝑜𝑛</m:t>
                    </m:r>
                  </m:oMath>
                </a14:m>
                <a:endParaRPr lang="fr-FR" b="0" i="1" dirty="0" smtClean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𝑤𝑎𝑡𝑒𝑟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𝑐𝑢𝑟𝑟𝑒𝑛𝑡𝑠</m:t>
                    </m:r>
                  </m:oMath>
                </a14:m>
                <a:endParaRPr lang="fr-FR" b="0" dirty="0" smtClean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fr-FR" b="0" dirty="0" smtClean="0"/>
              </a:p>
              <a:p>
                <a:endParaRPr lang="fr-FR" b="0" dirty="0" smtClean="0"/>
              </a:p>
              <a:p>
                <a:endParaRPr lang="fr-FR" b="0" dirty="0" smtClean="0"/>
              </a:p>
              <a:p>
                <a:endParaRPr lang="fr-FR" b="0" dirty="0" smtClean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6493" y="2780928"/>
                <a:ext cx="3196452" cy="3323987"/>
              </a:xfrm>
              <a:prstGeom prst="rect">
                <a:avLst/>
              </a:prstGeom>
              <a:blipFill rotWithShape="0">
                <a:blip r:embed="rId5"/>
                <a:stretch>
                  <a:fillRect l="-4389" t="-2569" r="-24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4788024" y="9272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 err="1"/>
              <a:t>Emissivity</a:t>
            </a:r>
            <a:r>
              <a:rPr lang="fr-FR" dirty="0"/>
              <a:t> 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 of </a:t>
            </a:r>
            <a:r>
              <a:rPr lang="fr-FR" dirty="0" err="1"/>
              <a:t>whitecap</a:t>
            </a:r>
            <a:r>
              <a:rPr lang="fr-FR" dirty="0"/>
              <a:t> </a:t>
            </a:r>
            <a:r>
              <a:rPr lang="fr-FR" dirty="0" err="1"/>
              <a:t>coverage</a:t>
            </a:r>
            <a:endParaRPr lang="fr-FR" dirty="0"/>
          </a:p>
          <a:p>
            <a:r>
              <a:rPr lang="fr-FR" dirty="0"/>
              <a:t> W and </a:t>
            </a:r>
            <a:r>
              <a:rPr lang="fr-FR" dirty="0" err="1"/>
              <a:t>thickness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62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928670"/>
            <a:ext cx="6637185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178563" y="0"/>
            <a:ext cx="7465271" cy="78579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SMOS versus AMSR2 SWS in </a:t>
            </a:r>
            <a:r>
              <a:rPr lang="fr-FR" sz="36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Haiyan</a:t>
            </a:r>
            <a:endParaRPr lang="en-US" dirty="0" smtClean="0">
              <a:solidFill>
                <a:srgbClr val="FFC000"/>
              </a:solidFill>
              <a:latin typeface="Times New Roman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429388" y="2285992"/>
            <a:ext cx="2645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Coherent</a:t>
            </a:r>
            <a:r>
              <a:rPr lang="fr-FR" dirty="0" smtClean="0"/>
              <a:t> L (SMOS) &amp;</a:t>
            </a:r>
          </a:p>
          <a:p>
            <a:r>
              <a:rPr lang="fr-FR" dirty="0" smtClean="0"/>
              <a:t>C (AMSR-2) SWS </a:t>
            </a:r>
            <a:r>
              <a:rPr lang="fr-FR" dirty="0" err="1" smtClean="0"/>
              <a:t>retrievals</a:t>
            </a:r>
            <a:endParaRPr lang="fr-FR" dirty="0" smtClean="0"/>
          </a:p>
          <a:p>
            <a:r>
              <a:rPr lang="fr-FR" dirty="0" smtClean="0"/>
              <a:t>5 </a:t>
            </a:r>
            <a:r>
              <a:rPr lang="fr-FR" dirty="0" err="1" smtClean="0"/>
              <a:t>hours</a:t>
            </a:r>
            <a:r>
              <a:rPr lang="fr-FR" dirty="0" smtClean="0"/>
              <a:t> appart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571604" y="3929066"/>
            <a:ext cx="862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SMOS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AMSR2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282" y="1000108"/>
            <a:ext cx="22145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 smtClean="0"/>
              <a:t>Zabolotskikh</a:t>
            </a:r>
            <a:r>
              <a:rPr lang="fr-FR" sz="1200" dirty="0" smtClean="0"/>
              <a:t> E.V., L.M. </a:t>
            </a:r>
            <a:r>
              <a:rPr lang="fr-FR" sz="1200" dirty="0" err="1" smtClean="0"/>
              <a:t>Mitnik</a:t>
            </a:r>
            <a:r>
              <a:rPr lang="fr-FR" sz="1200" dirty="0" smtClean="0"/>
              <a:t>, N. </a:t>
            </a:r>
            <a:r>
              <a:rPr lang="fr-FR" sz="1200" dirty="0" err="1" smtClean="0"/>
              <a:t>Reul</a:t>
            </a:r>
            <a:r>
              <a:rPr lang="fr-FR" sz="1200" dirty="0" smtClean="0"/>
              <a:t>, B. </a:t>
            </a:r>
            <a:r>
              <a:rPr lang="fr-FR" sz="1200" dirty="0" err="1" smtClean="0"/>
              <a:t>Chapron</a:t>
            </a:r>
            <a:r>
              <a:rPr lang="fr-FR" sz="1200" dirty="0" smtClean="0"/>
              <a:t>, (2015). New </a:t>
            </a:r>
            <a:r>
              <a:rPr lang="fr-FR" sz="1200" dirty="0" err="1" smtClean="0"/>
              <a:t>possibilities</a:t>
            </a:r>
            <a:r>
              <a:rPr lang="fr-FR" sz="1200" dirty="0" smtClean="0"/>
              <a:t> for </a:t>
            </a:r>
            <a:r>
              <a:rPr lang="fr-FR" sz="1200" dirty="0" err="1" smtClean="0"/>
              <a:t>geophysical</a:t>
            </a:r>
            <a:r>
              <a:rPr lang="fr-FR" sz="1200" dirty="0" smtClean="0"/>
              <a:t> </a:t>
            </a:r>
            <a:r>
              <a:rPr lang="fr-FR" sz="1200" dirty="0" err="1" smtClean="0"/>
              <a:t>parameter</a:t>
            </a:r>
            <a:r>
              <a:rPr lang="fr-FR" sz="1200" dirty="0" smtClean="0"/>
              <a:t> </a:t>
            </a:r>
            <a:r>
              <a:rPr lang="fr-FR" sz="1200" dirty="0" err="1" smtClean="0"/>
              <a:t>retrievals</a:t>
            </a:r>
            <a:r>
              <a:rPr lang="fr-FR" sz="1200" dirty="0" smtClean="0"/>
              <a:t> </a:t>
            </a:r>
            <a:r>
              <a:rPr lang="fr-FR" sz="1200" dirty="0" err="1" smtClean="0"/>
              <a:t>opened</a:t>
            </a:r>
            <a:r>
              <a:rPr lang="fr-FR" sz="1200" dirty="0" smtClean="0"/>
              <a:t> by GCOM-W1 AMSR2. IEEE Journal of </a:t>
            </a:r>
            <a:r>
              <a:rPr lang="fr-FR" sz="1200" dirty="0" err="1" smtClean="0"/>
              <a:t>Selected</a:t>
            </a:r>
            <a:r>
              <a:rPr lang="fr-FR" sz="1200" dirty="0" smtClean="0"/>
              <a:t> </a:t>
            </a:r>
            <a:r>
              <a:rPr lang="fr-FR" sz="1200" dirty="0" err="1" smtClean="0"/>
              <a:t>Topics</a:t>
            </a:r>
            <a:r>
              <a:rPr lang="fr-FR" sz="1200" dirty="0" smtClean="0"/>
              <a:t> in </a:t>
            </a:r>
            <a:r>
              <a:rPr lang="fr-FR" sz="1200" dirty="0" err="1" smtClean="0"/>
              <a:t>Applied</a:t>
            </a:r>
            <a:r>
              <a:rPr lang="fr-FR" sz="1200" dirty="0" smtClean="0"/>
              <a:t> </a:t>
            </a:r>
            <a:r>
              <a:rPr lang="fr-FR" sz="1200" dirty="0" err="1" smtClean="0"/>
              <a:t>Earth</a:t>
            </a:r>
            <a:r>
              <a:rPr lang="fr-FR" sz="1200" dirty="0" smtClean="0"/>
              <a:t> Observations and </a:t>
            </a:r>
            <a:r>
              <a:rPr lang="fr-FR" sz="1200" dirty="0" err="1" smtClean="0"/>
              <a:t>Remote</a:t>
            </a:r>
            <a:r>
              <a:rPr lang="fr-FR" sz="1200" dirty="0" smtClean="0"/>
              <a:t> </a:t>
            </a:r>
            <a:r>
              <a:rPr lang="fr-FR" sz="1200" dirty="0" err="1" smtClean="0"/>
              <a:t>Sensing</a:t>
            </a:r>
            <a:r>
              <a:rPr lang="fr-FR" sz="1200" dirty="0" smtClean="0"/>
              <a:t> (JSTARS),  </a:t>
            </a:r>
            <a:r>
              <a:rPr lang="fr-FR" sz="1200" dirty="0" err="1" smtClean="0"/>
              <a:t>doi</a:t>
            </a:r>
            <a:r>
              <a:rPr lang="fr-FR" sz="1200" dirty="0" smtClean="0"/>
              <a:t>: 10.1109/JSTARS.2015.2416514. IF 2.827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14282" y="-24"/>
            <a:ext cx="878687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Towards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Merged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SMOS-AMSR-2-SMAP High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wind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products</a:t>
            </a:r>
            <a:endParaRPr lang="fr-FR" sz="2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4189849" cy="595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 r="3133" b="11356"/>
          <a:stretch>
            <a:fillRect/>
          </a:stretch>
        </p:blipFill>
        <p:spPr bwMode="auto">
          <a:xfrm>
            <a:off x="4369148" y="857232"/>
            <a:ext cx="4417694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4357686" y="5715016"/>
            <a:ext cx="478631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Excellent agreement </a:t>
            </a:r>
            <a:r>
              <a:rPr lang="fr-FR" dirty="0" err="1" smtClean="0"/>
              <a:t>between</a:t>
            </a:r>
            <a:r>
              <a:rPr lang="fr-FR" dirty="0" smtClean="0"/>
              <a:t> SMOS+AMSR2 &amp;</a:t>
            </a:r>
          </a:p>
          <a:p>
            <a:r>
              <a:rPr lang="fr-FR" dirty="0" err="1" smtClean="0"/>
              <a:t>Traditional</a:t>
            </a:r>
            <a:r>
              <a:rPr lang="fr-FR" dirty="0" smtClean="0"/>
              <a:t> </a:t>
            </a:r>
            <a:r>
              <a:rPr lang="fr-FR" dirty="0" err="1" smtClean="0"/>
              <a:t>methods</a:t>
            </a:r>
            <a:r>
              <a:rPr lang="fr-FR" dirty="0" smtClean="0"/>
              <a:t> of Max </a:t>
            </a:r>
            <a:r>
              <a:rPr lang="fr-FR" dirty="0" err="1" smtClean="0"/>
              <a:t>wind</a:t>
            </a:r>
            <a:r>
              <a:rPr lang="fr-FR" dirty="0" smtClean="0"/>
              <a:t> </a:t>
            </a:r>
            <a:r>
              <a:rPr lang="fr-FR" dirty="0" err="1" smtClean="0"/>
              <a:t>Estimate</a:t>
            </a:r>
            <a:r>
              <a:rPr lang="fr-FR" dirty="0" smtClean="0"/>
              <a:t> (Dvorak)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LEND_HWS_TC_NA_#01_SANDY_SMOS_2012_10_22_10_36_UT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64"/>
            <a:ext cx="9144000" cy="515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LEND_HWS_TC_NA_#02_SANDY_SMOS_2012_10_22_23_08_UT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64"/>
            <a:ext cx="9144000" cy="515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LEND_HWS_TC_NA_#03_SANDY_AMSR2_2012_10_23_18_40_UT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64"/>
            <a:ext cx="9144000" cy="515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LEND_HWS_TC_NA_#04_SANDY_AMSR2_2012_10_24_07_02_UT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64"/>
            <a:ext cx="9144000" cy="515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LEND_HWS_TC_NA_#05_SANDY_SMOS_2012_10_25_10_19_UT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64"/>
            <a:ext cx="9144000" cy="515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LEND_HWS_TC_NA_#06_SANDY_AMSR2_2012_10_25_18_28_UT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64"/>
            <a:ext cx="9144000" cy="515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LEND_HWS_TC_NA_#07_SANDY_SMOS_2012_10_25_22_51_UT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64"/>
            <a:ext cx="9144000" cy="515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LEND_HWS_TC_NA_#08_SANDY_AMSR2_2012_10_26_06_49_UT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64"/>
            <a:ext cx="9144000" cy="515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6051" y="1571625"/>
            <a:ext cx="39147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ZoneTexte 2"/>
          <p:cNvSpPr txBox="1">
            <a:spLocks noChangeArrowheads="1"/>
          </p:cNvSpPr>
          <p:nvPr/>
        </p:nvSpPr>
        <p:spPr bwMode="auto">
          <a:xfrm>
            <a:off x="1428750" y="857250"/>
            <a:ext cx="55006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dirty="0" err="1"/>
              <a:t>Increase</a:t>
            </a:r>
            <a:r>
              <a:rPr lang="fr-FR" dirty="0"/>
              <a:t> of the </a:t>
            </a:r>
            <a:r>
              <a:rPr lang="fr-FR" dirty="0" err="1"/>
              <a:t>microwave</a:t>
            </a:r>
            <a:r>
              <a:rPr lang="fr-FR" dirty="0"/>
              <a:t> </a:t>
            </a:r>
            <a:r>
              <a:rPr lang="fr-FR" dirty="0" err="1"/>
              <a:t>ocean</a:t>
            </a:r>
            <a:r>
              <a:rPr lang="fr-FR" dirty="0"/>
              <a:t> </a:t>
            </a:r>
            <a:r>
              <a:rPr lang="fr-FR" dirty="0" err="1"/>
              <a:t>emissivity</a:t>
            </a:r>
            <a:endParaRPr lang="fr-FR" dirty="0"/>
          </a:p>
          <a:p>
            <a:pPr algn="ctr"/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wind</a:t>
            </a:r>
            <a:r>
              <a:rPr lang="fr-FR" dirty="0"/>
              <a:t> speed </a:t>
            </a:r>
            <a:r>
              <a:rPr lang="fr-FR" dirty="0">
                <a:sym typeface="Wingdings" pitchFamily="2" charset="2"/>
              </a:rPr>
              <a:t> </a:t>
            </a:r>
            <a:r>
              <a:rPr lang="fr-FR" dirty="0" smtClean="0">
                <a:sym typeface="Wingdings" pitchFamily="2" charset="2"/>
              </a:rPr>
              <a:t>surface </a:t>
            </a:r>
            <a:r>
              <a:rPr lang="fr-FR" dirty="0" err="1" smtClean="0">
                <a:sym typeface="Wingdings" pitchFamily="2" charset="2"/>
              </a:rPr>
              <a:t>foam</a:t>
            </a:r>
            <a:r>
              <a:rPr lang="fr-FR" dirty="0" smtClean="0">
                <a:sym typeface="Wingdings" pitchFamily="2" charset="2"/>
              </a:rPr>
              <a:t> </a:t>
            </a:r>
            <a:r>
              <a:rPr lang="fr-FR" dirty="0">
                <a:sym typeface="Wingdings" pitchFamily="2" charset="2"/>
              </a:rPr>
              <a:t>change </a:t>
            </a:r>
            <a:r>
              <a:rPr lang="fr-FR" dirty="0" smtClean="0">
                <a:sym typeface="Wingdings" pitchFamily="2" charset="2"/>
              </a:rPr>
              <a:t>impacts</a:t>
            </a:r>
            <a:endParaRPr lang="fr-FR" dirty="0"/>
          </a:p>
        </p:txBody>
      </p:sp>
      <p:sp>
        <p:nvSpPr>
          <p:cNvPr id="13316" name="ZoneTexte 3"/>
          <p:cNvSpPr txBox="1">
            <a:spLocks noChangeArrowheads="1"/>
          </p:cNvSpPr>
          <p:nvPr/>
        </p:nvSpPr>
        <p:spPr bwMode="auto">
          <a:xfrm>
            <a:off x="857250" y="4429132"/>
            <a:ext cx="751911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/>
              <a:t>This information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retrieve</a:t>
            </a:r>
            <a:r>
              <a:rPr lang="fr-FR" dirty="0"/>
              <a:t> the surface </a:t>
            </a:r>
            <a:r>
              <a:rPr lang="fr-FR" dirty="0" err="1"/>
              <a:t>wind</a:t>
            </a:r>
            <a:r>
              <a:rPr lang="fr-FR" dirty="0"/>
              <a:t> speed in Hurricanes:</a:t>
            </a:r>
          </a:p>
          <a:p>
            <a:endParaRPr lang="fr-FR" dirty="0"/>
          </a:p>
          <a:p>
            <a:r>
              <a:rPr lang="fr-FR" dirty="0" err="1"/>
              <a:t>Principle</a:t>
            </a:r>
            <a:r>
              <a:rPr lang="fr-FR" dirty="0"/>
              <a:t> of </a:t>
            </a:r>
            <a:r>
              <a:rPr lang="fr-FR" b="1" dirty="0"/>
              <a:t>the </a:t>
            </a:r>
            <a:r>
              <a:rPr lang="fr-FR" b="1" dirty="0" err="1"/>
              <a:t>Step</a:t>
            </a:r>
            <a:r>
              <a:rPr lang="fr-FR" b="1" dirty="0"/>
              <a:t> </a:t>
            </a:r>
            <a:r>
              <a:rPr lang="fr-FR" b="1" dirty="0" err="1"/>
              <a:t>Frequency</a:t>
            </a:r>
            <a:r>
              <a:rPr lang="fr-FR" b="1" dirty="0"/>
              <a:t> </a:t>
            </a:r>
            <a:r>
              <a:rPr lang="fr-FR" b="1" dirty="0" err="1"/>
              <a:t>Microwave</a:t>
            </a:r>
            <a:r>
              <a:rPr lang="fr-FR" b="1" dirty="0"/>
              <a:t> </a:t>
            </a:r>
            <a:r>
              <a:rPr lang="fr-FR" b="1" dirty="0" err="1"/>
              <a:t>Radiometer</a:t>
            </a:r>
            <a:r>
              <a:rPr lang="fr-FR" b="1" dirty="0"/>
              <a:t> </a:t>
            </a:r>
            <a:r>
              <a:rPr lang="fr-FR" dirty="0"/>
              <a:t>(SFMR)  C-band:</a:t>
            </a:r>
          </a:p>
          <a:p>
            <a:r>
              <a:rPr lang="fr-FR" dirty="0" smtClean="0"/>
              <a:t>=&gt; Use </a:t>
            </a:r>
            <a:r>
              <a:rPr lang="fr-FR" dirty="0" err="1" smtClean="0"/>
              <a:t>mutli</a:t>
            </a:r>
            <a:r>
              <a:rPr lang="fr-FR" dirty="0" smtClean="0"/>
              <a:t>-</a:t>
            </a:r>
            <a:r>
              <a:rPr lang="fr-FR" dirty="0" err="1" smtClean="0"/>
              <a:t>frequency</a:t>
            </a:r>
            <a:r>
              <a:rPr lang="fr-FR" dirty="0" smtClean="0"/>
              <a:t> C-band </a:t>
            </a:r>
            <a:r>
              <a:rPr lang="fr-FR" dirty="0" err="1" smtClean="0"/>
              <a:t>channels</a:t>
            </a:r>
            <a:r>
              <a:rPr lang="fr-FR" dirty="0" smtClean="0"/>
              <a:t> to </a:t>
            </a:r>
            <a:r>
              <a:rPr lang="fr-FR" dirty="0" err="1" smtClean="0"/>
              <a:t>separate</a:t>
            </a:r>
            <a:r>
              <a:rPr lang="fr-FR" dirty="0" smtClean="0"/>
              <a:t> </a:t>
            </a:r>
            <a:r>
              <a:rPr lang="fr-FR" dirty="0" err="1" smtClean="0"/>
              <a:t>wind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rain</a:t>
            </a:r>
            <a:r>
              <a:rPr lang="fr-FR" dirty="0" smtClean="0"/>
              <a:t> </a:t>
            </a:r>
            <a:r>
              <a:rPr lang="fr-FR" dirty="0" err="1" smtClean="0"/>
              <a:t>effects</a:t>
            </a:r>
            <a:endParaRPr lang="fr-FR" dirty="0"/>
          </a:p>
          <a:p>
            <a:r>
              <a:rPr lang="fr-FR" b="1" dirty="0" err="1"/>
              <a:t>NOAA’s</a:t>
            </a:r>
            <a:r>
              <a:rPr lang="fr-FR" b="1" dirty="0"/>
              <a:t> </a:t>
            </a:r>
            <a:r>
              <a:rPr lang="fr-FR" b="1" dirty="0" err="1"/>
              <a:t>primary</a:t>
            </a:r>
            <a:r>
              <a:rPr lang="fr-FR" b="1" dirty="0"/>
              <a:t> </a:t>
            </a:r>
            <a:r>
              <a:rPr lang="fr-FR" b="1" dirty="0" err="1" smtClean="0"/>
              <a:t>airborne</a:t>
            </a:r>
            <a:r>
              <a:rPr lang="fr-FR" b="1" dirty="0" smtClean="0"/>
              <a:t> </a:t>
            </a:r>
            <a:r>
              <a:rPr lang="fr-FR" b="1" dirty="0" err="1"/>
              <a:t>sensor</a:t>
            </a:r>
            <a:r>
              <a:rPr lang="fr-FR" b="1" dirty="0"/>
              <a:t> for </a:t>
            </a:r>
            <a:r>
              <a:rPr lang="fr-FR" b="1" dirty="0" err="1"/>
              <a:t>measuring</a:t>
            </a:r>
            <a:r>
              <a:rPr lang="fr-FR" b="1" dirty="0"/>
              <a:t> Tropical Cyclone surface </a:t>
            </a:r>
          </a:p>
          <a:p>
            <a:r>
              <a:rPr lang="fr-FR" b="1" dirty="0" err="1"/>
              <a:t>wind</a:t>
            </a:r>
            <a:r>
              <a:rPr lang="fr-FR" b="1" dirty="0"/>
              <a:t> speeds </a:t>
            </a:r>
            <a:r>
              <a:rPr lang="fr-FR" b="1" dirty="0" err="1"/>
              <a:t>since</a:t>
            </a:r>
            <a:r>
              <a:rPr lang="fr-FR" b="1" dirty="0"/>
              <a:t> 30 </a:t>
            </a:r>
            <a:r>
              <a:rPr lang="fr-FR" b="1" dirty="0" err="1"/>
              <a:t>year</a:t>
            </a:r>
            <a:r>
              <a:rPr lang="fr-FR" b="1" dirty="0"/>
              <a:t> </a:t>
            </a:r>
            <a:r>
              <a:rPr lang="fr-FR" dirty="0"/>
              <a:t>(</a:t>
            </a:r>
            <a:r>
              <a:rPr lang="fr-FR" dirty="0" err="1"/>
              <a:t>Ulhorn</a:t>
            </a:r>
            <a:r>
              <a:rPr lang="fr-FR" dirty="0"/>
              <a:t> et al., 2003, 2007).</a:t>
            </a:r>
          </a:p>
        </p:txBody>
      </p:sp>
      <p:pic>
        <p:nvPicPr>
          <p:cNvPr id="5" name="Picture 2" descr="http://www.hinghamweather.com/main/wp-content/uploads/2011/03/hurricanehunter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4980" y="2357430"/>
            <a:ext cx="2344738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429405" y="1857368"/>
            <a:ext cx="2500313" cy="36988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hunter P-3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85720" y="142852"/>
            <a:ext cx="7572428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Wind 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speed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retrieval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in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extreme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winds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: SFMR</a:t>
            </a:r>
            <a:endParaRPr lang="fr-FR" sz="28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Image 1" descr="FIG1.t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28802"/>
            <a:ext cx="2786050" cy="179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LEND_HWS_TC_NA_#09_SANDY_AMSR2_2012_10_26_17_32_UT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64"/>
            <a:ext cx="9144000" cy="515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BLEND_HWS_TC_NA_#10_SANDY_AMSR2_2012_10_27_18_15_UT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64"/>
            <a:ext cx="9144000" cy="515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LEND_HWS_TC_NA_#11_SANDY_SMOS_2012_10_27_23_13_UT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64"/>
            <a:ext cx="9144000" cy="515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LEND_HWS_TC_NA_#12_SANDY_AMSR2_2012_10_28_06_37_UT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64"/>
            <a:ext cx="9144000" cy="515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LEND_HWS_TC_NA_#13_SANDY_SMOS_2012_10_28_10_03_UT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64"/>
            <a:ext cx="9144000" cy="515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LEND_HWS_TC_NA_#14_SANDY_AMSR2_2012_10_28_17_20_UT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64"/>
            <a:ext cx="9144000" cy="515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LEND_HWS_TC_NA_#15_SANDY_AMSR2_2012_10_29_07_20_UT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64"/>
            <a:ext cx="9144000" cy="515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LEND_HWS_TC_NA_#16_SANDY_AMSR2_2012_10_29_18_03_UT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064"/>
            <a:ext cx="9144000" cy="5159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804" y="966889"/>
            <a:ext cx="7886700" cy="48923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fr-FR" sz="1500" b="1" dirty="0"/>
              <a:t>Signatures of 3 </a:t>
            </a:r>
            <a:r>
              <a:rPr lang="fr-FR" sz="1500" b="1" dirty="0" err="1"/>
              <a:t>co-evolving</a:t>
            </a:r>
            <a:r>
              <a:rPr lang="fr-FR" sz="1500" b="1" dirty="0"/>
              <a:t> 2015 major Hurricanes </a:t>
            </a:r>
            <a:r>
              <a:rPr lang="fr-FR" sz="1500" b="1" dirty="0" err="1"/>
              <a:t>from</a:t>
            </a:r>
            <a:r>
              <a:rPr lang="fr-FR" sz="1500" b="1" dirty="0"/>
              <a:t> 22 </a:t>
            </a:r>
            <a:r>
              <a:rPr lang="fr-FR" sz="1500" b="1" dirty="0" err="1"/>
              <a:t>Aug</a:t>
            </a:r>
            <a:r>
              <a:rPr lang="fr-FR" sz="1500" b="1" dirty="0"/>
              <a:t> to 9 Sep in the East and Central tropical Pacific as </a:t>
            </a:r>
            <a:r>
              <a:rPr lang="fr-FR" sz="1500" b="1" dirty="0" err="1"/>
              <a:t>seen</a:t>
            </a:r>
            <a:r>
              <a:rPr lang="fr-FR" sz="1500" b="1" dirty="0"/>
              <a:t> </a:t>
            </a:r>
            <a:r>
              <a:rPr lang="fr-FR" sz="1500" b="1" dirty="0" err="1"/>
              <a:t>from</a:t>
            </a:r>
            <a:r>
              <a:rPr lang="fr-FR" sz="1500" b="1" dirty="0"/>
              <a:t> SMOS, SMAP and AMSR-2 observations (</a:t>
            </a:r>
            <a:r>
              <a:rPr lang="fr-FR" sz="1500" b="1" dirty="0" err="1"/>
              <a:t>beyond</a:t>
            </a:r>
            <a:r>
              <a:rPr lang="fr-FR" sz="1500" b="1" dirty="0"/>
              <a:t> </a:t>
            </a:r>
            <a:r>
              <a:rPr lang="fr-FR" sz="1500" b="1" dirty="0" err="1"/>
              <a:t>others</a:t>
            </a:r>
            <a:r>
              <a:rPr lang="fr-FR" sz="1500" b="1" dirty="0"/>
              <a:t>)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377184"/>
            <a:ext cx="7886700" cy="2962074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8" y="2296464"/>
            <a:ext cx="8032392" cy="360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5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942523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Time laps of SMOS-SMAP-AMSR-2 </a:t>
            </a:r>
            <a:r>
              <a:rPr lang="fr-FR" dirty="0" err="1" smtClean="0"/>
              <a:t>winds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5" y="1676027"/>
            <a:ext cx="7255977" cy="3263504"/>
          </a:xfrm>
        </p:spPr>
      </p:pic>
      <p:sp>
        <p:nvSpPr>
          <p:cNvPr id="5" name="Rectangle 4"/>
          <p:cNvSpPr/>
          <p:nvPr/>
        </p:nvSpPr>
        <p:spPr>
          <a:xfrm>
            <a:off x="537693" y="4892754"/>
            <a:ext cx="8387366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A time-series mosaic of surface wind speed measurements from 25 Aug to 8 Sep 2015 over Hurricanes Kilo, Ignacio and Jimena is shown in this animation.  Data from three satellite microwave radiometer missions: the ESA L-band SMOS mission, the recently launched NASA L-band SMAP mission and JAXA C-band AMSR-2 mission are combined before your eyes to reveal the track of each Hurricane and the maximum surface wind speed. </a:t>
            </a:r>
          </a:p>
          <a:p>
            <a:r>
              <a:rPr lang="en-US" sz="1350" dirty="0"/>
              <a:t>32, 26 and 35 intercepts of Jimena, Ignacio and Kilo respectively</a:t>
            </a:r>
            <a:endParaRPr lang="fr-FR" sz="1350" dirty="0"/>
          </a:p>
        </p:txBody>
      </p:sp>
    </p:spTree>
    <p:extLst>
      <p:ext uri="{BB962C8B-B14F-4D97-AF65-F5344CB8AC3E}">
        <p14:creationId xmlns:p14="http://schemas.microsoft.com/office/powerpoint/2010/main" val="332338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4643437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1357313"/>
            <a:ext cx="370681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ZoneTexte 3"/>
          <p:cNvSpPr txBox="1">
            <a:spLocks noChangeArrowheads="1"/>
          </p:cNvSpPr>
          <p:nvPr/>
        </p:nvSpPr>
        <p:spPr bwMode="auto">
          <a:xfrm>
            <a:off x="6013450" y="4643438"/>
            <a:ext cx="3130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S.Shen and J. Tenerelli 2007</a:t>
            </a:r>
          </a:p>
        </p:txBody>
      </p:sp>
      <p:sp>
        <p:nvSpPr>
          <p:cNvPr id="14341" name="ZoneTexte 4"/>
          <p:cNvSpPr txBox="1">
            <a:spLocks noChangeArrowheads="1"/>
          </p:cNvSpPr>
          <p:nvPr/>
        </p:nvSpPr>
        <p:spPr bwMode="auto">
          <a:xfrm>
            <a:off x="858838" y="785813"/>
            <a:ext cx="308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fr-FR"/>
              <a:t>Rain Anatomy in a hurricane</a:t>
            </a:r>
          </a:p>
        </p:txBody>
      </p:sp>
      <p:sp>
        <p:nvSpPr>
          <p:cNvPr id="14342" name="ZoneTexte 5"/>
          <p:cNvSpPr txBox="1">
            <a:spLocks noChangeArrowheads="1"/>
          </p:cNvSpPr>
          <p:nvPr/>
        </p:nvSpPr>
        <p:spPr bwMode="auto">
          <a:xfrm>
            <a:off x="6835775" y="928688"/>
            <a:ext cx="1890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fr-FR"/>
              <a:t>Rain rate [mm/h]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71563" y="285750"/>
            <a:ext cx="7416800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FR" dirty="0"/>
              <a:t>High </a:t>
            </a:r>
            <a:r>
              <a:rPr lang="fr-FR" dirty="0" err="1"/>
              <a:t>winds</a:t>
            </a:r>
            <a:r>
              <a:rPr lang="fr-FR" dirty="0"/>
              <a:t> in Hurricanes are </a:t>
            </a:r>
            <a:r>
              <a:rPr lang="fr-FR" dirty="0" err="1"/>
              <a:t>very</a:t>
            </a:r>
            <a:r>
              <a:rPr lang="fr-FR" dirty="0"/>
              <a:t> </a:t>
            </a:r>
            <a:r>
              <a:rPr lang="fr-FR" dirty="0" err="1"/>
              <a:t>often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High </a:t>
            </a:r>
            <a:r>
              <a:rPr lang="fr-FR" dirty="0" err="1"/>
              <a:t>rain</a:t>
            </a:r>
            <a:r>
              <a:rPr lang="fr-FR" dirty="0"/>
              <a:t> 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1983" y="5364631"/>
            <a:ext cx="754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50" dirty="0" err="1"/>
              <a:t>Caption</a:t>
            </a:r>
            <a:r>
              <a:rPr lang="fr-FR" sz="1350" dirty="0"/>
              <a:t>: Contours of the </a:t>
            </a:r>
            <a:r>
              <a:rPr lang="fr-FR" sz="1350" dirty="0" err="1"/>
              <a:t>domains</a:t>
            </a:r>
            <a:r>
              <a:rPr lang="fr-FR" sz="1350" dirty="0"/>
              <a:t> </a:t>
            </a:r>
            <a:r>
              <a:rPr lang="fr-FR" sz="1350" dirty="0" err="1"/>
              <a:t>showing</a:t>
            </a:r>
            <a:r>
              <a:rPr lang="fr-FR" sz="1350" dirty="0"/>
              <a:t> the maxima of surface </a:t>
            </a:r>
            <a:r>
              <a:rPr lang="fr-FR" sz="1350" dirty="0" err="1"/>
              <a:t>winds</a:t>
            </a:r>
            <a:r>
              <a:rPr lang="fr-FR" sz="1350" dirty="0"/>
              <a:t> </a:t>
            </a:r>
            <a:r>
              <a:rPr lang="fr-FR" sz="1350" dirty="0" err="1"/>
              <a:t>obtained</a:t>
            </a:r>
            <a:r>
              <a:rPr lang="fr-FR" sz="1350" dirty="0"/>
              <a:t> </a:t>
            </a:r>
            <a:r>
              <a:rPr lang="fr-FR" sz="1350" dirty="0" err="1"/>
              <a:t>from</a:t>
            </a:r>
            <a:r>
              <a:rPr lang="fr-FR" sz="1350" dirty="0"/>
              <a:t> the </a:t>
            </a:r>
            <a:r>
              <a:rPr lang="fr-FR" sz="1350" dirty="0" err="1"/>
              <a:t>combined</a:t>
            </a:r>
            <a:r>
              <a:rPr lang="fr-FR" sz="1350" dirty="0"/>
              <a:t> multiple observations of SMOS, SMAP and AMSR-2 </a:t>
            </a:r>
            <a:r>
              <a:rPr lang="fr-FR" sz="1350" dirty="0" err="1"/>
              <a:t>sensors</a:t>
            </a:r>
            <a:r>
              <a:rPr lang="fr-FR" sz="1350" dirty="0"/>
              <a:t> </a:t>
            </a:r>
            <a:r>
              <a:rPr lang="fr-FR" sz="1350" dirty="0" err="1"/>
              <a:t>from</a:t>
            </a:r>
            <a:r>
              <a:rPr lang="fr-FR" sz="1350" dirty="0"/>
              <a:t> 22 </a:t>
            </a:r>
            <a:r>
              <a:rPr lang="fr-FR" sz="1350" dirty="0" err="1"/>
              <a:t>Aug</a:t>
            </a:r>
            <a:r>
              <a:rPr lang="fr-FR" sz="1350" dirty="0"/>
              <a:t> to 9 Sep 2015 </a:t>
            </a:r>
            <a:r>
              <a:rPr lang="fr-FR" sz="1350" dirty="0" err="1"/>
              <a:t>showing</a:t>
            </a:r>
            <a:r>
              <a:rPr lang="fr-FR" sz="1350" dirty="0"/>
              <a:t> the high </a:t>
            </a:r>
            <a:r>
              <a:rPr lang="fr-FR" sz="1350" dirty="0" err="1"/>
              <a:t>wind</a:t>
            </a:r>
            <a:r>
              <a:rPr lang="fr-FR" sz="1350" dirty="0"/>
              <a:t> </a:t>
            </a:r>
            <a:r>
              <a:rPr lang="fr-FR" sz="1350" dirty="0" err="1"/>
              <a:t>trails</a:t>
            </a:r>
            <a:r>
              <a:rPr lang="fr-FR" sz="1350" dirty="0"/>
              <a:t> over Hurricanes Kilo and </a:t>
            </a:r>
            <a:r>
              <a:rPr lang="fr-FR" sz="1350" dirty="0" err="1"/>
              <a:t>Loke</a:t>
            </a:r>
            <a:r>
              <a:rPr lang="fr-FR" sz="1350" dirty="0"/>
              <a:t> (</a:t>
            </a:r>
            <a:r>
              <a:rPr lang="fr-FR" sz="1350" dirty="0" err="1"/>
              <a:t>left</a:t>
            </a:r>
            <a:r>
              <a:rPr lang="fr-FR" sz="1350" dirty="0"/>
              <a:t>), Ignacio (center), </a:t>
            </a:r>
            <a:r>
              <a:rPr lang="fr-FR" sz="1350" dirty="0" err="1"/>
              <a:t>Jimena</a:t>
            </a:r>
            <a:r>
              <a:rPr lang="fr-FR" sz="1350" dirty="0"/>
              <a:t> (right).</a:t>
            </a:r>
          </a:p>
          <a:p>
            <a:endParaRPr lang="fr-FR" sz="135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3" y="705157"/>
            <a:ext cx="9144000" cy="420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7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" y="505361"/>
            <a:ext cx="4387652" cy="27204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87" y="505361"/>
            <a:ext cx="4657413" cy="277001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3607306"/>
            <a:ext cx="4889500" cy="292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9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0"/>
            <a:ext cx="9144000" cy="532774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20700" y="5524500"/>
            <a:ext cx="862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Gain of Wind Speed </a:t>
            </a:r>
            <a:r>
              <a:rPr lang="fr-FR" dirty="0" err="1" smtClean="0"/>
              <a:t>Sensing</a:t>
            </a:r>
            <a:r>
              <a:rPr lang="fr-FR" dirty="0" smtClean="0"/>
              <a:t> </a:t>
            </a:r>
            <a:r>
              <a:rPr lang="fr-FR" dirty="0" err="1" smtClean="0"/>
              <a:t>capability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Hurricane Cat 1 (64 </a:t>
            </a:r>
            <a:r>
              <a:rPr lang="fr-FR" dirty="0" err="1" smtClean="0"/>
              <a:t>kt</a:t>
            </a:r>
            <a:r>
              <a:rPr lang="fr-FR" dirty="0" smtClean="0"/>
              <a:t>) to </a:t>
            </a:r>
            <a:r>
              <a:rPr lang="fr-FR" dirty="0" err="1" smtClean="0"/>
              <a:t>Category</a:t>
            </a:r>
            <a:r>
              <a:rPr lang="fr-FR" dirty="0" smtClean="0"/>
              <a:t> 2 (95 </a:t>
            </a:r>
            <a:r>
              <a:rPr lang="fr-FR" dirty="0" err="1" smtClean="0"/>
              <a:t>kts</a:t>
            </a:r>
            <a:r>
              <a:rPr lang="fr-FR" dirty="0" smtClean="0"/>
              <a:t>)</a:t>
            </a:r>
          </a:p>
          <a:p>
            <a:r>
              <a:rPr lang="fr-FR" dirty="0" smtClean="0"/>
              <a:t>Saturation </a:t>
            </a:r>
            <a:r>
              <a:rPr lang="fr-FR" dirty="0" err="1" smtClean="0"/>
              <a:t>above</a:t>
            </a:r>
            <a:r>
              <a:rPr lang="fr-FR" dirty="0" smtClean="0"/>
              <a:t> ~100 </a:t>
            </a:r>
            <a:r>
              <a:rPr lang="fr-FR" dirty="0" err="1" smtClean="0"/>
              <a:t>kts</a:t>
            </a:r>
            <a:r>
              <a:rPr lang="fr-FR" dirty="0" smtClean="0"/>
              <a:t> due to spatial </a:t>
            </a:r>
            <a:r>
              <a:rPr lang="fr-FR" dirty="0" err="1" smtClean="0"/>
              <a:t>resolution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408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15" y="748030"/>
            <a:ext cx="5760720" cy="536194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1624083"/>
            <a:ext cx="24559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Radius of Maximum</a:t>
            </a:r>
          </a:p>
          <a:p>
            <a:r>
              <a:rPr lang="fr-FR" dirty="0" err="1" smtClean="0"/>
              <a:t>Winds</a:t>
            </a:r>
            <a:r>
              <a:rPr lang="fr-FR" dirty="0" smtClean="0"/>
              <a:t>:</a:t>
            </a:r>
          </a:p>
          <a:p>
            <a:endParaRPr lang="fr-FR" dirty="0"/>
          </a:p>
          <a:p>
            <a:r>
              <a:rPr lang="fr-FR" dirty="0" smtClean="0"/>
              <a:t>A key TC structural </a:t>
            </a:r>
            <a:r>
              <a:rPr lang="fr-FR" dirty="0" err="1" smtClean="0"/>
              <a:t>parameter</a:t>
            </a:r>
            <a:endParaRPr lang="fr-FR" dirty="0" smtClean="0"/>
          </a:p>
          <a:p>
            <a:r>
              <a:rPr lang="fr-FR" dirty="0" err="1"/>
              <a:t>w</a:t>
            </a:r>
            <a:r>
              <a:rPr lang="fr-FR" dirty="0" err="1" smtClean="0"/>
              <a:t>ell</a:t>
            </a:r>
            <a:r>
              <a:rPr lang="fr-FR" dirty="0" smtClean="0"/>
              <a:t> </a:t>
            </a:r>
            <a:r>
              <a:rPr lang="fr-FR" dirty="0" err="1" smtClean="0"/>
              <a:t>retrieved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888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915" y="0"/>
            <a:ext cx="6018628" cy="654410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1624083"/>
            <a:ext cx="24559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34-</a:t>
            </a:r>
            <a:r>
              <a:rPr lang="en-US" dirty="0"/>
              <a:t>, 50-, and 64-kt wind radii being displayed in blue, cyan, and red, </a:t>
            </a:r>
            <a:r>
              <a:rPr lang="fr-FR" dirty="0" err="1" smtClean="0"/>
              <a:t>Winds</a:t>
            </a:r>
            <a:r>
              <a:rPr lang="fr-FR" dirty="0" smtClean="0"/>
              <a:t>:</a:t>
            </a:r>
          </a:p>
          <a:p>
            <a:endParaRPr lang="fr-FR" dirty="0"/>
          </a:p>
          <a:p>
            <a:r>
              <a:rPr lang="fr-FR" dirty="0" err="1" smtClean="0"/>
              <a:t>Other</a:t>
            </a:r>
            <a:r>
              <a:rPr lang="fr-FR" dirty="0" smtClean="0"/>
              <a:t> key TC structural </a:t>
            </a:r>
            <a:r>
              <a:rPr lang="fr-FR" dirty="0" err="1" smtClean="0"/>
              <a:t>parameters</a:t>
            </a:r>
            <a:endParaRPr lang="fr-FR" dirty="0" smtClean="0"/>
          </a:p>
          <a:p>
            <a:r>
              <a:rPr lang="fr-FR" dirty="0" err="1"/>
              <a:t>w</a:t>
            </a:r>
            <a:r>
              <a:rPr lang="fr-FR" dirty="0" err="1" smtClean="0"/>
              <a:t>ell</a:t>
            </a:r>
            <a:r>
              <a:rPr lang="fr-FR" dirty="0" smtClean="0"/>
              <a:t> </a:t>
            </a:r>
            <a:r>
              <a:rPr lang="fr-FR" dirty="0" err="1" smtClean="0"/>
              <a:t>retrieved</a:t>
            </a:r>
            <a:endParaRPr lang="fr-FR" dirty="0" smtClean="0"/>
          </a:p>
          <a:p>
            <a:r>
              <a:rPr lang="fr-FR" dirty="0" smtClean="0"/>
              <a:t>By SMOS, SMAP</a:t>
            </a:r>
          </a:p>
          <a:p>
            <a:r>
              <a:rPr lang="fr-FR" dirty="0" smtClean="0"/>
              <a:t>And AMSR-2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545154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107521" y="357166"/>
            <a:ext cx="2928958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Summary</a:t>
            </a: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fr-FR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3251" name="Rectangle 12"/>
          <p:cNvSpPr>
            <a:spLocks noChangeArrowheads="1"/>
          </p:cNvSpPr>
          <p:nvPr/>
        </p:nvSpPr>
        <p:spPr bwMode="auto">
          <a:xfrm>
            <a:off x="285720" y="1285860"/>
            <a:ext cx="8286750" cy="872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2000" b="1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We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evidenced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clear</a:t>
            </a:r>
            <a:r>
              <a:rPr lang="fr-FR" sz="2000" dirty="0" smtClean="0">
                <a:latin typeface="Times New Roman" pitchFamily="18" charset="0"/>
              </a:rPr>
              <a:t> SMOS </a:t>
            </a:r>
            <a:r>
              <a:rPr lang="fr-FR" sz="2000" dirty="0" err="1" smtClean="0">
                <a:latin typeface="Times New Roman" pitchFamily="18" charset="0"/>
              </a:rPr>
              <a:t>brightness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temperature</a:t>
            </a:r>
            <a:r>
              <a:rPr lang="fr-FR" sz="2000" dirty="0" smtClean="0">
                <a:latin typeface="Times New Roman" pitchFamily="18" charset="0"/>
              </a:rPr>
              <a:t> signal (∆T</a:t>
            </a:r>
            <a:r>
              <a:rPr lang="fr-FR" sz="2000" baseline="-25000" dirty="0" smtClean="0">
                <a:latin typeface="Times New Roman" pitchFamily="18" charset="0"/>
              </a:rPr>
              <a:t>B</a:t>
            </a:r>
            <a:r>
              <a:rPr lang="fr-FR" sz="2000" dirty="0" smtClean="0">
                <a:latin typeface="Times New Roman" pitchFamily="18" charset="0"/>
              </a:rPr>
              <a:t>) </a:t>
            </a:r>
            <a:r>
              <a:rPr lang="fr-FR" sz="2000" dirty="0" err="1" smtClean="0">
                <a:latin typeface="Times New Roman" pitchFamily="18" charset="0"/>
              </a:rPr>
              <a:t>associated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with</a:t>
            </a:r>
            <a:r>
              <a:rPr lang="fr-FR" sz="2000" dirty="0" smtClean="0">
                <a:latin typeface="Times New Roman" pitchFamily="18" charset="0"/>
              </a:rPr>
              <a:t> the passage of Tropical Cyclones 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2000" dirty="0" err="1" smtClean="0">
                <a:latin typeface="Times New Roman" pitchFamily="18" charset="0"/>
              </a:rPr>
              <a:t>Correlations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between</a:t>
            </a:r>
            <a:r>
              <a:rPr lang="fr-FR" sz="2000" dirty="0" smtClean="0">
                <a:latin typeface="Times New Roman" pitchFamily="18" charset="0"/>
              </a:rPr>
              <a:t> L-band Tb </a:t>
            </a:r>
            <a:r>
              <a:rPr lang="fr-FR" sz="2000" dirty="0" err="1" smtClean="0">
                <a:latin typeface="Times New Roman" pitchFamily="18" charset="0"/>
              </a:rPr>
              <a:t>increase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with</a:t>
            </a:r>
            <a:r>
              <a:rPr lang="fr-FR" sz="2000" dirty="0" smtClean="0">
                <a:latin typeface="Times New Roman" pitchFamily="18" charset="0"/>
              </a:rPr>
              <a:t> TC </a:t>
            </a:r>
            <a:r>
              <a:rPr lang="fr-FR" sz="2000" dirty="0" err="1" smtClean="0">
                <a:latin typeface="Times New Roman" pitchFamily="18" charset="0"/>
              </a:rPr>
              <a:t>intensity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from</a:t>
            </a:r>
            <a:r>
              <a:rPr lang="fr-FR" sz="2000" dirty="0" smtClean="0">
                <a:latin typeface="Times New Roman" pitchFamily="18" charset="0"/>
              </a:rPr>
              <a:t> Cat 1 to Cat 5 </a:t>
            </a:r>
            <a:r>
              <a:rPr lang="fr-FR" sz="2000" dirty="0" err="1" smtClean="0">
                <a:latin typeface="Times New Roman" pitchFamily="18" charset="0"/>
              </a:rPr>
              <a:t>was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demonstrated</a:t>
            </a:r>
            <a:endParaRPr lang="fr-FR" sz="2000" dirty="0" smtClean="0">
              <a:latin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2000" dirty="0" smtClean="0">
                <a:latin typeface="Times New Roman" pitchFamily="18" charset="0"/>
              </a:rPr>
              <a:t>L-band observations </a:t>
            </a:r>
            <a:r>
              <a:rPr lang="fr-FR" sz="2000" dirty="0" err="1" smtClean="0">
                <a:latin typeface="Times New Roman" pitchFamily="18" charset="0"/>
              </a:rPr>
              <a:t>provide</a:t>
            </a:r>
            <a:r>
              <a:rPr lang="fr-FR" sz="2000" dirty="0" smtClean="0">
                <a:latin typeface="Times New Roman" pitchFamily="18" charset="0"/>
              </a:rPr>
              <a:t> a first non-</a:t>
            </a:r>
            <a:r>
              <a:rPr lang="fr-FR" sz="2000" dirty="0" err="1" smtClean="0">
                <a:latin typeface="Times New Roman" pitchFamily="18" charset="0"/>
              </a:rPr>
              <a:t>atmosphere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corrupted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view</a:t>
            </a:r>
            <a:r>
              <a:rPr lang="fr-FR" sz="2000" dirty="0" smtClean="0">
                <a:latin typeface="Times New Roman" pitchFamily="18" charset="0"/>
              </a:rPr>
              <a:t> of the </a:t>
            </a:r>
            <a:r>
              <a:rPr lang="fr-FR" sz="2000" dirty="0" err="1" smtClean="0">
                <a:latin typeface="Times New Roman" pitchFamily="18" charset="0"/>
              </a:rPr>
              <a:t>ocean</a:t>
            </a:r>
            <a:r>
              <a:rPr lang="fr-FR" sz="2000" dirty="0" smtClean="0">
                <a:latin typeface="Times New Roman" pitchFamily="18" charset="0"/>
              </a:rPr>
              <a:t> surface in </a:t>
            </a:r>
            <a:r>
              <a:rPr lang="fr-FR" sz="2000" dirty="0" err="1" smtClean="0">
                <a:latin typeface="Times New Roman" pitchFamily="18" charset="0"/>
              </a:rPr>
              <a:t>extreme</a:t>
            </a:r>
            <a:r>
              <a:rPr lang="fr-FR" sz="2000" dirty="0" smtClean="0">
                <a:latin typeface="Times New Roman" pitchFamily="18" charset="0"/>
              </a:rPr>
              <a:t> conditions=&gt; </a:t>
            </a:r>
            <a:r>
              <a:rPr lang="fr-FR" sz="2000" dirty="0" err="1" smtClean="0">
                <a:latin typeface="Times New Roman" pitchFamily="18" charset="0"/>
              </a:rPr>
              <a:t>wind</a:t>
            </a:r>
            <a:r>
              <a:rPr lang="fr-FR" sz="2000" dirty="0" smtClean="0">
                <a:latin typeface="Times New Roman" pitchFamily="18" charset="0"/>
              </a:rPr>
              <a:t> speed </a:t>
            </a:r>
            <a:r>
              <a:rPr lang="fr-FR" sz="2000" dirty="0" err="1" smtClean="0">
                <a:latin typeface="Times New Roman" pitchFamily="18" charset="0"/>
              </a:rPr>
              <a:t>retrieval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with</a:t>
            </a:r>
            <a:r>
              <a:rPr lang="fr-FR" sz="2000" dirty="0" smtClean="0">
                <a:latin typeface="Times New Roman" pitchFamily="18" charset="0"/>
              </a:rPr>
              <a:t> ~5m/s </a:t>
            </a:r>
            <a:r>
              <a:rPr lang="fr-FR" sz="2000" dirty="0" err="1" smtClean="0">
                <a:latin typeface="Times New Roman" pitchFamily="18" charset="0"/>
              </a:rPr>
              <a:t>accuracy</a:t>
            </a:r>
            <a:endParaRPr lang="fr-FR" sz="2000" dirty="0" smtClean="0">
              <a:latin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2000" dirty="0" smtClean="0">
                <a:latin typeface="Times New Roman" pitchFamily="18" charset="0"/>
              </a:rPr>
              <a:t>A </a:t>
            </a:r>
            <a:r>
              <a:rPr lang="fr-FR" sz="2000" dirty="0" err="1" smtClean="0">
                <a:latin typeface="Times New Roman" pitchFamily="18" charset="0"/>
              </a:rPr>
              <a:t>complete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storm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</a:rPr>
              <a:t>database</a:t>
            </a:r>
            <a:r>
              <a:rPr lang="fr-FR" sz="2000" dirty="0" smtClean="0">
                <a:latin typeface="Times New Roman" pitchFamily="18" charset="0"/>
              </a:rPr>
              <a:t> as been </a:t>
            </a:r>
            <a:r>
              <a:rPr lang="fr-FR" sz="2000" dirty="0" err="1" smtClean="0">
                <a:latin typeface="Times New Roman" pitchFamily="18" charset="0"/>
              </a:rPr>
              <a:t>generated</a:t>
            </a:r>
            <a:r>
              <a:rPr lang="fr-FR" sz="2000" dirty="0" smtClean="0">
                <a:latin typeface="Times New Roman" pitchFamily="18" charset="0"/>
              </a:rPr>
              <a:t> for the SMOS mission archive: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fr-FR" sz="2000" dirty="0" smtClean="0">
                <a:latin typeface="Times New Roman" pitchFamily="18" charset="0"/>
              </a:rPr>
              <a:t>TC &amp; ETC </a:t>
            </a:r>
            <a:r>
              <a:rPr lang="fr-FR" sz="2000" dirty="0" smtClean="0">
                <a:latin typeface="Times New Roman" pitchFamily="18" charset="0"/>
              </a:rPr>
              <a:t>2010-now </a:t>
            </a:r>
            <a:r>
              <a:rPr lang="fr-FR" sz="2000" dirty="0" err="1" smtClean="0">
                <a:latin typeface="Times New Roman" pitchFamily="18" charset="0"/>
              </a:rPr>
              <a:t>available</a:t>
            </a:r>
            <a:r>
              <a:rPr lang="fr-FR" sz="2000" dirty="0">
                <a:latin typeface="Times New Roman" pitchFamily="18" charset="0"/>
              </a:rPr>
              <a:t> at </a:t>
            </a:r>
            <a:r>
              <a:rPr lang="fr-FR" sz="2000" dirty="0">
                <a:latin typeface="Times New Roman" pitchFamily="18" charset="0"/>
                <a:hlinkClick r:id="rId2"/>
              </a:rPr>
              <a:t>http://www.smosstorm.org/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have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shown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SMOS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allow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retrieve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important structural surface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wind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features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within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hurricanes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such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as the radius of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wind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speed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larger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34, 50 and 64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knots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These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are Key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parameters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to monitor tropical cyclone intensification</a:t>
            </a:r>
          </a:p>
          <a:p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Ascat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provide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R34,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sometimes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R50, but not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above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R64 =&gt;SMOS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does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fr-FR" sz="2000" dirty="0" smtClean="0">
              <a:latin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endParaRPr lang="fr-FR" sz="2000" dirty="0" smtClean="0">
              <a:latin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endParaRPr lang="fr-FR" sz="2000" b="1" dirty="0">
              <a:latin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fr-FR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3071802" y="500042"/>
            <a:ext cx="2928958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Perspectives</a:t>
            </a:r>
            <a:endParaRPr lang="fr-FR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3251" name="Rectangle 12"/>
          <p:cNvSpPr>
            <a:spLocks noChangeArrowheads="1"/>
          </p:cNvSpPr>
          <p:nvPr/>
        </p:nvSpPr>
        <p:spPr bwMode="auto">
          <a:xfrm>
            <a:off x="285720" y="1214422"/>
            <a:ext cx="8286750" cy="51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2000" dirty="0" smtClean="0"/>
              <a:t> </a:t>
            </a:r>
            <a:r>
              <a:rPr lang="fr-FR" sz="2000" dirty="0" err="1" smtClean="0"/>
              <a:t>Merged</a:t>
            </a:r>
            <a:r>
              <a:rPr lang="fr-FR" sz="2000" dirty="0" smtClean="0"/>
              <a:t> </a:t>
            </a:r>
            <a:r>
              <a:rPr lang="fr-FR" sz="2000" dirty="0" err="1" smtClean="0"/>
              <a:t>low</a:t>
            </a:r>
            <a:r>
              <a:rPr lang="fr-FR" sz="2000" dirty="0" smtClean="0"/>
              <a:t>-</a:t>
            </a:r>
            <a:r>
              <a:rPr lang="fr-FR" sz="2000" dirty="0" err="1" smtClean="0"/>
              <a:t>frequency</a:t>
            </a:r>
            <a:r>
              <a:rPr lang="fr-FR" sz="2000" dirty="0" smtClean="0"/>
              <a:t> </a:t>
            </a:r>
            <a:r>
              <a:rPr lang="fr-FR" sz="2000" dirty="0" err="1" smtClean="0"/>
              <a:t>radiometer</a:t>
            </a:r>
            <a:r>
              <a:rPr lang="fr-FR" sz="2000" dirty="0" smtClean="0"/>
              <a:t> observations in </a:t>
            </a:r>
            <a:r>
              <a:rPr lang="fr-FR" sz="2000" dirty="0" err="1" smtClean="0"/>
              <a:t>extremes</a:t>
            </a:r>
            <a:r>
              <a:rPr lang="fr-FR" sz="2000" dirty="0" smtClean="0"/>
              <a:t> : SMOS+AMSR-2+SMAP +…CYGNSS=&gt; new </a:t>
            </a:r>
            <a:r>
              <a:rPr lang="fr-FR" sz="2000" dirty="0" err="1" smtClean="0"/>
              <a:t>opportunity</a:t>
            </a:r>
            <a:r>
              <a:rPr lang="fr-FR" sz="2000" dirty="0" smtClean="0"/>
              <a:t> to </a:t>
            </a:r>
            <a:r>
              <a:rPr lang="fr-FR" sz="2000" dirty="0" err="1" smtClean="0"/>
              <a:t>study</a:t>
            </a:r>
            <a:r>
              <a:rPr lang="fr-FR" sz="2000" dirty="0" smtClean="0"/>
              <a:t> air-</a:t>
            </a:r>
            <a:r>
              <a:rPr lang="fr-FR" sz="2000" dirty="0" err="1" smtClean="0"/>
              <a:t>sea</a:t>
            </a:r>
            <a:r>
              <a:rPr lang="fr-FR" sz="2000" dirty="0" smtClean="0"/>
              <a:t> interactions in </a:t>
            </a:r>
            <a:r>
              <a:rPr lang="fr-FR" sz="2000" dirty="0" err="1" smtClean="0"/>
              <a:t>extreme</a:t>
            </a:r>
            <a:r>
              <a:rPr lang="fr-FR" sz="2000" dirty="0" smtClean="0"/>
              <a:t> </a:t>
            </a:r>
            <a:r>
              <a:rPr lang="fr-FR" sz="2000" dirty="0" err="1" smtClean="0"/>
              <a:t>wind</a:t>
            </a:r>
            <a:r>
              <a:rPr lang="fr-FR" sz="2000" dirty="0" smtClean="0"/>
              <a:t> conditions: </a:t>
            </a:r>
            <a:r>
              <a:rPr lang="fr-FR" sz="2000" dirty="0" err="1" smtClean="0"/>
              <a:t>foam</a:t>
            </a:r>
            <a:r>
              <a:rPr lang="fr-FR" sz="2000" dirty="0" smtClean="0"/>
              <a:t> &amp; </a:t>
            </a:r>
            <a:r>
              <a:rPr lang="fr-FR" sz="2000" dirty="0" err="1" smtClean="0"/>
              <a:t>whitecaps</a:t>
            </a:r>
            <a:r>
              <a:rPr lang="fr-FR" sz="2000" dirty="0" smtClean="0"/>
              <a:t> </a:t>
            </a:r>
            <a:r>
              <a:rPr lang="fr-FR" sz="2000" dirty="0" err="1" smtClean="0"/>
              <a:t>properties</a:t>
            </a:r>
            <a:r>
              <a:rPr lang="fr-FR" sz="2000" dirty="0" smtClean="0"/>
              <a:t>, </a:t>
            </a:r>
            <a:r>
              <a:rPr lang="fr-FR" sz="2000" dirty="0" err="1" smtClean="0"/>
              <a:t>ocean</a:t>
            </a:r>
            <a:r>
              <a:rPr lang="fr-FR" sz="2000" dirty="0" smtClean="0"/>
              <a:t> </a:t>
            </a:r>
            <a:r>
              <a:rPr lang="fr-FR" sz="2000" dirty="0" err="1" smtClean="0"/>
              <a:t>response</a:t>
            </a:r>
            <a:r>
              <a:rPr lang="fr-FR" sz="2000" dirty="0" smtClean="0"/>
              <a:t> to TC passage, drag coefficient..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fr-FR" sz="2000" dirty="0" smtClean="0"/>
              <a:t> SMOS </a:t>
            </a:r>
            <a:r>
              <a:rPr lang="fr-FR" sz="2000" dirty="0" err="1" smtClean="0"/>
              <a:t>wind</a:t>
            </a:r>
            <a:r>
              <a:rPr lang="fr-FR" sz="2000" dirty="0" smtClean="0"/>
              <a:t> speed data assimilation </a:t>
            </a:r>
            <a:r>
              <a:rPr lang="fr-FR" sz="2000" dirty="0" err="1" smtClean="0"/>
              <a:t>experiments</a:t>
            </a:r>
            <a:r>
              <a:rPr lang="fr-FR" sz="2000" dirty="0" smtClean="0"/>
              <a:t> </a:t>
            </a:r>
            <a:r>
              <a:rPr lang="fr-FR" sz="2000" dirty="0" err="1" smtClean="0"/>
              <a:t>into</a:t>
            </a:r>
            <a:r>
              <a:rPr lang="fr-FR" sz="2000" dirty="0" smtClean="0"/>
              <a:t> UK </a:t>
            </a:r>
            <a:r>
              <a:rPr lang="fr-FR" sz="2000" dirty="0" err="1" smtClean="0"/>
              <a:t>Metoffice</a:t>
            </a:r>
            <a:r>
              <a:rPr lang="fr-FR" sz="2000" dirty="0" smtClean="0"/>
              <a:t> </a:t>
            </a:r>
            <a:r>
              <a:rPr lang="fr-FR" sz="2000" dirty="0" err="1" smtClean="0"/>
              <a:t>forecasts</a:t>
            </a:r>
            <a:r>
              <a:rPr lang="fr-FR" sz="2000" dirty="0" smtClean="0"/>
              <a:t> model has been </a:t>
            </a:r>
            <a:r>
              <a:rPr lang="fr-FR" sz="2000" dirty="0" err="1" smtClean="0"/>
              <a:t>performed</a:t>
            </a:r>
            <a:r>
              <a:rPr lang="fr-FR" sz="2000" dirty="0" smtClean="0"/>
              <a:t> to </a:t>
            </a:r>
            <a:r>
              <a:rPr lang="fr-FR" sz="2000" dirty="0" err="1" smtClean="0"/>
              <a:t>investigate</a:t>
            </a:r>
            <a:r>
              <a:rPr lang="fr-FR" sz="2000" dirty="0" smtClean="0"/>
              <a:t> the data impact on: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r>
              <a:rPr lang="fr-FR" sz="2000" dirty="0" smtClean="0"/>
              <a:t>-</a:t>
            </a:r>
            <a:r>
              <a:rPr lang="fr-FR" sz="2000" dirty="0" err="1" smtClean="0"/>
              <a:t>storm</a:t>
            </a:r>
            <a:r>
              <a:rPr lang="fr-FR" sz="2000" dirty="0" smtClean="0"/>
              <a:t> </a:t>
            </a:r>
            <a:r>
              <a:rPr lang="fr-FR" sz="2000" dirty="0" err="1" smtClean="0"/>
              <a:t>track</a:t>
            </a:r>
            <a:r>
              <a:rPr lang="fr-FR" sz="2000" dirty="0" smtClean="0"/>
              <a:t> &amp; </a:t>
            </a:r>
            <a:r>
              <a:rPr lang="fr-FR" sz="2000" dirty="0" err="1" smtClean="0"/>
              <a:t>intensity</a:t>
            </a:r>
            <a:r>
              <a:rPr lang="fr-FR" sz="2000" dirty="0" smtClean="0"/>
              <a:t> </a:t>
            </a:r>
            <a:r>
              <a:rPr lang="fr-FR" sz="2000" dirty="0" err="1" smtClean="0"/>
              <a:t>forecasts</a:t>
            </a:r>
            <a:r>
              <a:rPr lang="fr-FR" sz="2000" dirty="0" smtClean="0"/>
              <a:t> </a:t>
            </a:r>
            <a:r>
              <a:rPr lang="fr-FR" sz="2000" dirty="0" err="1" smtClean="0"/>
              <a:t>skills</a:t>
            </a:r>
            <a:r>
              <a:rPr lang="fr-FR" sz="2000" dirty="0" smtClean="0"/>
              <a:t> (</a:t>
            </a:r>
            <a:r>
              <a:rPr lang="fr-FR" sz="2000" dirty="0" err="1" smtClean="0"/>
              <a:t>see</a:t>
            </a:r>
            <a:r>
              <a:rPr lang="fr-FR" sz="2000" dirty="0" smtClean="0"/>
              <a:t> James </a:t>
            </a:r>
            <a:r>
              <a:rPr lang="fr-FR" sz="2000" dirty="0" err="1" smtClean="0"/>
              <a:t>Cotton’s</a:t>
            </a:r>
            <a:r>
              <a:rPr lang="fr-FR" sz="2000" dirty="0" smtClean="0"/>
              <a:t> talk)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endParaRPr lang="fr-FR" sz="2000" dirty="0" smtClean="0"/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endParaRPr lang="fr-FR" sz="2000" dirty="0" smtClean="0"/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 typeface="Wingdings" pitchFamily="2" charset="2"/>
              <a:buChar char="§"/>
            </a:pPr>
            <a:endParaRPr lang="fr-FR" sz="2000" dirty="0" smtClean="0"/>
          </a:p>
          <a:p>
            <a:endParaRPr lang="fr-FR" sz="2000" dirty="0" smtClean="0"/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endParaRPr lang="fr-FR" sz="2000" dirty="0" smtClean="0">
              <a:latin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</a:pPr>
            <a:endParaRPr lang="fr-FR" sz="2000" b="1" dirty="0">
              <a:latin typeface="Times New Roman" pitchFamily="18" charset="0"/>
            </a:endParaRP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endParaRPr lang="fr-FR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75F96B-9AE7-4DDB-AA75-CB55A8ECDC4E}" type="datetimeFigureOut">
              <a:rPr lang="fr-FR" smtClean="0"/>
              <a:pPr>
                <a:defRPr/>
              </a:pPr>
              <a:t>15/11/2016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30569-80F4-4D7B-9088-1F6DA60BA842}" type="slidenum">
              <a:rPr lang="fr-FR" smtClean="0"/>
              <a:pPr>
                <a:defRPr/>
              </a:pPr>
              <a:t>127</a:t>
            </a:fld>
            <a:endParaRPr lang="fr-FR"/>
          </a:p>
        </p:txBody>
      </p:sp>
      <p:pic>
        <p:nvPicPr>
          <p:cNvPr id="6" name="Image 5" descr="BLEND_SMOS_AMSR2_LESLI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108"/>
            <a:ext cx="9429784" cy="5318987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214282" y="-24"/>
            <a:ext cx="878687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Towards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Merged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SMOS-AMSR2-SMAP High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wind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products</a:t>
            </a:r>
            <a:endParaRPr lang="fr-FR" sz="2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547664" y="142853"/>
            <a:ext cx="5328212" cy="6429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68580" tIns="34290" rIns="68580" bIns="3429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spcBef>
                <a:spcPct val="0"/>
              </a:spcBef>
              <a:defRPr/>
            </a:pPr>
            <a:r>
              <a:rPr lang="fr-FR" sz="27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+mj-cs"/>
              </a:rPr>
              <a:t>  </a:t>
            </a:r>
            <a:r>
              <a:rPr lang="fr-FR" sz="21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+mj-cs"/>
              </a:rPr>
              <a:t>Rain</a:t>
            </a:r>
            <a:r>
              <a:rPr lang="fr-FR" sz="21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fr-FR" sz="21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+mj-cs"/>
              </a:rPr>
              <a:t>attenuation</a:t>
            </a:r>
            <a:r>
              <a:rPr lang="fr-FR" sz="21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r>
              <a:rPr lang="fr-FR" sz="21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+mj-cs"/>
              </a:rPr>
              <a:t>at</a:t>
            </a:r>
            <a:r>
              <a:rPr lang="fr-FR" sz="21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  <a:ea typeface="+mj-ea"/>
                <a:cs typeface="+mj-cs"/>
              </a:rPr>
              <a:t> C and L-bands</a:t>
            </a:r>
          </a:p>
        </p:txBody>
      </p:sp>
      <p:grpSp>
        <p:nvGrpSpPr>
          <p:cNvPr id="25603" name="Groupe 4"/>
          <p:cNvGrpSpPr>
            <a:grpSpLocks/>
          </p:cNvGrpSpPr>
          <p:nvPr/>
        </p:nvGrpSpPr>
        <p:grpSpPr bwMode="auto">
          <a:xfrm>
            <a:off x="386635" y="2297494"/>
            <a:ext cx="5304235" cy="3278186"/>
            <a:chOff x="857224" y="1714488"/>
            <a:chExt cx="7072362" cy="3277918"/>
          </a:xfrm>
        </p:grpSpPr>
        <p:pic>
          <p:nvPicPr>
            <p:cNvPr id="25606" name="Image 2" descr="FIG2.tif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921" r="3400"/>
            <a:stretch>
              <a:fillRect/>
            </a:stretch>
          </p:blipFill>
          <p:spPr bwMode="auto">
            <a:xfrm>
              <a:off x="857224" y="1857364"/>
              <a:ext cx="7072362" cy="313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714480" y="1714488"/>
              <a:ext cx="5857916" cy="7857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270454" y="1000128"/>
            <a:ext cx="8454636" cy="145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Because of the small ratio of raindrop size to the SMOS electromagnetic wavelength (~21 cm), scattering by rain is almost negligible at L-band, even at the high rain rates experienced in hurricanes. </a:t>
            </a:r>
          </a:p>
          <a:p>
            <a:pPr marL="285750" indent="-285750" eaLnBrk="1" fontAlgn="base" hangingPunct="1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</a:rPr>
              <a:t>Rain impact at 1.4 GHz can be approximated entirely by absorption and emission (Rayleigh scattering approximation valid)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1610967" y="5507399"/>
            <a:ext cx="5992097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</a:rPr>
              <a:t>Generally two order of magnitude smaller at L-band (1.4 GHz) than at C-band (5-7 GHz) </a:t>
            </a:r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3" name="Flèche vers le bas 2"/>
          <p:cNvSpPr/>
          <p:nvPr/>
        </p:nvSpPr>
        <p:spPr>
          <a:xfrm>
            <a:off x="5690870" y="3167540"/>
            <a:ext cx="301227" cy="1712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146188" y="3167540"/>
            <a:ext cx="27082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dirty="0" err="1" smtClean="0"/>
              <a:t>Rain</a:t>
            </a:r>
            <a:r>
              <a:rPr lang="fr-FR" dirty="0" smtClean="0"/>
              <a:t> </a:t>
            </a:r>
            <a:r>
              <a:rPr lang="fr-FR" dirty="0" err="1" smtClean="0"/>
              <a:t>attenuation</a:t>
            </a:r>
            <a:endParaRPr lang="fr-FR" dirty="0" smtClean="0"/>
          </a:p>
          <a:p>
            <a:r>
              <a:rPr lang="fr-FR" dirty="0" smtClean="0"/>
              <a:t>A factor 100 </a:t>
            </a:r>
            <a:r>
              <a:rPr lang="fr-FR" dirty="0" err="1" smtClean="0"/>
              <a:t>less</a:t>
            </a:r>
            <a:endParaRPr lang="fr-FR" dirty="0" smtClean="0"/>
          </a:p>
          <a:p>
            <a:r>
              <a:rPr lang="fr-FR" dirty="0" err="1" smtClean="0"/>
              <a:t>At</a:t>
            </a:r>
            <a:r>
              <a:rPr lang="fr-FR" dirty="0" smtClean="0"/>
              <a:t> L band  </a:t>
            </a:r>
            <a:r>
              <a:rPr lang="fr-FR" dirty="0" err="1" smtClean="0"/>
              <a:t>than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7 </a:t>
            </a:r>
            <a:r>
              <a:rPr lang="fr-FR" dirty="0" err="1" smtClean="0"/>
              <a:t>Ghz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68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ceania.research.um.edu.mt/cms/smosmode/images/satell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62257"/>
            <a:ext cx="4248472" cy="389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 de texte 2"/>
          <p:cNvSpPr txBox="1">
            <a:spLocks noChangeArrowheads="1"/>
          </p:cNvSpPr>
          <p:nvPr/>
        </p:nvSpPr>
        <p:spPr bwMode="auto">
          <a:xfrm>
            <a:off x="4932040" y="828692"/>
            <a:ext cx="3960440" cy="41124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SMOS (Soil Moisture and Ocean Salinity) </a:t>
            </a: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launched in November 2009 </a:t>
            </a:r>
            <a:endParaRPr lang="en-US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SMOS synthetic antenna consists of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69 radiometer elements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operating at L-band (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frequency ~1.4 </a:t>
            </a:r>
            <a:r>
              <a:rPr lang="en-US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GHz, </a:t>
            </a:r>
            <a:r>
              <a:rPr lang="el-GR" b="1" dirty="0" smtClean="0">
                <a:effectLst/>
                <a:latin typeface="Gulim" panose="020B0600000101010101" pitchFamily="34" charset="-127"/>
                <a:ea typeface="Gulim" panose="020B0600000101010101" pitchFamily="34" charset="-127"/>
                <a:cs typeface="Times New Roman" panose="02020603050405020304" pitchFamily="18" charset="0"/>
              </a:rPr>
              <a:t>λ</a:t>
            </a:r>
            <a:r>
              <a:rPr lang="fr-FR" b="1" dirty="0" smtClean="0">
                <a:effectLst/>
                <a:latin typeface="+mj-lt"/>
                <a:ea typeface="Gulim" panose="020B0600000101010101" pitchFamily="34" charset="-127"/>
                <a:cs typeface="Times New Roman" panose="02020603050405020304" pitchFamily="18" charset="0"/>
              </a:rPr>
              <a:t>=21 cm</a:t>
            </a: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distributed along three equally spaced arms, resulting in a planar Y-shaped structure. </a:t>
            </a:r>
            <a:endParaRPr lang="en-US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aperture synthesis radiometers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TB image is formed through Fourier synthesis from the cross correlations between simultaneous signals obtained from pairs of antenna elements</a:t>
            </a: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0754" y="4956281"/>
            <a:ext cx="8781725" cy="9814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Multi-angular images of the brightness temperature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obtained over a large swath width (1200 km), with a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spatial resolution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varying within the swath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30 km to about 80 km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with a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revisit time of less than 3 days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4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 1" descr="FIG3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428596" y="71414"/>
            <a:ext cx="7500990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SMOS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view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of Igor Cat 4 Hurricane Igor 2010</a:t>
            </a:r>
            <a:endParaRPr lang="fr-FR" sz="28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 1" descr="FIG5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357298"/>
            <a:ext cx="3786184" cy="2840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ZoneTexte 3"/>
          <p:cNvSpPr txBox="1">
            <a:spLocks noChangeArrowheads="1"/>
          </p:cNvSpPr>
          <p:nvPr/>
        </p:nvSpPr>
        <p:spPr bwMode="auto">
          <a:xfrm>
            <a:off x="197672" y="4824726"/>
            <a:ext cx="83931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 err="1" smtClean="0"/>
              <a:t>Development</a:t>
            </a:r>
            <a:r>
              <a:rPr lang="fr-FR" sz="1600" dirty="0" smtClean="0"/>
              <a:t> of a SMOS </a:t>
            </a:r>
            <a:r>
              <a:rPr lang="fr-FR" sz="1600" dirty="0" err="1" smtClean="0"/>
              <a:t>wind</a:t>
            </a:r>
            <a:r>
              <a:rPr lang="fr-FR" sz="1600" dirty="0" smtClean="0"/>
              <a:t> speed GMF </a:t>
            </a:r>
            <a:r>
              <a:rPr lang="fr-FR" sz="1600" dirty="0" err="1" smtClean="0"/>
              <a:t>based</a:t>
            </a:r>
            <a:r>
              <a:rPr lang="fr-FR" sz="1600" dirty="0" smtClean="0"/>
              <a:t> on </a:t>
            </a:r>
            <a:r>
              <a:rPr lang="fr-FR" sz="1600" dirty="0" err="1" smtClean="0"/>
              <a:t>Hwind</a:t>
            </a:r>
            <a:r>
              <a:rPr lang="fr-FR" sz="1600" dirty="0" smtClean="0"/>
              <a:t> </a:t>
            </a:r>
            <a:r>
              <a:rPr lang="fr-FR" sz="1600" dirty="0" err="1" smtClean="0"/>
              <a:t>products</a:t>
            </a:r>
            <a:r>
              <a:rPr lang="fr-FR" sz="1600" dirty="0" smtClean="0"/>
              <a:t> in IGOR hurricane</a:t>
            </a:r>
          </a:p>
          <a:p>
            <a:endParaRPr lang="fr-FR" sz="1600" dirty="0" smtClean="0"/>
          </a:p>
          <a:p>
            <a:r>
              <a:rPr lang="fr-FR" sz="1600" dirty="0" err="1" smtClean="0"/>
              <a:t>Bilinear</a:t>
            </a:r>
            <a:r>
              <a:rPr lang="fr-FR" sz="1600" dirty="0" smtClean="0"/>
              <a:t> L-band </a:t>
            </a:r>
            <a:r>
              <a:rPr lang="fr-FR" sz="1600" dirty="0" err="1" smtClean="0"/>
              <a:t>dependencies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surface </a:t>
            </a:r>
            <a:r>
              <a:rPr lang="fr-FR" sz="1600" dirty="0" err="1" smtClean="0"/>
              <a:t>wind</a:t>
            </a:r>
            <a:r>
              <a:rPr lang="fr-FR" sz="1600" dirty="0" smtClean="0"/>
              <a:t> speed</a:t>
            </a:r>
          </a:p>
          <a:p>
            <a:endParaRPr lang="fr-FR" sz="1600" dirty="0" smtClean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85720" y="214290"/>
            <a:ext cx="807249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Geophysical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Model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function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: Tb=f(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wind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speed) </a:t>
            </a:r>
          </a:p>
        </p:txBody>
      </p:sp>
      <p:pic>
        <p:nvPicPr>
          <p:cNvPr id="6" name="Image 1" descr="FIG6.t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071546"/>
            <a:ext cx="3429024" cy="290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981378"/>
            <a:ext cx="3024336" cy="810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7715272" y="1214422"/>
            <a:ext cx="1277914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C-band</a:t>
            </a:r>
          </a:p>
          <a:p>
            <a:r>
              <a:rPr lang="fr-FR" dirty="0" smtClean="0"/>
              <a:t>L-band:</a:t>
            </a:r>
          </a:p>
          <a:p>
            <a:r>
              <a:rPr lang="fr-FR" sz="1400" dirty="0" smtClean="0"/>
              <a:t>0.7K/m/s</a:t>
            </a:r>
          </a:p>
          <a:p>
            <a:r>
              <a:rPr lang="fr-FR" sz="1400" dirty="0" smtClean="0"/>
              <a:t>for hurricanes</a:t>
            </a:r>
          </a:p>
          <a:p>
            <a:endParaRPr lang="fr-FR" sz="1400" dirty="0" smtClean="0"/>
          </a:p>
          <a:p>
            <a:r>
              <a:rPr lang="fr-FR" sz="1400" dirty="0" smtClean="0"/>
              <a:t>0.3 k/(m/s)</a:t>
            </a:r>
          </a:p>
          <a:p>
            <a:r>
              <a:rPr lang="fr-FR" sz="1400" dirty="0" err="1" smtClean="0"/>
              <a:t>below</a:t>
            </a:r>
            <a:endParaRPr lang="fr-FR" sz="1400" dirty="0"/>
          </a:p>
        </p:txBody>
      </p:sp>
      <p:sp>
        <p:nvSpPr>
          <p:cNvPr id="9" name="Rectangle 8"/>
          <p:cNvSpPr/>
          <p:nvPr/>
        </p:nvSpPr>
        <p:spPr>
          <a:xfrm>
            <a:off x="18256" y="5864092"/>
            <a:ext cx="910748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dirty="0" err="1">
                <a:latin typeface="open_sansregular"/>
              </a:rPr>
              <a:t>Reul</a:t>
            </a:r>
            <a:r>
              <a:rPr lang="fr-FR" dirty="0">
                <a:latin typeface="open_sansregular"/>
              </a:rPr>
              <a:t> Nicolas, </a:t>
            </a:r>
            <a:r>
              <a:rPr lang="fr-FR" dirty="0" err="1">
                <a:latin typeface="open_sansregular"/>
              </a:rPr>
              <a:t>Tenerelli</a:t>
            </a:r>
            <a:r>
              <a:rPr lang="fr-FR" dirty="0">
                <a:latin typeface="open_sansregular"/>
              </a:rPr>
              <a:t> Joseph, </a:t>
            </a:r>
            <a:r>
              <a:rPr lang="fr-FR" dirty="0" err="1" smtClean="0">
                <a:latin typeface="open_sansregular"/>
              </a:rPr>
              <a:t>chapron</a:t>
            </a:r>
            <a:r>
              <a:rPr lang="fr-FR" dirty="0" smtClean="0">
                <a:latin typeface="open_sansregular"/>
              </a:rPr>
              <a:t> B, </a:t>
            </a:r>
            <a:r>
              <a:rPr lang="fr-FR" dirty="0" err="1">
                <a:latin typeface="open_sansregular"/>
              </a:rPr>
              <a:t>Vandemark</a:t>
            </a:r>
            <a:r>
              <a:rPr lang="fr-FR" dirty="0">
                <a:latin typeface="open_sansregular"/>
              </a:rPr>
              <a:t> Doug, </a:t>
            </a:r>
            <a:r>
              <a:rPr lang="fr-FR" dirty="0" err="1" smtClean="0">
                <a:latin typeface="open_sansregular"/>
              </a:rPr>
              <a:t>Quilfen</a:t>
            </a:r>
            <a:r>
              <a:rPr lang="fr-FR" dirty="0" smtClean="0">
                <a:latin typeface="open_sansregular"/>
              </a:rPr>
              <a:t> Y, </a:t>
            </a:r>
            <a:r>
              <a:rPr lang="fr-FR" dirty="0">
                <a:latin typeface="open_sansregular"/>
              </a:rPr>
              <a:t>Kerr Yann (2012). SMOS satellite L-band </a:t>
            </a:r>
            <a:r>
              <a:rPr lang="fr-FR" dirty="0" err="1">
                <a:latin typeface="open_sansregular"/>
              </a:rPr>
              <a:t>radiometer</a:t>
            </a:r>
            <a:r>
              <a:rPr lang="fr-FR" dirty="0">
                <a:latin typeface="open_sansregular"/>
              </a:rPr>
              <a:t>: A new </a:t>
            </a:r>
            <a:r>
              <a:rPr lang="fr-FR" dirty="0" err="1">
                <a:latin typeface="open_sansregular"/>
              </a:rPr>
              <a:t>capability</a:t>
            </a:r>
            <a:r>
              <a:rPr lang="fr-FR" dirty="0">
                <a:latin typeface="open_sansregular"/>
              </a:rPr>
              <a:t> for </a:t>
            </a:r>
            <a:r>
              <a:rPr lang="fr-FR" dirty="0" err="1">
                <a:latin typeface="open_sansregular"/>
              </a:rPr>
              <a:t>ocean</a:t>
            </a:r>
            <a:r>
              <a:rPr lang="fr-FR" dirty="0">
                <a:latin typeface="open_sansregular"/>
              </a:rPr>
              <a:t> surface </a:t>
            </a:r>
            <a:r>
              <a:rPr lang="fr-FR" dirty="0" err="1">
                <a:latin typeface="open_sansregular"/>
              </a:rPr>
              <a:t>remote</a:t>
            </a:r>
            <a:r>
              <a:rPr lang="fr-FR" dirty="0">
                <a:latin typeface="open_sansregular"/>
              </a:rPr>
              <a:t> </a:t>
            </a:r>
            <a:r>
              <a:rPr lang="fr-FR" dirty="0" err="1">
                <a:latin typeface="open_sansregular"/>
              </a:rPr>
              <a:t>sensing</a:t>
            </a:r>
            <a:r>
              <a:rPr lang="fr-FR" dirty="0">
                <a:latin typeface="open_sansregular"/>
              </a:rPr>
              <a:t> in hurricanes. </a:t>
            </a:r>
            <a:r>
              <a:rPr lang="fr-FR" i="1" dirty="0">
                <a:latin typeface="open_sansregular"/>
              </a:rPr>
              <a:t>Journal Of </a:t>
            </a:r>
            <a:r>
              <a:rPr lang="fr-FR" i="1" dirty="0" err="1">
                <a:latin typeface="open_sansregular"/>
              </a:rPr>
              <a:t>Geophysical</a:t>
            </a:r>
            <a:r>
              <a:rPr lang="fr-FR" i="1" dirty="0">
                <a:latin typeface="open_sansregular"/>
              </a:rPr>
              <a:t> </a:t>
            </a:r>
            <a:r>
              <a:rPr lang="fr-FR" i="1" dirty="0" err="1">
                <a:latin typeface="open_sansregular"/>
              </a:rPr>
              <a:t>Research-oceans</a:t>
            </a:r>
            <a:r>
              <a:rPr lang="fr-FR" dirty="0">
                <a:latin typeface="open_sansregular"/>
              </a:rPr>
              <a:t>, 117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4" y="1412776"/>
            <a:ext cx="7920880" cy="27101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536" y="4365104"/>
            <a:ext cx="828092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AdvTT182ff89e"/>
              </a:rPr>
              <a:t>Median </a:t>
            </a:r>
            <a:r>
              <a:rPr lang="en-US" dirty="0">
                <a:latin typeface="AdvTT182ff89e"/>
              </a:rPr>
              <a:t>values of the surface wind speed Radii evaluated over the four Storm quadrants </a:t>
            </a:r>
            <a:r>
              <a:rPr lang="en-US" dirty="0" smtClean="0">
                <a:latin typeface="AdvTT182ff89e"/>
              </a:rPr>
              <a:t>as function </a:t>
            </a:r>
            <a:r>
              <a:rPr lang="en-US" dirty="0">
                <a:latin typeface="AdvTT182ff89e"/>
              </a:rPr>
              <a:t>of days at (a) 34 knots, (b) 50 knots and (c) 64 knots. Symbols for the radii from the </a:t>
            </a:r>
            <a:r>
              <a:rPr lang="en-US" dirty="0" smtClean="0">
                <a:latin typeface="AdvTT182ff89e"/>
              </a:rPr>
              <a:t>different wind </a:t>
            </a:r>
            <a:r>
              <a:rPr lang="en-US" dirty="0">
                <a:latin typeface="AdvTT182ff89e"/>
              </a:rPr>
              <a:t>products are: GFDL model (solid black triangles), H*WIND products (gray squares), SMOS </a:t>
            </a:r>
            <a:r>
              <a:rPr lang="en-US" dirty="0" smtClean="0">
                <a:latin typeface="AdvTT182ff89e"/>
              </a:rPr>
              <a:t>estimated  winds </a:t>
            </a:r>
            <a:r>
              <a:rPr lang="en-US" dirty="0">
                <a:latin typeface="AdvTT182ff89e"/>
              </a:rPr>
              <a:t>(solid white circles) and NHC/ATCF best-track estimates (thick black curves).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9272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7158" y="1714488"/>
            <a:ext cx="8286808" cy="369331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 smtClean="0">
                <a:latin typeface="Times New Roman"/>
                <a:ea typeface="Times New Roman"/>
                <a:cs typeface="Times New Roman"/>
              </a:rPr>
              <a:t>Collaboration IFREMER, </a:t>
            </a:r>
            <a:r>
              <a:rPr lang="en-GB" dirty="0" err="1" smtClean="0">
                <a:latin typeface="Times New Roman"/>
                <a:ea typeface="Times New Roman"/>
                <a:cs typeface="Times New Roman"/>
              </a:rPr>
              <a:t>OceanDataLab</a:t>
            </a:r>
            <a:r>
              <a:rPr lang="en-GB" dirty="0" smtClean="0">
                <a:latin typeface="Times New Roman"/>
                <a:ea typeface="Times New Roman"/>
                <a:cs typeface="Times New Roman"/>
              </a:rPr>
              <a:t> &amp; Met Office- (2 years: KO Apr 2014)</a:t>
            </a:r>
          </a:p>
          <a:p>
            <a:endParaRPr lang="en-GB" dirty="0" smtClean="0">
              <a:latin typeface="Times New Roman"/>
              <a:ea typeface="Times New Roman"/>
              <a:cs typeface="Times New Roman"/>
            </a:endParaRPr>
          </a:p>
          <a:p>
            <a:pPr>
              <a:buFont typeface="Wingdings" pitchFamily="2" charset="2"/>
              <a:buChar char="q"/>
            </a:pPr>
            <a:r>
              <a:rPr lang="en-GB" dirty="0" smtClean="0">
                <a:latin typeface="Times New Roman"/>
                <a:ea typeface="Times New Roman"/>
                <a:cs typeface="Times New Roman"/>
              </a:rPr>
              <a:t>Improve high wind speed retrieval algorithms (GMF, rain &amp; wave impacts)</a:t>
            </a:r>
          </a:p>
          <a:p>
            <a:pPr>
              <a:buFont typeface="Wingdings" pitchFamily="2" charset="2"/>
              <a:buChar char="q"/>
            </a:pPr>
            <a:endParaRPr lang="en-GB" dirty="0" smtClean="0">
              <a:latin typeface="Times New Roman"/>
              <a:ea typeface="Times New Roman"/>
              <a:cs typeface="Times New Roman"/>
            </a:endParaRPr>
          </a:p>
          <a:p>
            <a:pPr>
              <a:buFont typeface="Wingdings" pitchFamily="2" charset="2"/>
              <a:buChar char="q"/>
            </a:pPr>
            <a:r>
              <a:rPr lang="en-GB" dirty="0" smtClean="0">
                <a:latin typeface="Times New Roman"/>
                <a:ea typeface="Times New Roman"/>
                <a:cs typeface="Times New Roman"/>
              </a:rPr>
              <a:t>Produce a Global Tropical Cyclone &amp; Extra-Tropical Cyclone storm catalogue &amp;</a:t>
            </a:r>
          </a:p>
          <a:p>
            <a:r>
              <a:rPr lang="en-GB" dirty="0" smtClean="0">
                <a:latin typeface="Times New Roman"/>
                <a:ea typeface="Times New Roman"/>
                <a:cs typeface="Times New Roman"/>
              </a:rPr>
              <a:t>database from 2010 to now</a:t>
            </a:r>
          </a:p>
          <a:p>
            <a:pPr>
              <a:buFont typeface="Wingdings" pitchFamily="2" charset="2"/>
              <a:buChar char="q"/>
            </a:pPr>
            <a:endParaRPr lang="en-GB" dirty="0" smtClean="0">
              <a:latin typeface="Times New Roman"/>
              <a:ea typeface="Times New Roman"/>
              <a:cs typeface="Times New Roman"/>
            </a:endParaRPr>
          </a:p>
          <a:p>
            <a:pPr>
              <a:buFont typeface="Wingdings" pitchFamily="2" charset="2"/>
              <a:buChar char="q"/>
            </a:pPr>
            <a:r>
              <a:rPr lang="en-GB" dirty="0" smtClean="0">
                <a:latin typeface="Times New Roman"/>
                <a:ea typeface="Times New Roman"/>
                <a:cs typeface="Times New Roman"/>
              </a:rPr>
              <a:t>Comparisons with NWP models &amp; radiometer &amp; </a:t>
            </a:r>
            <a:r>
              <a:rPr lang="en-GB" dirty="0" err="1" smtClean="0">
                <a:latin typeface="Times New Roman"/>
                <a:ea typeface="Times New Roman"/>
                <a:cs typeface="Times New Roman"/>
              </a:rPr>
              <a:t>scatterometer</a:t>
            </a:r>
            <a:r>
              <a:rPr lang="en-GB" dirty="0" smtClean="0">
                <a:latin typeface="Times New Roman"/>
                <a:ea typeface="Times New Roman"/>
                <a:cs typeface="Times New Roman"/>
              </a:rPr>
              <a:t> data</a:t>
            </a:r>
          </a:p>
          <a:p>
            <a:pPr>
              <a:buFont typeface="Wingdings" pitchFamily="2" charset="2"/>
              <a:buChar char="q"/>
            </a:pPr>
            <a:endParaRPr lang="en-GB" dirty="0" smtClean="0">
              <a:latin typeface="Times New Roman"/>
              <a:ea typeface="Times New Roman"/>
              <a:cs typeface="Times New Roman"/>
            </a:endParaRPr>
          </a:p>
          <a:p>
            <a:pPr>
              <a:buFont typeface="Wingdings" pitchFamily="2" charset="2"/>
              <a:buChar char="q"/>
            </a:pPr>
            <a:r>
              <a:rPr lang="en-GB" dirty="0" smtClean="0">
                <a:latin typeface="Times New Roman"/>
                <a:ea typeface="Times New Roman"/>
                <a:cs typeface="Times New Roman"/>
              </a:rPr>
              <a:t>Combine with other observations : AMSR2, </a:t>
            </a:r>
            <a:r>
              <a:rPr lang="en-GB" dirty="0" err="1" smtClean="0">
                <a:latin typeface="Times New Roman"/>
                <a:ea typeface="Times New Roman"/>
                <a:cs typeface="Times New Roman"/>
              </a:rPr>
              <a:t>WindSat</a:t>
            </a:r>
            <a:r>
              <a:rPr lang="en-GB" dirty="0" smtClean="0">
                <a:latin typeface="Times New Roman"/>
                <a:ea typeface="Times New Roman"/>
                <a:cs typeface="Times New Roman"/>
              </a:rPr>
              <a:t>, SMAP, CYGNSS</a:t>
            </a:r>
          </a:p>
          <a:p>
            <a:pPr>
              <a:buFont typeface="Wingdings" pitchFamily="2" charset="2"/>
              <a:buChar char="q"/>
            </a:pPr>
            <a:endParaRPr lang="en-GB" dirty="0" smtClean="0">
              <a:latin typeface="Times New Roman"/>
              <a:ea typeface="Times New Roman"/>
              <a:cs typeface="Times New Roman"/>
            </a:endParaRPr>
          </a:p>
          <a:p>
            <a:pPr>
              <a:buFont typeface="Wingdings" pitchFamily="2" charset="2"/>
              <a:buChar char="q"/>
            </a:pPr>
            <a:r>
              <a:rPr lang="en-GB" dirty="0" smtClean="0">
                <a:latin typeface="Times New Roman"/>
                <a:ea typeface="Times New Roman"/>
                <a:cs typeface="Times New Roman"/>
              </a:rPr>
              <a:t>Evaluate the impact of SMOS High Wind products assimilation on </a:t>
            </a:r>
            <a:r>
              <a:rPr lang="en-GB" dirty="0" err="1" smtClean="0">
                <a:latin typeface="Times New Roman"/>
                <a:ea typeface="Times New Roman"/>
                <a:cs typeface="Times New Roman"/>
              </a:rPr>
              <a:t>Metoffice</a:t>
            </a:r>
            <a:r>
              <a:rPr lang="en-GB" dirty="0" smtClean="0">
                <a:latin typeface="Times New Roman"/>
                <a:ea typeface="Times New Roman"/>
                <a:cs typeface="Times New Roman"/>
              </a:rPr>
              <a:t> forecast</a:t>
            </a:r>
          </a:p>
          <a:p>
            <a:r>
              <a:rPr lang="en-GB" dirty="0" smtClean="0">
                <a:latin typeface="Times New Roman"/>
                <a:ea typeface="Times New Roman"/>
                <a:cs typeface="Times New Roman"/>
              </a:rPr>
              <a:t>Errors: storm track &amp; intensity forecasts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1785918" y="642918"/>
            <a:ext cx="5929354" cy="7143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SMOS+STORM Evolution ESA-STSE </a:t>
            </a:r>
            <a:r>
              <a:rPr lang="fr-FR" sz="20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project</a:t>
            </a:r>
            <a:r>
              <a:rPr lang="fr-FR" sz="2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endParaRPr lang="fr-FR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20" y="785794"/>
            <a:ext cx="82868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 smtClean="0">
                <a:latin typeface="Times New Roman"/>
                <a:ea typeface="Times New Roman"/>
                <a:cs typeface="Times New Roman"/>
              </a:rPr>
              <a:t>Detect the useful TC &amp; ETC events in SMOS data: Example of EMILIA</a:t>
            </a:r>
          </a:p>
        </p:txBody>
      </p:sp>
      <p:pic>
        <p:nvPicPr>
          <p:cNvPr id="3" name="Image 2" descr="EMILIA_SMOS_2012_07_08_12_42_UT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4422"/>
            <a:ext cx="9144000" cy="4987004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071802" y="71414"/>
            <a:ext cx="4214842" cy="20717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SMOS+STORM Evolution </a:t>
            </a:r>
          </a:p>
          <a:p>
            <a:pPr fontAlgn="auto">
              <a:spcAft>
                <a:spcPts val="0"/>
              </a:spcAft>
              <a:defRPr/>
            </a:pPr>
            <a:endParaRPr lang="fr-FR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rot="5400000" flipH="1" flipV="1">
            <a:off x="4929190" y="4500570"/>
            <a:ext cx="1714512" cy="8572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143240" y="5715016"/>
            <a:ext cx="577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Position of the Storm center </a:t>
            </a:r>
            <a:r>
              <a:rPr lang="fr-FR" dirty="0" err="1" smtClean="0"/>
              <a:t>at</a:t>
            </a:r>
            <a:r>
              <a:rPr lang="fr-FR" dirty="0" smtClean="0"/>
              <a:t> the time of SMOS </a:t>
            </a:r>
            <a:r>
              <a:rPr lang="fr-FR" dirty="0" err="1" smtClean="0"/>
              <a:t>Aquisition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980728"/>
            <a:ext cx="77153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Tropical cyclone &amp; Extra-Tropical storm track prediction is steadily improving, while </a:t>
            </a:r>
            <a:r>
              <a:rPr lang="en-US" b="1" dirty="0" smtClean="0"/>
              <a:t>storm intensity prediction has seen little progress </a:t>
            </a:r>
            <a:r>
              <a:rPr lang="en-US" dirty="0" smtClean="0"/>
              <a:t>in the last quarter century. </a:t>
            </a:r>
          </a:p>
          <a:p>
            <a:r>
              <a:rPr lang="en-US" dirty="0" smtClean="0"/>
              <a:t>=&gt;</a:t>
            </a:r>
            <a:r>
              <a:rPr lang="en-US" i="1" dirty="0" smtClean="0"/>
              <a:t>Important physics are not yet well understood </a:t>
            </a:r>
            <a:r>
              <a:rPr lang="en-US" dirty="0" smtClean="0"/>
              <a:t>and implemented in tropical cyclone forecast models. </a:t>
            </a:r>
          </a:p>
          <a:p>
            <a:r>
              <a:rPr lang="en-US" dirty="0" smtClean="0"/>
              <a:t>Missing and unresolved physics, especially at the air-sea interface, are among the factors limiting storm predictions.</a:t>
            </a:r>
          </a:p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 algn="just">
              <a:buFont typeface="Wingdings" pitchFamily="2" charset="2"/>
              <a:buChar char="q"/>
            </a:pPr>
            <a:r>
              <a:rPr lang="fr-FR" dirty="0" err="1" smtClean="0"/>
              <a:t>Detail</a:t>
            </a:r>
            <a:r>
              <a:rPr lang="fr-FR" dirty="0" smtClean="0"/>
              <a:t> Information on </a:t>
            </a:r>
            <a:r>
              <a:rPr lang="fr-FR" b="1" dirty="0" smtClean="0"/>
              <a:t>surface </a:t>
            </a:r>
            <a:r>
              <a:rPr lang="fr-FR" b="1" dirty="0" err="1" smtClean="0"/>
              <a:t>winds</a:t>
            </a:r>
            <a:r>
              <a:rPr lang="fr-FR" b="1" dirty="0" smtClean="0"/>
              <a:t> </a:t>
            </a:r>
            <a:r>
              <a:rPr lang="fr-FR" b="1" dirty="0" err="1" smtClean="0"/>
              <a:t>under</a:t>
            </a:r>
            <a:r>
              <a:rPr lang="fr-FR" b="1" dirty="0" smtClean="0"/>
              <a:t> Tropical Cyclones  </a:t>
            </a:r>
            <a:r>
              <a:rPr lang="fr-FR" dirty="0" smtClean="0"/>
              <a:t>are </a:t>
            </a:r>
            <a:r>
              <a:rPr lang="fr-FR" dirty="0" err="1" smtClean="0"/>
              <a:t>key</a:t>
            </a:r>
            <a:r>
              <a:rPr lang="fr-FR" dirty="0" smtClean="0"/>
              <a:t> to </a:t>
            </a:r>
            <a:r>
              <a:rPr lang="fr-FR" dirty="0" err="1" smtClean="0"/>
              <a:t>better</a:t>
            </a:r>
            <a:r>
              <a:rPr lang="fr-FR" dirty="0" smtClean="0"/>
              <a:t> </a:t>
            </a:r>
            <a:r>
              <a:rPr lang="fr-FR" dirty="0" err="1" smtClean="0"/>
              <a:t>storm</a:t>
            </a:r>
            <a:r>
              <a:rPr lang="fr-FR" dirty="0" smtClean="0"/>
              <a:t> </a:t>
            </a:r>
            <a:r>
              <a:rPr lang="fr-FR" dirty="0" err="1" smtClean="0"/>
              <a:t>forecasting</a:t>
            </a:r>
            <a:r>
              <a:rPr lang="fr-FR" dirty="0" smtClean="0"/>
              <a:t>. </a:t>
            </a:r>
            <a:r>
              <a:rPr lang="fr-FR" dirty="0" err="1" smtClean="0"/>
              <a:t>However</a:t>
            </a:r>
            <a:r>
              <a:rPr lang="fr-FR" dirty="0" smtClean="0"/>
              <a:t>, </a:t>
            </a:r>
            <a:r>
              <a:rPr lang="fr-FR" dirty="0" err="1" smtClean="0"/>
              <a:t>their</a:t>
            </a:r>
            <a:r>
              <a:rPr lang="fr-FR" dirty="0" smtClean="0"/>
              <a:t> </a:t>
            </a:r>
            <a:r>
              <a:rPr lang="fr-FR" b="1" dirty="0" err="1" smtClean="0"/>
              <a:t>measurements</a:t>
            </a:r>
            <a:r>
              <a:rPr lang="fr-FR" b="1" dirty="0" smtClean="0"/>
              <a:t> </a:t>
            </a:r>
            <a:r>
              <a:rPr lang="fr-FR" b="1" dirty="0" err="1" smtClean="0"/>
              <a:t>from</a:t>
            </a:r>
            <a:r>
              <a:rPr lang="fr-FR" b="1" dirty="0" smtClean="0"/>
              <a:t> </a:t>
            </a:r>
            <a:r>
              <a:rPr lang="fr-FR" b="1" dirty="0" err="1" smtClean="0"/>
              <a:t>Space</a:t>
            </a:r>
            <a:r>
              <a:rPr lang="fr-FR" b="1" dirty="0" smtClean="0"/>
              <a:t> </a:t>
            </a:r>
            <a:r>
              <a:rPr lang="fr-FR" b="1" dirty="0" err="1" smtClean="0"/>
              <a:t>with</a:t>
            </a:r>
            <a:r>
              <a:rPr lang="fr-FR" b="1" dirty="0" smtClean="0"/>
              <a:t> </a:t>
            </a:r>
            <a:r>
              <a:rPr lang="fr-FR" b="1" dirty="0" err="1" smtClean="0"/>
              <a:t>traditional</a:t>
            </a:r>
            <a:r>
              <a:rPr lang="fr-FR" b="1" dirty="0" smtClean="0"/>
              <a:t>  </a:t>
            </a:r>
            <a:r>
              <a:rPr lang="fr-FR" b="1" dirty="0" err="1" smtClean="0"/>
              <a:t>onboard</a:t>
            </a:r>
            <a:r>
              <a:rPr lang="fr-FR" b="1" dirty="0" smtClean="0"/>
              <a:t> instruments</a:t>
            </a:r>
            <a:r>
              <a:rPr lang="fr-FR" dirty="0" smtClean="0"/>
              <a:t> (radars, </a:t>
            </a:r>
            <a:r>
              <a:rPr lang="fr-FR" dirty="0" err="1" smtClean="0"/>
              <a:t>high</a:t>
            </a:r>
            <a:r>
              <a:rPr lang="fr-FR" dirty="0" smtClean="0"/>
              <a:t>-</a:t>
            </a:r>
            <a:r>
              <a:rPr lang="fr-FR" dirty="0" err="1" smtClean="0"/>
              <a:t>frequency</a:t>
            </a:r>
            <a:r>
              <a:rPr lang="fr-FR" dirty="0" smtClean="0"/>
              <a:t> </a:t>
            </a:r>
            <a:r>
              <a:rPr lang="fr-FR" dirty="0" err="1" smtClean="0"/>
              <a:t>radiometers</a:t>
            </a:r>
            <a:r>
              <a:rPr lang="fr-FR" dirty="0" smtClean="0"/>
              <a:t>)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challenging</a:t>
            </a:r>
            <a:r>
              <a:rPr lang="fr-FR" b="1" dirty="0" smtClean="0"/>
              <a:t>  </a:t>
            </a:r>
            <a:r>
              <a:rPr lang="fr-FR" dirty="0" smtClean="0"/>
              <a:t>(</a:t>
            </a:r>
            <a:r>
              <a:rPr lang="fr-FR" dirty="0" err="1" smtClean="0"/>
              <a:t>rain</a:t>
            </a:r>
            <a:r>
              <a:rPr lang="fr-FR" dirty="0" smtClean="0"/>
              <a:t> contamination, </a:t>
            </a:r>
            <a:r>
              <a:rPr lang="fr-FR" dirty="0" err="1" smtClean="0"/>
              <a:t>lost</a:t>
            </a:r>
            <a:r>
              <a:rPr lang="fr-FR" dirty="0" smtClean="0"/>
              <a:t> of </a:t>
            </a:r>
            <a:r>
              <a:rPr lang="fr-FR" dirty="0" err="1" smtClean="0"/>
              <a:t>sensitivity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 smtClean="0"/>
              <a:t>high</a:t>
            </a:r>
            <a:r>
              <a:rPr lang="fr-FR" dirty="0" smtClean="0"/>
              <a:t> </a:t>
            </a:r>
            <a:r>
              <a:rPr lang="fr-FR" dirty="0" err="1" smtClean="0"/>
              <a:t>winds</a:t>
            </a:r>
            <a:r>
              <a:rPr lang="fr-FR" dirty="0" smtClean="0"/>
              <a:t>,..)</a:t>
            </a:r>
          </a:p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Focus here: </a:t>
            </a:r>
            <a:r>
              <a:rPr lang="en-US" b="1" dirty="0" smtClean="0"/>
              <a:t>study of low-microwave frequency radiometer capabilities </a:t>
            </a:r>
            <a:r>
              <a:rPr lang="en-US" dirty="0" smtClean="0"/>
              <a:t>(dual C-band from AMSR-2) &amp; </a:t>
            </a:r>
            <a:r>
              <a:rPr lang="en-US" b="1" dirty="0" smtClean="0"/>
              <a:t>new inputs from L-band missions </a:t>
            </a:r>
            <a:r>
              <a:rPr lang="en-US" dirty="0" smtClean="0"/>
              <a:t>(SMOS, SMAP) for ocean surface remote sensing in extreme conditions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071802" y="71414"/>
            <a:ext cx="4214842" cy="20717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SMOS+STORM Evolution </a:t>
            </a:r>
          </a:p>
          <a:p>
            <a:pPr fontAlgn="auto">
              <a:spcAft>
                <a:spcPts val="0"/>
              </a:spcAft>
              <a:defRPr/>
            </a:pPr>
            <a:endParaRPr lang="fr-FR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785794"/>
            <a:ext cx="82868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 smtClean="0">
                <a:latin typeface="Times New Roman"/>
                <a:ea typeface="Times New Roman"/>
                <a:cs typeface="Times New Roman"/>
              </a:rPr>
              <a:t>Tasks 2: Detect the useful TC &amp; ETC events in SMOS data: Example of EMILIA</a:t>
            </a:r>
          </a:p>
        </p:txBody>
      </p:sp>
      <p:pic>
        <p:nvPicPr>
          <p:cNvPr id="5" name="Image 4" descr="EMILIA_SMOS_2012_07_09_01_15_UT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984"/>
            <a:ext cx="9144000" cy="4987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071802" y="71414"/>
            <a:ext cx="4214842" cy="20717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SMOS+STORM Evolution </a:t>
            </a:r>
          </a:p>
          <a:p>
            <a:pPr fontAlgn="auto">
              <a:spcAft>
                <a:spcPts val="0"/>
              </a:spcAft>
              <a:defRPr/>
            </a:pPr>
            <a:endParaRPr lang="fr-FR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785794"/>
            <a:ext cx="82868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 smtClean="0">
                <a:latin typeface="Times New Roman"/>
                <a:ea typeface="Times New Roman"/>
                <a:cs typeface="Times New Roman"/>
              </a:rPr>
              <a:t>Tasks 2: Detect the useful TC &amp; ETC events in SMOS data: Example of EMILIA</a:t>
            </a:r>
          </a:p>
        </p:txBody>
      </p:sp>
      <p:pic>
        <p:nvPicPr>
          <p:cNvPr id="5" name="Image 4" descr="EMILIA_SMOS_2012_07_10_13_04_UT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640"/>
            <a:ext cx="9144000" cy="4987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071802" y="71414"/>
            <a:ext cx="4214842" cy="20717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SMOS+STORM Evolution </a:t>
            </a:r>
          </a:p>
          <a:p>
            <a:pPr fontAlgn="auto">
              <a:spcAft>
                <a:spcPts val="0"/>
              </a:spcAft>
              <a:defRPr/>
            </a:pPr>
            <a:endParaRPr lang="fr-FR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785794"/>
            <a:ext cx="82868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 smtClean="0">
                <a:latin typeface="Times New Roman"/>
                <a:ea typeface="Times New Roman"/>
                <a:cs typeface="Times New Roman"/>
              </a:rPr>
              <a:t>Tasks 2: Detect the useful TC &amp; ETC events in SMOS data: Example of EMILIA</a:t>
            </a:r>
          </a:p>
        </p:txBody>
      </p:sp>
      <p:pic>
        <p:nvPicPr>
          <p:cNvPr id="5" name="Image 4" descr="EMILIA_SMOS_2012_07_11_01_37_UT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640"/>
            <a:ext cx="9144000" cy="4987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071802" y="71414"/>
            <a:ext cx="4214842" cy="20717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SMOS+STORM Evolution </a:t>
            </a:r>
          </a:p>
          <a:p>
            <a:pPr fontAlgn="auto">
              <a:spcAft>
                <a:spcPts val="0"/>
              </a:spcAft>
              <a:defRPr/>
            </a:pPr>
            <a:endParaRPr lang="fr-FR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785794"/>
            <a:ext cx="82868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 smtClean="0">
                <a:latin typeface="Times New Roman"/>
                <a:ea typeface="Times New Roman"/>
                <a:cs typeface="Times New Roman"/>
              </a:rPr>
              <a:t>Tasks 2: Detect the useful TC &amp; ETC events in SMOS data: Example of EMILIA</a:t>
            </a:r>
          </a:p>
        </p:txBody>
      </p:sp>
      <p:pic>
        <p:nvPicPr>
          <p:cNvPr id="5" name="Image 4" descr="EMILIA_SMOS_2012_07_12_13_27_UT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640"/>
            <a:ext cx="9144000" cy="4987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071802" y="71414"/>
            <a:ext cx="4214842" cy="20717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SMOS+STORM Evolution </a:t>
            </a:r>
          </a:p>
          <a:p>
            <a:pPr fontAlgn="auto">
              <a:spcAft>
                <a:spcPts val="0"/>
              </a:spcAft>
              <a:defRPr/>
            </a:pPr>
            <a:endParaRPr lang="fr-FR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785794"/>
            <a:ext cx="82868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 smtClean="0">
                <a:latin typeface="Times New Roman"/>
                <a:ea typeface="Times New Roman"/>
                <a:cs typeface="Times New Roman"/>
              </a:rPr>
              <a:t>Tasks 2: Detect the useful TC &amp; ETC events in SMOS data: Example of EMILIA</a:t>
            </a:r>
          </a:p>
        </p:txBody>
      </p:sp>
      <p:pic>
        <p:nvPicPr>
          <p:cNvPr id="5" name="Image 4" descr="EMILIA_SMOS_2012_07_13_01_59_UT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640"/>
            <a:ext cx="9144000" cy="4987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071802" y="71414"/>
            <a:ext cx="4214842" cy="20717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SMOS+STORM Evolution </a:t>
            </a:r>
          </a:p>
          <a:p>
            <a:pPr fontAlgn="auto">
              <a:spcAft>
                <a:spcPts val="0"/>
              </a:spcAft>
              <a:defRPr/>
            </a:pPr>
            <a:endParaRPr lang="fr-FR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5720" y="785794"/>
            <a:ext cx="82868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 smtClean="0">
                <a:latin typeface="Times New Roman"/>
                <a:ea typeface="Times New Roman"/>
                <a:cs typeface="Times New Roman"/>
              </a:rPr>
              <a:t>Tasks 2: Detect the useful TC &amp; ETC events in SMOS data: Example of EMILIA</a:t>
            </a:r>
          </a:p>
        </p:txBody>
      </p:sp>
      <p:pic>
        <p:nvPicPr>
          <p:cNvPr id="5" name="Image 4" descr="EMILIA_SMOS_2012_07_14_13_49_UT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984"/>
            <a:ext cx="9144000" cy="4987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071802" y="71414"/>
            <a:ext cx="4214842" cy="20717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SMOS+STORM Evolution </a:t>
            </a:r>
          </a:p>
          <a:p>
            <a:pPr fontAlgn="auto">
              <a:spcAft>
                <a:spcPts val="0"/>
              </a:spcAft>
              <a:defRPr/>
            </a:pPr>
            <a:endParaRPr lang="fr-FR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Image 3" descr="EMILIA_SMOS_2012_07_15_14_50_UT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640"/>
            <a:ext cx="9144000" cy="49870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720" y="785794"/>
            <a:ext cx="82868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 smtClean="0">
                <a:latin typeface="Times New Roman"/>
                <a:ea typeface="Times New Roman"/>
                <a:cs typeface="Times New Roman"/>
              </a:rPr>
              <a:t>Tasks 2: Detect the useful TC &amp; ETC events in SMOS data: Example of EMILIA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071802" y="71414"/>
            <a:ext cx="4214842" cy="20717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SMOS+STORM Evolution </a:t>
            </a:r>
          </a:p>
          <a:p>
            <a:pPr fontAlgn="auto">
              <a:spcAft>
                <a:spcPts val="0"/>
              </a:spcAft>
              <a:defRPr/>
            </a:pPr>
            <a:endParaRPr lang="fr-FR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Image 3" descr="EMILIA_SMOS_2012_07_16_03_22_UT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640"/>
            <a:ext cx="9144000" cy="49870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720" y="785794"/>
            <a:ext cx="82868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 smtClean="0">
                <a:latin typeface="Times New Roman"/>
                <a:ea typeface="Times New Roman"/>
                <a:cs typeface="Times New Roman"/>
              </a:rPr>
              <a:t>Tasks 2: Detect the useful TC &amp; ETC events in SMOS data: Example of EMILIA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071802" y="71414"/>
            <a:ext cx="4214842" cy="207170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SMOS+STORM Evolution </a:t>
            </a:r>
          </a:p>
          <a:p>
            <a:pPr fontAlgn="auto">
              <a:spcAft>
                <a:spcPts val="0"/>
              </a:spcAft>
              <a:defRPr/>
            </a:pPr>
            <a:endParaRPr lang="fr-FR" sz="3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Image 3" descr="EMILIA_SMOS_2012_07_17_15_13_UT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640"/>
            <a:ext cx="9144000" cy="49870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5720" y="785794"/>
            <a:ext cx="82868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dirty="0" smtClean="0">
                <a:latin typeface="Times New Roman"/>
                <a:ea typeface="Times New Roman"/>
                <a:cs typeface="Times New Roman"/>
              </a:rPr>
              <a:t>Tasks 2: Detect the useful TC &amp; ETC events in SMOS data: Example of EMILIA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107257" y="928670"/>
            <a:ext cx="6929486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Monitoring Surface </a:t>
            </a:r>
            <a:r>
              <a:rPr lang="fr-FR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Winds</a:t>
            </a:r>
            <a:r>
              <a:rPr lang="fr-FR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with</a:t>
            </a:r>
            <a:r>
              <a:rPr lang="fr-FR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SMOS in </a:t>
            </a:r>
            <a:r>
              <a:rPr lang="fr-FR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Extra-Tropical</a:t>
            </a:r>
            <a:r>
              <a:rPr lang="fr-FR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Cyclones </a:t>
            </a:r>
            <a:endParaRPr lang="fr-FR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1202" name="Picture 2" descr="http://www.smosstorm.org/var/storage/images/medias-ifremer/medias-smosstorm/smos-ncep-and-ecmwf-winds-over-an-extra-tropical-storm/1017622-1-eng-GB/SMOS-NCEP-and-ECMWF-winds-over-an-extra-tropical-Stor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139727"/>
            <a:ext cx="7358114" cy="2472341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1714480" y="170234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SMOS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4139830" y="163090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NCEP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357950" y="1630908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ECMWF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23456" y="4782933"/>
            <a:ext cx="7374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SMOS </a:t>
            </a:r>
            <a:r>
              <a:rPr lang="fr-FR" dirty="0" err="1" smtClean="0"/>
              <a:t>systematically</a:t>
            </a:r>
            <a:r>
              <a:rPr lang="fr-FR" dirty="0" smtClean="0"/>
              <a:t> </a:t>
            </a:r>
            <a:r>
              <a:rPr lang="fr-FR" dirty="0" err="1" smtClean="0"/>
              <a:t>detects</a:t>
            </a:r>
            <a:r>
              <a:rPr lang="fr-FR" dirty="0" smtClean="0"/>
              <a:t> </a:t>
            </a:r>
            <a:r>
              <a:rPr lang="fr-FR" dirty="0" err="1" smtClean="0"/>
              <a:t>higher</a:t>
            </a:r>
            <a:r>
              <a:rPr lang="fr-FR" dirty="0" smtClean="0"/>
              <a:t> </a:t>
            </a:r>
            <a:r>
              <a:rPr lang="fr-FR" dirty="0" err="1" smtClean="0"/>
              <a:t>wind</a:t>
            </a:r>
            <a:r>
              <a:rPr lang="fr-FR" dirty="0" smtClean="0"/>
              <a:t> speeds &amp; </a:t>
            </a:r>
            <a:r>
              <a:rPr lang="fr-FR" dirty="0" err="1" smtClean="0"/>
              <a:t>could</a:t>
            </a:r>
            <a:r>
              <a:rPr lang="fr-FR" dirty="0" smtClean="0"/>
              <a:t> help </a:t>
            </a:r>
            <a:r>
              <a:rPr lang="fr-FR" dirty="0" err="1" smtClean="0"/>
              <a:t>re</a:t>
            </a:r>
            <a:r>
              <a:rPr lang="fr-FR" dirty="0" smtClean="0"/>
              <a:t>-</a:t>
            </a:r>
            <a:r>
              <a:rPr lang="fr-FR" dirty="0" err="1" smtClean="0"/>
              <a:t>phasing</a:t>
            </a:r>
            <a:r>
              <a:rPr lang="fr-FR" dirty="0" smtClean="0"/>
              <a:t> the</a:t>
            </a:r>
          </a:p>
          <a:p>
            <a:r>
              <a:rPr lang="fr-FR" dirty="0" err="1" smtClean="0"/>
              <a:t>Storms</a:t>
            </a:r>
            <a:r>
              <a:rPr lang="fr-FR" dirty="0" smtClean="0"/>
              <a:t> structures in </a:t>
            </a:r>
            <a:r>
              <a:rPr lang="fr-FR" dirty="0" err="1" smtClean="0"/>
              <a:t>operational</a:t>
            </a:r>
            <a:r>
              <a:rPr lang="fr-FR" dirty="0" smtClean="0"/>
              <a:t> </a:t>
            </a:r>
            <a:r>
              <a:rPr lang="fr-FR" dirty="0" err="1" smtClean="0"/>
              <a:t>weather</a:t>
            </a:r>
            <a:r>
              <a:rPr lang="fr-FR" dirty="0" smtClean="0"/>
              <a:t> </a:t>
            </a:r>
            <a:r>
              <a:rPr lang="fr-FR" dirty="0" err="1" smtClean="0"/>
              <a:t>forecast</a:t>
            </a:r>
            <a:r>
              <a:rPr lang="fr-FR" dirty="0" smtClean="0"/>
              <a:t> </a:t>
            </a:r>
            <a:r>
              <a:rPr lang="fr-FR" dirty="0" err="1" smtClean="0"/>
              <a:t>models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0" y="1500174"/>
            <a:ext cx="47148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The Advanced Dvorak Technique (ADT) </a:t>
            </a:r>
            <a:r>
              <a:rPr lang="en-US" dirty="0" smtClean="0"/>
              <a:t>utilizes </a:t>
            </a:r>
            <a:r>
              <a:rPr lang="en-US" dirty="0" err="1" smtClean="0"/>
              <a:t>longwave</a:t>
            </a:r>
            <a:r>
              <a:rPr lang="en-US" dirty="0" smtClean="0"/>
              <a:t>-infrared, temperature measurements from geostationary satellites to estimate tropical cyclone (TC) intensity. The ADT is based upon the operational </a:t>
            </a:r>
            <a:r>
              <a:rPr lang="en-US" dirty="0" smtClean="0">
                <a:hlinkClick r:id="rId2"/>
              </a:rPr>
              <a:t>Dvorak Technique</a:t>
            </a:r>
            <a:r>
              <a:rPr lang="en-US" dirty="0" smtClean="0"/>
              <a:t> developed by Vern Dvorak of NOAA over 30 years ago.. </a:t>
            </a:r>
            <a:br>
              <a:rPr lang="en-US" dirty="0" smtClean="0"/>
            </a:br>
            <a:r>
              <a:rPr lang="en-US" dirty="0" smtClean="0"/>
              <a:t> </a:t>
            </a:r>
            <a:br>
              <a:rPr lang="en-US" dirty="0" smtClean="0"/>
            </a:b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428860" y="928670"/>
            <a:ext cx="387785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The Advanced Dvorak Technique (ADT)</a:t>
            </a:r>
            <a:endParaRPr lang="fr-FR" dirty="0"/>
          </a:p>
        </p:txBody>
      </p:sp>
      <p:pic>
        <p:nvPicPr>
          <p:cNvPr id="140290" name="Picture 2" descr="http://upload.wikimedia.org/wikipedia/commons/2/25/Dvorak_pattern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994" y="1500174"/>
            <a:ext cx="4400006" cy="322420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71472" y="4857760"/>
            <a:ext cx="828680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The Dvorak Technique continues to be the standard method for estimating TC intensity where aircraft reconnaissance is not available </a:t>
            </a:r>
            <a:r>
              <a:rPr lang="en-US" dirty="0" smtClean="0"/>
              <a:t>(all tropical regions outside the North Atlantic and Caribbean Sea), however it has several important limitations and flaws.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ensemble_of_transects_2010_2015_withtitle.png"/>
          <p:cNvPicPr>
            <a:picLocks noChangeAspect="1"/>
          </p:cNvPicPr>
          <p:nvPr/>
        </p:nvPicPr>
        <p:blipFill>
          <a:blip r:embed="rId2"/>
          <a:srcRect l="9375" t="14780" r="4579" b="22435"/>
          <a:stretch>
            <a:fillRect/>
          </a:stretch>
        </p:blipFill>
        <p:spPr>
          <a:xfrm>
            <a:off x="0" y="1571612"/>
            <a:ext cx="9144000" cy="3214710"/>
          </a:xfrm>
          <a:prstGeom prst="rect">
            <a:avLst/>
          </a:prstGeom>
        </p:spPr>
      </p:pic>
      <p:pic>
        <p:nvPicPr>
          <p:cNvPr id="7" name="Espace réservé du contenu 6" descr="EnsembleofStorm4analysis.png"/>
          <p:cNvPicPr>
            <a:picLocks noGrp="1" noChangeAspect="1"/>
          </p:cNvPicPr>
          <p:nvPr>
            <p:ph idx="1"/>
          </p:nvPr>
        </p:nvPicPr>
        <p:blipFill>
          <a:blip r:embed="rId3"/>
          <a:srcRect l="90602" t="22013" r="7465" b="29823"/>
          <a:stretch>
            <a:fillRect/>
          </a:stretch>
        </p:blipFill>
        <p:spPr>
          <a:xfrm>
            <a:off x="8786873" y="1785926"/>
            <a:ext cx="214283" cy="2786082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A5E52B-42A9-4939-B1C3-7FDA0847FE7C}" type="datetimeFigureOut">
              <a:rPr lang="fr-FR" smtClean="0"/>
              <a:pPr>
                <a:defRPr/>
              </a:pPr>
              <a:t>15/11/2016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EC4488-48E5-44A4-8D1A-F409FAD71B4C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535753" y="857232"/>
            <a:ext cx="807249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A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view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at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the SMOS-STORM 2010-2015 TC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database</a:t>
            </a:r>
            <a:endParaRPr lang="fr-FR" sz="28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71538" y="5488560"/>
            <a:ext cx="4551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Data </a:t>
            </a:r>
            <a:r>
              <a:rPr lang="fr-FR" dirty="0" err="1" smtClean="0"/>
              <a:t>available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b="1" dirty="0" smtClean="0">
                <a:solidFill>
                  <a:srgbClr val="002060"/>
                </a:solidFill>
              </a:rPr>
              <a:t>http://www.smosstorm.org/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7190" y="4643446"/>
            <a:ext cx="8286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 </a:t>
            </a:r>
            <a:r>
              <a:rPr lang="fr-FR" dirty="0" err="1" smtClean="0"/>
              <a:t>subset</a:t>
            </a:r>
            <a:r>
              <a:rPr lang="fr-FR" dirty="0" smtClean="0"/>
              <a:t> of 320 SMOS </a:t>
            </a:r>
            <a:r>
              <a:rPr lang="fr-FR" dirty="0" err="1" smtClean="0"/>
              <a:t>swath</a:t>
            </a:r>
            <a:r>
              <a:rPr lang="fr-FR" dirty="0" smtClean="0"/>
              <a:t> </a:t>
            </a:r>
            <a:r>
              <a:rPr lang="fr-FR" dirty="0" err="1" smtClean="0"/>
              <a:t>intercepts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TCs</a:t>
            </a:r>
            <a:r>
              <a:rPr lang="fr-FR" dirty="0" smtClean="0"/>
              <a:t> over 2010-2015, </a:t>
            </a:r>
          </a:p>
          <a:p>
            <a:r>
              <a:rPr lang="fr-FR" dirty="0" smtClean="0"/>
              <a:t>free of Radio </a:t>
            </a:r>
            <a:r>
              <a:rPr lang="fr-FR" dirty="0" err="1" smtClean="0"/>
              <a:t>Frequency</a:t>
            </a:r>
            <a:r>
              <a:rPr lang="fr-FR" dirty="0" smtClean="0"/>
              <a:t> </a:t>
            </a:r>
            <a:r>
              <a:rPr lang="fr-FR" dirty="0" err="1" smtClean="0"/>
              <a:t>Interferences</a:t>
            </a:r>
            <a:r>
              <a:rPr lang="fr-FR" dirty="0" smtClean="0"/>
              <a:t> and </a:t>
            </a:r>
            <a:r>
              <a:rPr lang="fr-FR" dirty="0" err="1" smtClean="0"/>
              <a:t>with</a:t>
            </a:r>
            <a:r>
              <a:rPr lang="fr-FR" dirty="0" smtClean="0"/>
              <a:t> pixel distances &gt;150 km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coasts</a:t>
            </a:r>
            <a:endParaRPr lang="fr-FR" dirty="0" smtClean="0"/>
          </a:p>
          <a:p>
            <a:r>
              <a:rPr lang="fr-FR" dirty="0" smtClean="0"/>
              <a:t> are </a:t>
            </a:r>
            <a:r>
              <a:rPr lang="fr-FR" dirty="0" err="1" smtClean="0"/>
              <a:t>selected</a:t>
            </a:r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ensemble_of_transects_2010_2015_EP.png"/>
          <p:cNvPicPr>
            <a:picLocks noChangeAspect="1"/>
          </p:cNvPicPr>
          <p:nvPr/>
        </p:nvPicPr>
        <p:blipFill>
          <a:blip r:embed="rId2"/>
          <a:srcRect r="781" b="7869"/>
          <a:stretch>
            <a:fillRect/>
          </a:stretch>
        </p:blipFill>
        <p:spPr>
          <a:xfrm>
            <a:off x="0" y="1142984"/>
            <a:ext cx="9072594" cy="5018677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A5E52B-42A9-4939-B1C3-7FDA0847FE7C}" type="datetimeFigureOut">
              <a:rPr lang="fr-FR" smtClean="0"/>
              <a:pPr>
                <a:defRPr/>
              </a:pPr>
              <a:t>15/11/2016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EC4488-48E5-44A4-8D1A-F409FAD71B4C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535753" y="928670"/>
            <a:ext cx="807249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East Pacific SMOS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intercepts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with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2010-2015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TCs</a:t>
            </a:r>
            <a:endParaRPr lang="fr-FR" sz="28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A5E52B-42A9-4939-B1C3-7FDA0847FE7C}" type="datetimeFigureOut">
              <a:rPr lang="fr-FR" smtClean="0"/>
              <a:pPr>
                <a:defRPr/>
              </a:pPr>
              <a:t>15/11/2016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EC4488-48E5-44A4-8D1A-F409FAD71B4C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pic>
        <p:nvPicPr>
          <p:cNvPr id="10" name="Image 9" descr="ensemble_of_transects_2010_2015_WP.png"/>
          <p:cNvPicPr>
            <a:picLocks noChangeAspect="1"/>
          </p:cNvPicPr>
          <p:nvPr/>
        </p:nvPicPr>
        <p:blipFill>
          <a:blip r:embed="rId2"/>
          <a:srcRect t="4100" r="3125" b="5411"/>
          <a:stretch>
            <a:fillRect/>
          </a:stretch>
        </p:blipFill>
        <p:spPr>
          <a:xfrm>
            <a:off x="0" y="1285860"/>
            <a:ext cx="8858280" cy="4929222"/>
          </a:xfrm>
          <a:prstGeom prst="rect">
            <a:avLst/>
          </a:prstGeom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535753" y="785794"/>
            <a:ext cx="807249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West Pacific SMOS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intercepts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with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2010-2015’s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TCs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fr-FR" sz="28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ensemble_of_transects_2010_2015_S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347"/>
            <a:ext cx="9144000" cy="5447305"/>
          </a:xfrm>
          <a:prstGeom prst="rect">
            <a:avLst/>
          </a:prstGeo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A5E52B-42A9-4939-B1C3-7FDA0847FE7C}" type="datetimeFigureOut">
              <a:rPr lang="fr-FR" smtClean="0"/>
              <a:pPr>
                <a:defRPr/>
              </a:pPr>
              <a:t>15/11/2016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EC4488-48E5-44A4-8D1A-F409FAD71B4C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571472" y="1071546"/>
            <a:ext cx="807249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South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Indian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SMOS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intercepts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with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2010-2015’s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TCs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fr-FR" sz="28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ensemble_of_transects_2010_2015_NA.png"/>
          <p:cNvPicPr>
            <a:picLocks noChangeAspect="1"/>
          </p:cNvPicPr>
          <p:nvPr/>
        </p:nvPicPr>
        <p:blipFill>
          <a:blip r:embed="rId2"/>
          <a:srcRect r="5468" b="9345"/>
          <a:stretch>
            <a:fillRect/>
          </a:stretch>
        </p:blipFill>
        <p:spPr>
          <a:xfrm>
            <a:off x="0" y="1133975"/>
            <a:ext cx="8643966" cy="4938231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75F96B-9AE7-4DDB-AA75-CB55A8ECDC4E}" type="datetimeFigureOut">
              <a:rPr lang="fr-FR" smtClean="0"/>
              <a:pPr>
                <a:defRPr/>
              </a:pPr>
              <a:t>15/11/2016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30569-80F4-4D7B-9088-1F6DA60BA842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928670"/>
            <a:ext cx="8643966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North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Atlantic SMOS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intercepts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2010-2015 TC</a:t>
            </a:r>
            <a:endParaRPr lang="fr-FR" sz="28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2500313"/>
            <a:ext cx="4394200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571472" y="1071546"/>
            <a:ext cx="6643734" cy="12144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Analysing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the GMF more in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depth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and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TC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intensity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meter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capability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of SMOS</a:t>
            </a:r>
          </a:p>
        </p:txBody>
      </p:sp>
      <p:sp>
        <p:nvSpPr>
          <p:cNvPr id="48132" name="ZoneTexte 3"/>
          <p:cNvSpPr txBox="1">
            <a:spLocks noChangeArrowheads="1"/>
          </p:cNvSpPr>
          <p:nvPr/>
        </p:nvSpPr>
        <p:spPr bwMode="auto">
          <a:xfrm>
            <a:off x="6000750" y="2786063"/>
            <a:ext cx="2838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latin typeface="Calibri" pitchFamily="34" charset="0"/>
              </a:rPr>
              <a:t>For </a:t>
            </a:r>
            <a:r>
              <a:rPr lang="fr-FR" dirty="0" err="1">
                <a:latin typeface="Calibri" pitchFamily="34" charset="0"/>
              </a:rPr>
              <a:t>each</a:t>
            </a:r>
            <a:r>
              <a:rPr lang="fr-FR" dirty="0">
                <a:latin typeface="Calibri" pitchFamily="34" charset="0"/>
              </a:rPr>
              <a:t> TC, multi-incidence</a:t>
            </a:r>
          </a:p>
          <a:p>
            <a:r>
              <a:rPr lang="fr-FR" dirty="0">
                <a:latin typeface="Calibri" pitchFamily="34" charset="0"/>
              </a:rPr>
              <a:t>Tb </a:t>
            </a:r>
            <a:r>
              <a:rPr lang="fr-FR" dirty="0" err="1" smtClean="0">
                <a:latin typeface="Calibri" pitchFamily="34" charset="0"/>
              </a:rPr>
              <a:t>contrasts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</a:rPr>
              <a:t>is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</a:rPr>
              <a:t>collected</a:t>
            </a:r>
            <a:endParaRPr lang="fr-FR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783" y="724054"/>
            <a:ext cx="3672408" cy="537597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95536" y="1196752"/>
            <a:ext cx="914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Tropical</a:t>
            </a:r>
          </a:p>
          <a:p>
            <a:r>
              <a:rPr lang="fr-FR" dirty="0" err="1" smtClean="0"/>
              <a:t>Storms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9688" y="2132856"/>
            <a:ext cx="119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Category</a:t>
            </a:r>
            <a:r>
              <a:rPr lang="fr-FR" dirty="0" smtClean="0"/>
              <a:t> 1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12553" y="3412041"/>
            <a:ext cx="119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Category</a:t>
            </a:r>
            <a:r>
              <a:rPr lang="fr-FR" dirty="0" smtClean="0"/>
              <a:t> 2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36121" y="4581128"/>
            <a:ext cx="119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Category</a:t>
            </a:r>
            <a:r>
              <a:rPr lang="fr-FR" dirty="0" smtClean="0"/>
              <a:t> 3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12553" y="5490981"/>
            <a:ext cx="119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Category</a:t>
            </a:r>
            <a:r>
              <a:rPr lang="fr-FR" dirty="0" smtClean="0"/>
              <a:t> 4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173138"/>
            <a:ext cx="2456901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1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63"/>
            <a:ext cx="47625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7275" y="1143000"/>
            <a:ext cx="4276725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ZoneTexte 3"/>
          <p:cNvSpPr txBox="1">
            <a:spLocks noChangeArrowheads="1"/>
          </p:cNvSpPr>
          <p:nvPr/>
        </p:nvSpPr>
        <p:spPr bwMode="auto">
          <a:xfrm>
            <a:off x="1000125" y="5572125"/>
            <a:ext cx="4776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TC eye position is adjusted using 85 GHz datasets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rot="5400000" flipH="1" flipV="1">
            <a:off x="5036344" y="3821907"/>
            <a:ext cx="2286000" cy="1071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rot="16200000" flipV="1">
            <a:off x="2071688" y="3214688"/>
            <a:ext cx="2143125" cy="18573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159" name="ZoneTexte 9"/>
          <p:cNvSpPr txBox="1">
            <a:spLocks noChangeArrowheads="1"/>
          </p:cNvSpPr>
          <p:nvPr/>
        </p:nvSpPr>
        <p:spPr bwMode="auto">
          <a:xfrm>
            <a:off x="3000375" y="5143500"/>
            <a:ext cx="2303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Best track eye position</a:t>
            </a:r>
          </a:p>
        </p:txBody>
      </p:sp>
      <p:sp>
        <p:nvSpPr>
          <p:cNvPr id="49160" name="ZoneTexte 10"/>
          <p:cNvSpPr txBox="1">
            <a:spLocks noChangeArrowheads="1"/>
          </p:cNvSpPr>
          <p:nvPr/>
        </p:nvSpPr>
        <p:spPr bwMode="auto">
          <a:xfrm>
            <a:off x="5786438" y="5214938"/>
            <a:ext cx="19510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actual eye 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42875"/>
            <a:ext cx="762476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ZoneTexte 2"/>
          <p:cNvSpPr txBox="1">
            <a:spLocks noChangeArrowheads="1"/>
          </p:cNvSpPr>
          <p:nvPr/>
        </p:nvSpPr>
        <p:spPr bwMode="auto">
          <a:xfrm>
            <a:off x="785813" y="5643563"/>
            <a:ext cx="7970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Storm intensity is evaluated using Best track data and used for further classification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" y="1143000"/>
            <a:ext cx="4762500" cy="356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923925"/>
            <a:ext cx="4957762" cy="371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ZoneTexte 3"/>
          <p:cNvSpPr txBox="1">
            <a:spLocks noChangeArrowheads="1"/>
          </p:cNvSpPr>
          <p:nvPr/>
        </p:nvSpPr>
        <p:spPr bwMode="auto">
          <a:xfrm>
            <a:off x="558800" y="4857750"/>
            <a:ext cx="5008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SMOS Tb is recentered on a TC eye-centered frame </a:t>
            </a:r>
          </a:p>
          <a:p>
            <a:r>
              <a:rPr lang="fr-FR">
                <a:latin typeface="Calibri" pitchFamily="34" charset="0"/>
              </a:rPr>
              <a:t>and </a:t>
            </a:r>
          </a:p>
          <a:p>
            <a:r>
              <a:rPr lang="fr-FR">
                <a:latin typeface="Calibri" pitchFamily="34" charset="0"/>
              </a:rPr>
              <a:t>storm propagation direction is evaluated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2" r="-967"/>
          <a:stretch/>
        </p:blipFill>
        <p:spPr>
          <a:xfrm>
            <a:off x="179512" y="836712"/>
            <a:ext cx="8696338" cy="515909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868144" y="3933056"/>
            <a:ext cx="11713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Whitecaps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2483768" y="5373216"/>
            <a:ext cx="14161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Foam</a:t>
            </a:r>
            <a:r>
              <a:rPr lang="fr-FR" dirty="0" smtClean="0"/>
              <a:t> </a:t>
            </a:r>
            <a:r>
              <a:rPr lang="fr-FR" dirty="0" err="1" smtClean="0"/>
              <a:t>streaks</a:t>
            </a:r>
            <a:endParaRPr lang="fr-FR" dirty="0"/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3923928" y="5301208"/>
            <a:ext cx="792088" cy="2880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6012160" y="3416257"/>
            <a:ext cx="149980" cy="5241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itre 1"/>
          <p:cNvSpPr txBox="1">
            <a:spLocks/>
          </p:cNvSpPr>
          <p:nvPr/>
        </p:nvSpPr>
        <p:spPr>
          <a:xfrm>
            <a:off x="179512" y="193770"/>
            <a:ext cx="8858312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Ocean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-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Atmosphere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Interface in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very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High Wind speed conditions</a:t>
            </a:r>
            <a:endParaRPr lang="fr-FR" sz="2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917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38"/>
            <a:ext cx="4605338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ZoneTexte 2"/>
          <p:cNvSpPr txBox="1">
            <a:spLocks noChangeArrowheads="1"/>
          </p:cNvSpPr>
          <p:nvPr/>
        </p:nvSpPr>
        <p:spPr bwMode="auto">
          <a:xfrm>
            <a:off x="558800" y="4857750"/>
            <a:ext cx="772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SMOS Tb is rotated to a fix North propagation direction for further Tbs averaging</a:t>
            </a:r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1143000"/>
            <a:ext cx="47767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75F96B-9AE7-4DDB-AA75-CB55A8ECDC4E}" type="datetimeFigureOut">
              <a:rPr lang="fr-FR"/>
              <a:pPr>
                <a:defRPr/>
              </a:pPr>
              <a:t>15/11/2016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009BC-DA5A-4ED8-B497-0BA5375FA16D}" type="slidenum">
              <a:rPr lang="fr-FR"/>
              <a:pPr>
                <a:defRPr/>
              </a:pPr>
              <a:t>41</a:t>
            </a:fld>
            <a:endParaRPr lang="fr-FR"/>
          </a:p>
        </p:txBody>
      </p:sp>
      <p:pic>
        <p:nvPicPr>
          <p:cNvPr id="6" name="Image 5" descr="Cat0mes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14"/>
            <a:ext cx="9144000" cy="674697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214810" y="785794"/>
            <a:ext cx="234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119 </a:t>
            </a:r>
            <a:r>
              <a:rPr lang="fr-FR" dirty="0" err="1" smtClean="0"/>
              <a:t>events</a:t>
            </a:r>
            <a:r>
              <a:rPr lang="fr-FR" dirty="0" smtClean="0"/>
              <a:t> </a:t>
            </a:r>
            <a:r>
              <a:rPr lang="fr-FR" dirty="0" err="1" smtClean="0"/>
              <a:t>intercepted</a:t>
            </a:r>
            <a:endParaRPr lang="fr-FR" dirty="0"/>
          </a:p>
        </p:txBody>
      </p:sp>
      <p:pic>
        <p:nvPicPr>
          <p:cNvPr id="8" name="Image 4" descr="surf_TS_1.png"/>
          <p:cNvPicPr>
            <a:picLocks noChangeAspect="1"/>
          </p:cNvPicPr>
          <p:nvPr/>
        </p:nvPicPr>
        <p:blipFill>
          <a:blip r:embed="rId3"/>
          <a:srcRect l="55163" t="-711" r="24187" b="94096"/>
          <a:stretch>
            <a:fillRect/>
          </a:stretch>
        </p:blipFill>
        <p:spPr bwMode="auto">
          <a:xfrm>
            <a:off x="5572132" y="142852"/>
            <a:ext cx="1714512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t1mes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14"/>
            <a:ext cx="9144000" cy="6746972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75F96B-9AE7-4DDB-AA75-CB55A8ECDC4E}" type="datetimeFigureOut">
              <a:rPr lang="fr-FR"/>
              <a:pPr>
                <a:defRPr/>
              </a:pPr>
              <a:t>15/11/2016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8B94A3-78DC-4147-BA00-638BDB822815}" type="slidenum">
              <a:rPr lang="fr-FR"/>
              <a:pPr>
                <a:defRPr/>
              </a:pPr>
              <a:t>42</a:t>
            </a:fld>
            <a:endParaRPr lang="fr-FR"/>
          </a:p>
        </p:txBody>
      </p:sp>
      <p:pic>
        <p:nvPicPr>
          <p:cNvPr id="55301" name="Image 4" descr="surf_Cat2_1.png"/>
          <p:cNvPicPr>
            <a:picLocks noChangeAspect="1"/>
          </p:cNvPicPr>
          <p:nvPr/>
        </p:nvPicPr>
        <p:blipFill>
          <a:blip r:embed="rId3"/>
          <a:srcRect l="53442" r="26768" b="92994"/>
          <a:stretch>
            <a:fillRect/>
          </a:stretch>
        </p:blipFill>
        <p:spPr bwMode="auto">
          <a:xfrm>
            <a:off x="5357818" y="214290"/>
            <a:ext cx="1643074" cy="45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4214810" y="785794"/>
            <a:ext cx="222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86 </a:t>
            </a:r>
            <a:r>
              <a:rPr lang="fr-FR" dirty="0" err="1" smtClean="0"/>
              <a:t>events</a:t>
            </a:r>
            <a:r>
              <a:rPr lang="fr-FR" dirty="0" smtClean="0"/>
              <a:t> </a:t>
            </a:r>
            <a:r>
              <a:rPr lang="fr-FR" dirty="0" err="1" smtClean="0"/>
              <a:t>intercepted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t2mes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14"/>
            <a:ext cx="9144000" cy="6746972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75F96B-9AE7-4DDB-AA75-CB55A8ECDC4E}" type="datetimeFigureOut">
              <a:rPr lang="fr-FR"/>
              <a:pPr>
                <a:defRPr/>
              </a:pPr>
              <a:t>15/11/2016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453EAD-EE84-4075-86C0-A5D4E4A3C0A8}" type="slidenum">
              <a:rPr lang="fr-FR"/>
              <a:pPr>
                <a:defRPr/>
              </a:pPr>
              <a:t>43</a:t>
            </a:fld>
            <a:endParaRPr lang="fr-FR"/>
          </a:p>
        </p:txBody>
      </p:sp>
      <p:pic>
        <p:nvPicPr>
          <p:cNvPr id="56325" name="Image 4" descr="surf_Cat3_1.png"/>
          <p:cNvPicPr>
            <a:picLocks noChangeAspect="1"/>
          </p:cNvPicPr>
          <p:nvPr/>
        </p:nvPicPr>
        <p:blipFill>
          <a:blip r:embed="rId3"/>
          <a:srcRect l="52581" r="25908" b="92994"/>
          <a:stretch>
            <a:fillRect/>
          </a:stretch>
        </p:blipFill>
        <p:spPr bwMode="auto">
          <a:xfrm>
            <a:off x="5286380" y="142852"/>
            <a:ext cx="1785950" cy="45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4214810" y="785794"/>
            <a:ext cx="222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46 </a:t>
            </a:r>
            <a:r>
              <a:rPr lang="fr-FR" dirty="0" err="1" smtClean="0"/>
              <a:t>events</a:t>
            </a:r>
            <a:r>
              <a:rPr lang="fr-FR" dirty="0" smtClean="0"/>
              <a:t> </a:t>
            </a:r>
            <a:r>
              <a:rPr lang="fr-FR" dirty="0" err="1" smtClean="0"/>
              <a:t>intercepted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Cat3mes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14"/>
            <a:ext cx="9144000" cy="6746972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75F96B-9AE7-4DDB-AA75-CB55A8ECDC4E}" type="datetimeFigureOut">
              <a:rPr lang="fr-FR"/>
              <a:pPr>
                <a:defRPr/>
              </a:pPr>
              <a:t>15/11/2016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CCBD1E-5D38-42B1-B26A-F93A90A4D1BA}" type="slidenum">
              <a:rPr lang="fr-FR"/>
              <a:pPr>
                <a:defRPr/>
              </a:pPr>
              <a:t>44</a:t>
            </a:fld>
            <a:endParaRPr lang="fr-FR"/>
          </a:p>
        </p:txBody>
      </p:sp>
      <p:pic>
        <p:nvPicPr>
          <p:cNvPr id="57349" name="Image 4" descr="surf_Cat4_1.png"/>
          <p:cNvPicPr>
            <a:picLocks noChangeAspect="1"/>
          </p:cNvPicPr>
          <p:nvPr/>
        </p:nvPicPr>
        <p:blipFill>
          <a:blip r:embed="rId3"/>
          <a:srcRect l="51721" t="392" r="26768" b="92994"/>
          <a:stretch>
            <a:fillRect/>
          </a:stretch>
        </p:blipFill>
        <p:spPr bwMode="auto">
          <a:xfrm>
            <a:off x="5572132" y="142852"/>
            <a:ext cx="178595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4214810" y="785794"/>
            <a:ext cx="222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37 </a:t>
            </a:r>
            <a:r>
              <a:rPr lang="fr-FR" dirty="0" err="1" smtClean="0"/>
              <a:t>events</a:t>
            </a:r>
            <a:r>
              <a:rPr lang="fr-FR" dirty="0" smtClean="0"/>
              <a:t> </a:t>
            </a:r>
            <a:r>
              <a:rPr lang="fr-FR" dirty="0" err="1" smtClean="0"/>
              <a:t>intercepted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643570" y="142852"/>
            <a:ext cx="18546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96≤</a:t>
            </a:r>
            <a:r>
              <a:rPr lang="fr-FR" dirty="0" err="1" smtClean="0"/>
              <a:t>U</a:t>
            </a:r>
            <a:r>
              <a:rPr lang="fr-FR" baseline="-25000" dirty="0" err="1" smtClean="0"/>
              <a:t>max</a:t>
            </a:r>
            <a:r>
              <a:rPr lang="fr-FR" dirty="0" smtClean="0"/>
              <a:t>≤120 </a:t>
            </a:r>
            <a:r>
              <a:rPr lang="fr-FR" dirty="0" err="1" smtClean="0"/>
              <a:t>knts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t4mes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72"/>
            <a:ext cx="9144000" cy="670285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214810" y="785794"/>
            <a:ext cx="222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27 </a:t>
            </a:r>
            <a:r>
              <a:rPr lang="fr-FR" dirty="0" err="1" smtClean="0"/>
              <a:t>events</a:t>
            </a:r>
            <a:r>
              <a:rPr lang="fr-FR" dirty="0" smtClean="0"/>
              <a:t> </a:t>
            </a:r>
            <a:r>
              <a:rPr lang="fr-FR" dirty="0" err="1" smtClean="0"/>
              <a:t>intercepted</a:t>
            </a:r>
            <a:endParaRPr lang="fr-FR" dirty="0"/>
          </a:p>
        </p:txBody>
      </p:sp>
      <p:pic>
        <p:nvPicPr>
          <p:cNvPr id="6" name="Image 4" descr="surf_Cat4_1.png"/>
          <p:cNvPicPr>
            <a:picLocks noChangeAspect="1"/>
          </p:cNvPicPr>
          <p:nvPr/>
        </p:nvPicPr>
        <p:blipFill>
          <a:blip r:embed="rId3"/>
          <a:srcRect l="51721" t="392" r="26768" b="92994"/>
          <a:stretch>
            <a:fillRect/>
          </a:stretch>
        </p:blipFill>
        <p:spPr bwMode="auto">
          <a:xfrm>
            <a:off x="5572132" y="142852"/>
            <a:ext cx="178595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75F96B-9AE7-4DDB-AA75-CB55A8ECDC4E}" type="datetimeFigureOut">
              <a:rPr lang="fr-FR"/>
              <a:pPr>
                <a:defRPr/>
              </a:pPr>
              <a:t>15/11/2016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66160D-E6FB-48C9-8810-68F56487E782}" type="slidenum">
              <a:rPr lang="fr-FR"/>
              <a:pPr>
                <a:defRPr/>
              </a:pPr>
              <a:t>46</a:t>
            </a:fld>
            <a:endParaRPr lang="fr-FR"/>
          </a:p>
        </p:txBody>
      </p:sp>
      <p:pic>
        <p:nvPicPr>
          <p:cNvPr id="6" name="Image 5" descr="Cat5mes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72"/>
            <a:ext cx="9144000" cy="670285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429124" y="785794"/>
            <a:ext cx="2251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(3 </a:t>
            </a:r>
            <a:r>
              <a:rPr lang="fr-FR" dirty="0" err="1" smtClean="0"/>
              <a:t>events</a:t>
            </a:r>
            <a:r>
              <a:rPr lang="fr-FR" dirty="0" smtClean="0"/>
              <a:t> </a:t>
            </a:r>
            <a:r>
              <a:rPr lang="fr-FR" dirty="0" err="1" smtClean="0"/>
              <a:t>intercepted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643570" y="142852"/>
            <a:ext cx="146674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 smtClean="0"/>
              <a:t>U</a:t>
            </a:r>
            <a:r>
              <a:rPr lang="fr-FR" baseline="-25000" dirty="0" err="1" smtClean="0"/>
              <a:t>max</a:t>
            </a:r>
            <a:r>
              <a:rPr lang="fr-FR" baseline="-25000" dirty="0" smtClean="0"/>
              <a:t>≥</a:t>
            </a:r>
            <a:r>
              <a:rPr lang="fr-FR" dirty="0" smtClean="0"/>
              <a:t>135 </a:t>
            </a:r>
            <a:r>
              <a:rPr lang="fr-FR" dirty="0" err="1" smtClean="0"/>
              <a:t>knts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91" y="1412776"/>
            <a:ext cx="8201433" cy="41046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47664" y="1044238"/>
            <a:ext cx="6562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Average</a:t>
            </a:r>
            <a:r>
              <a:rPr lang="fr-FR" dirty="0" smtClean="0"/>
              <a:t> L-band Tb </a:t>
            </a:r>
            <a:r>
              <a:rPr lang="fr-FR" dirty="0" err="1" smtClean="0"/>
              <a:t>contrasts</a:t>
            </a:r>
            <a:r>
              <a:rPr lang="fr-FR" dirty="0" smtClean="0"/>
              <a:t> as </a:t>
            </a:r>
            <a:r>
              <a:rPr lang="fr-FR" dirty="0" err="1" smtClean="0"/>
              <a:t>function</a:t>
            </a:r>
            <a:r>
              <a:rPr lang="fr-FR" dirty="0" smtClean="0"/>
              <a:t> of </a:t>
            </a:r>
            <a:r>
              <a:rPr lang="fr-FR" dirty="0" err="1" smtClean="0"/>
              <a:t>storm</a:t>
            </a:r>
            <a:r>
              <a:rPr lang="fr-FR" dirty="0" smtClean="0"/>
              <a:t> </a:t>
            </a:r>
            <a:r>
              <a:rPr lang="fr-FR" dirty="0" err="1" smtClean="0"/>
              <a:t>Intensity</a:t>
            </a:r>
            <a:r>
              <a:rPr lang="fr-FR" dirty="0" smtClean="0"/>
              <a:t> &amp; </a:t>
            </a:r>
            <a:r>
              <a:rPr lang="fr-FR" dirty="0" err="1" smtClean="0"/>
              <a:t>sectors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51520" y="5515505"/>
            <a:ext cx="8873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Systematic</a:t>
            </a:r>
            <a:r>
              <a:rPr lang="fr-FR" dirty="0" smtClean="0"/>
              <a:t> right-hand </a:t>
            </a:r>
            <a:r>
              <a:rPr lang="fr-FR" dirty="0" err="1" smtClean="0"/>
              <a:t>sectors</a:t>
            </a:r>
            <a:r>
              <a:rPr lang="fr-FR" dirty="0" smtClean="0"/>
              <a:t> </a:t>
            </a:r>
            <a:r>
              <a:rPr lang="fr-FR" dirty="0" err="1" smtClean="0"/>
              <a:t>asymetries</a:t>
            </a:r>
            <a:r>
              <a:rPr lang="fr-FR" dirty="0" smtClean="0"/>
              <a:t>  in Tb as </a:t>
            </a:r>
            <a:r>
              <a:rPr lang="fr-FR" dirty="0" err="1" smtClean="0"/>
              <a:t>expected</a:t>
            </a:r>
            <a:r>
              <a:rPr lang="fr-FR" dirty="0" smtClean="0"/>
              <a:t> in </a:t>
            </a:r>
          </a:p>
          <a:p>
            <a:r>
              <a:rPr lang="fr-FR" dirty="0"/>
              <a:t> </a:t>
            </a:r>
            <a:r>
              <a:rPr lang="fr-FR" dirty="0" err="1" smtClean="0"/>
              <a:t>wind</a:t>
            </a:r>
            <a:r>
              <a:rPr lang="fr-FR" dirty="0" smtClean="0"/>
              <a:t> &amp; </a:t>
            </a:r>
            <a:r>
              <a:rPr lang="fr-FR" dirty="0" err="1" smtClean="0"/>
              <a:t>waves</a:t>
            </a:r>
            <a:r>
              <a:rPr lang="fr-FR" dirty="0" smtClean="0"/>
              <a:t> distribution in </a:t>
            </a:r>
            <a:r>
              <a:rPr lang="fr-FR" dirty="0" err="1" smtClean="0"/>
              <a:t>TCs</a:t>
            </a:r>
            <a:r>
              <a:rPr lang="fr-FR" dirty="0" smtClean="0"/>
              <a:t> (</a:t>
            </a:r>
            <a:r>
              <a:rPr lang="fr-FR" dirty="0" err="1" smtClean="0"/>
              <a:t>extended</a:t>
            </a:r>
            <a:r>
              <a:rPr lang="fr-FR" dirty="0" smtClean="0"/>
              <a:t> </a:t>
            </a:r>
            <a:r>
              <a:rPr lang="fr-FR" dirty="0" err="1" smtClean="0"/>
              <a:t>fetch</a:t>
            </a:r>
            <a:r>
              <a:rPr lang="fr-FR" dirty="0" smtClean="0"/>
              <a:t>=&gt;</a:t>
            </a:r>
            <a:r>
              <a:rPr lang="en-US" dirty="0"/>
              <a:t>Young, 2003; MacAfee and Bowyer, 2005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28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75F96B-9AE7-4DDB-AA75-CB55A8ECDC4E}" type="datetimeFigureOut">
              <a:rPr lang="fr-FR"/>
              <a:pPr>
                <a:defRPr/>
              </a:pPr>
              <a:t>15/11/2016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0C8393-3B6F-44F0-8796-614D1BAD2F9F}" type="slidenum">
              <a:rPr lang="fr-FR"/>
              <a:pPr>
                <a:defRPr/>
              </a:pPr>
              <a:t>48</a:t>
            </a:fld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 flipV="1">
            <a:off x="2699792" y="404664"/>
            <a:ext cx="0" cy="259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2699792" y="3501008"/>
            <a:ext cx="0" cy="259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0" y="617328"/>
            <a:ext cx="5704325" cy="5739021"/>
          </a:xfrm>
          <a:prstGeom prst="rect">
            <a:avLst/>
          </a:prstGeom>
        </p:spPr>
      </p:pic>
      <p:sp>
        <p:nvSpPr>
          <p:cNvPr id="60422" name="ZoneTexte 5"/>
          <p:cNvSpPr txBox="1">
            <a:spLocks noChangeArrowheads="1"/>
          </p:cNvSpPr>
          <p:nvPr/>
        </p:nvSpPr>
        <p:spPr bwMode="auto">
          <a:xfrm>
            <a:off x="5533893" y="1389183"/>
            <a:ext cx="3564760" cy="34163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dirty="0">
                <a:latin typeface="Calibri" pitchFamily="34" charset="0"/>
              </a:rPr>
              <a:t>SMOS </a:t>
            </a:r>
            <a:r>
              <a:rPr lang="fr-FR" dirty="0" smtClean="0">
                <a:latin typeface="Calibri" pitchFamily="34" charset="0"/>
              </a:rPr>
              <a:t>surface Tb data </a:t>
            </a:r>
            <a:r>
              <a:rPr lang="fr-FR" dirty="0" err="1" smtClean="0">
                <a:latin typeface="Calibri" pitchFamily="34" charset="0"/>
              </a:rPr>
              <a:t>reveal</a:t>
            </a:r>
            <a:r>
              <a:rPr lang="fr-FR" dirty="0" smtClean="0">
                <a:latin typeface="Calibri" pitchFamily="34" charset="0"/>
              </a:rPr>
              <a:t> a </a:t>
            </a:r>
            <a:r>
              <a:rPr lang="fr-FR" dirty="0" err="1" smtClean="0">
                <a:latin typeface="Calibri" pitchFamily="34" charset="0"/>
              </a:rPr>
              <a:t>clear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</a:rPr>
              <a:t>average</a:t>
            </a:r>
            <a:r>
              <a:rPr lang="fr-FR" dirty="0">
                <a:latin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</a:rPr>
              <a:t>growth</a:t>
            </a:r>
            <a:r>
              <a:rPr lang="fr-FR" dirty="0" smtClean="0">
                <a:latin typeface="Calibri" pitchFamily="34" charset="0"/>
              </a:rPr>
              <a:t> of amplitude  </a:t>
            </a:r>
            <a:r>
              <a:rPr lang="fr-FR" dirty="0" err="1" smtClean="0">
                <a:latin typeface="Calibri" pitchFamily="34" charset="0"/>
              </a:rPr>
              <a:t>with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</a:rPr>
              <a:t>storm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</a:rPr>
              <a:t>intensity</a:t>
            </a:r>
            <a:endParaRPr lang="fr-FR" dirty="0">
              <a:latin typeface="Calibri" pitchFamily="34" charset="0"/>
            </a:endParaRPr>
          </a:p>
          <a:p>
            <a:endParaRPr lang="fr-FR" dirty="0" smtClean="0">
              <a:latin typeface="Calibri" pitchFamily="34" charset="0"/>
            </a:endParaRPr>
          </a:p>
          <a:p>
            <a:r>
              <a:rPr lang="fr-FR" dirty="0" smtClean="0">
                <a:latin typeface="Calibri" pitchFamily="34" charset="0"/>
              </a:rPr>
              <a:t>=&gt; Can </a:t>
            </a:r>
            <a:r>
              <a:rPr lang="fr-FR" dirty="0" err="1" smtClean="0">
                <a:latin typeface="Calibri" pitchFamily="34" charset="0"/>
              </a:rPr>
              <a:t>be</a:t>
            </a:r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</a:rPr>
              <a:t>used</a:t>
            </a:r>
            <a:r>
              <a:rPr lang="fr-FR" dirty="0" smtClean="0">
                <a:latin typeface="Calibri" pitchFamily="34" charset="0"/>
              </a:rPr>
              <a:t> as a Tropical cyclone</a:t>
            </a:r>
          </a:p>
          <a:p>
            <a:r>
              <a:rPr lang="fr-FR" dirty="0" smtClean="0">
                <a:latin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</a:rPr>
              <a:t>intensity</a:t>
            </a:r>
            <a:r>
              <a:rPr lang="fr-FR" dirty="0">
                <a:latin typeface="Calibri" pitchFamily="34" charset="0"/>
              </a:rPr>
              <a:t> </a:t>
            </a:r>
            <a:r>
              <a:rPr lang="fr-FR" dirty="0" err="1" smtClean="0">
                <a:latin typeface="Calibri" pitchFamily="34" charset="0"/>
              </a:rPr>
              <a:t>meter</a:t>
            </a:r>
            <a:endParaRPr lang="fr-FR" dirty="0" smtClean="0"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  <a:p>
            <a:r>
              <a:rPr lang="fr-FR" dirty="0" smtClean="0">
                <a:latin typeface="Calibri" pitchFamily="34" charset="0"/>
              </a:rPr>
              <a:t>SMOS shows </a:t>
            </a:r>
            <a:r>
              <a:rPr lang="fr-FR" dirty="0" err="1" smtClean="0">
                <a:latin typeface="Calibri" pitchFamily="34" charset="0"/>
              </a:rPr>
              <a:t>sector</a:t>
            </a:r>
            <a:r>
              <a:rPr lang="fr-FR" dirty="0" smtClean="0">
                <a:latin typeface="Calibri" pitchFamily="34" charset="0"/>
              </a:rPr>
              <a:t> distribution </a:t>
            </a:r>
            <a:r>
              <a:rPr lang="fr-FR" dirty="0" err="1" smtClean="0">
                <a:latin typeface="Calibri" pitchFamily="34" charset="0"/>
              </a:rPr>
              <a:t>asymetries</a:t>
            </a:r>
            <a:r>
              <a:rPr lang="fr-FR" dirty="0" smtClean="0">
                <a:latin typeface="Calibri" pitchFamily="34" charset="0"/>
              </a:rPr>
              <a:t>  </a:t>
            </a:r>
            <a:r>
              <a:rPr lang="fr-FR" dirty="0" err="1" smtClean="0">
                <a:latin typeface="Calibri" pitchFamily="34" charset="0"/>
              </a:rPr>
              <a:t>with</a:t>
            </a:r>
            <a:r>
              <a:rPr lang="fr-FR" dirty="0" smtClean="0">
                <a:latin typeface="Calibri" pitchFamily="34" charset="0"/>
              </a:rPr>
              <a:t> max  in RHS Storm quadrants (</a:t>
            </a:r>
            <a:r>
              <a:rPr lang="fr-FR" dirty="0" err="1" smtClean="0">
                <a:latin typeface="Calibri" pitchFamily="34" charset="0"/>
              </a:rPr>
              <a:t>east</a:t>
            </a:r>
            <a:r>
              <a:rPr lang="fr-FR" dirty="0" smtClean="0">
                <a:latin typeface="Calibri" pitchFamily="34" charset="0"/>
              </a:rPr>
              <a:t>)</a:t>
            </a:r>
          </a:p>
          <a:p>
            <a:endParaRPr lang="fr-FR" dirty="0"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75F96B-9AE7-4DDB-AA75-CB55A8ECDC4E}" type="datetimeFigureOut">
              <a:rPr lang="fr-FR"/>
              <a:pPr>
                <a:defRPr/>
              </a:pPr>
              <a:t>15/11/2016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71CCA3-40E7-4565-9F96-69A31187CB33}" type="slidenum">
              <a:rPr lang="fr-FR"/>
              <a:pPr>
                <a:defRPr/>
              </a:pPr>
              <a:t>49</a:t>
            </a:fld>
            <a:endParaRPr lang="fr-FR"/>
          </a:p>
        </p:txBody>
      </p:sp>
      <p:pic>
        <p:nvPicPr>
          <p:cNvPr id="61445" name="Image 4" descr="L_band_stormshaker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0"/>
            <a:ext cx="2754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ZoneTexte 5"/>
          <p:cNvSpPr txBox="1">
            <a:spLocks noChangeArrowheads="1"/>
          </p:cNvSpPr>
          <p:nvPr/>
        </p:nvSpPr>
        <p:spPr bwMode="auto">
          <a:xfrm>
            <a:off x="4929190" y="1857364"/>
            <a:ext cx="3187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latin typeface="Calibri" pitchFamily="34" charset="0"/>
              </a:rPr>
              <a:t>New ‘</a:t>
            </a:r>
            <a:r>
              <a:rPr lang="fr-FR" dirty="0" err="1">
                <a:latin typeface="Calibri" pitchFamily="34" charset="0"/>
              </a:rPr>
              <a:t>average</a:t>
            </a:r>
            <a:r>
              <a:rPr lang="fr-FR" dirty="0">
                <a:latin typeface="Calibri" pitchFamily="34" charset="0"/>
              </a:rPr>
              <a:t> ’ structural</a:t>
            </a:r>
          </a:p>
          <a:p>
            <a:r>
              <a:rPr lang="fr-FR" dirty="0">
                <a:latin typeface="Calibri" pitchFamily="34" charset="0"/>
              </a:rPr>
              <a:t>Information on </a:t>
            </a:r>
          </a:p>
          <a:p>
            <a:r>
              <a:rPr lang="fr-FR" dirty="0">
                <a:latin typeface="Calibri" pitchFamily="34" charset="0"/>
              </a:rPr>
              <a:t>tropical cyclones </a:t>
            </a:r>
          </a:p>
          <a:p>
            <a:r>
              <a:rPr lang="fr-FR" dirty="0">
                <a:latin typeface="Calibri" pitchFamily="34" charset="0"/>
              </a:rPr>
              <a:t>in </a:t>
            </a:r>
            <a:r>
              <a:rPr lang="fr-FR" dirty="0" err="1">
                <a:latin typeface="Calibri" pitchFamily="34" charset="0"/>
              </a:rPr>
              <a:t>terms</a:t>
            </a:r>
            <a:r>
              <a:rPr lang="fr-FR" dirty="0">
                <a:latin typeface="Calibri" pitchFamily="34" charset="0"/>
              </a:rPr>
              <a:t> of radius of </a:t>
            </a:r>
            <a:r>
              <a:rPr lang="fr-FR" dirty="0" err="1">
                <a:latin typeface="Calibri" pitchFamily="34" charset="0"/>
              </a:rPr>
              <a:t>high</a:t>
            </a:r>
            <a:r>
              <a:rPr lang="fr-FR" dirty="0">
                <a:latin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</a:rPr>
              <a:t>winds</a:t>
            </a:r>
            <a:r>
              <a:rPr lang="fr-FR" dirty="0">
                <a:latin typeface="Calibri" pitchFamily="34" charset="0"/>
              </a:rPr>
              <a:t> </a:t>
            </a:r>
          </a:p>
        </p:txBody>
      </p:sp>
      <p:sp>
        <p:nvSpPr>
          <p:cNvPr id="61447" name="ZoneTexte 6"/>
          <p:cNvSpPr txBox="1">
            <a:spLocks noChangeArrowheads="1"/>
          </p:cNvSpPr>
          <p:nvPr/>
        </p:nvSpPr>
        <p:spPr bwMode="auto">
          <a:xfrm>
            <a:off x="4929190" y="1000108"/>
            <a:ext cx="2330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latin typeface="Calibri" pitchFamily="34" charset="0"/>
              </a:rPr>
              <a:t>SMOS STORM SHAKER</a:t>
            </a:r>
          </a:p>
        </p:txBody>
      </p:sp>
      <p:sp>
        <p:nvSpPr>
          <p:cNvPr id="8" name="Flèche droite 7"/>
          <p:cNvSpPr/>
          <p:nvPr/>
        </p:nvSpPr>
        <p:spPr>
          <a:xfrm rot="10800000">
            <a:off x="3714750" y="4357688"/>
            <a:ext cx="571500" cy="214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1449" name="ZoneTexte 8"/>
          <p:cNvSpPr txBox="1">
            <a:spLocks noChangeArrowheads="1"/>
          </p:cNvSpPr>
          <p:nvPr/>
        </p:nvSpPr>
        <p:spPr bwMode="auto">
          <a:xfrm>
            <a:off x="4572000" y="4214813"/>
            <a:ext cx="38973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General limits of orbiting scatterometer</a:t>
            </a:r>
          </a:p>
          <a:p>
            <a:r>
              <a:rPr lang="fr-FR">
                <a:latin typeface="Calibri" pitchFamily="34" charset="0"/>
              </a:rPr>
              <a:t>Wind speed monitoring capabilities</a:t>
            </a:r>
          </a:p>
        </p:txBody>
      </p:sp>
    </p:spTree>
    <p:extLst>
      <p:ext uri="{BB962C8B-B14F-4D97-AF65-F5344CB8AC3E}">
        <p14:creationId xmlns:p14="http://schemas.microsoft.com/office/powerpoint/2010/main" val="386650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75" y="1428736"/>
            <a:ext cx="847725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28596" y="785794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/>
              <a:t>Holthuijsen</a:t>
            </a:r>
            <a:r>
              <a:rPr lang="fr-FR" dirty="0" smtClean="0"/>
              <a:t> et al. 2012 </a:t>
            </a:r>
            <a:r>
              <a:rPr lang="fr-FR" dirty="0" err="1" smtClean="0"/>
              <a:t>investigate</a:t>
            </a:r>
            <a:r>
              <a:rPr lang="fr-FR" dirty="0" smtClean="0"/>
              <a:t> </a:t>
            </a:r>
            <a:r>
              <a:rPr lang="fr-FR" dirty="0" err="1" smtClean="0"/>
              <a:t>these</a:t>
            </a:r>
            <a:r>
              <a:rPr lang="fr-FR" dirty="0" smtClean="0"/>
              <a:t> </a:t>
            </a:r>
            <a:r>
              <a:rPr lang="fr-FR" dirty="0" err="1" smtClean="0"/>
              <a:t>processes</a:t>
            </a:r>
            <a:r>
              <a:rPr lang="fr-FR" dirty="0" smtClean="0"/>
              <a:t> </a:t>
            </a:r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aerial</a:t>
            </a:r>
            <a:r>
              <a:rPr lang="fr-FR" dirty="0" smtClean="0"/>
              <a:t> reconnaissance films and GPS drop sondes in hurricanes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487326" y="5702874"/>
            <a:ext cx="416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Separation</a:t>
            </a:r>
            <a:r>
              <a:rPr lang="fr-FR" dirty="0" smtClean="0"/>
              <a:t> of </a:t>
            </a:r>
            <a:r>
              <a:rPr lang="fr-FR" dirty="0" err="1" smtClean="0"/>
              <a:t>whitecap</a:t>
            </a:r>
            <a:r>
              <a:rPr lang="fr-FR" dirty="0" smtClean="0"/>
              <a:t> &amp; </a:t>
            </a:r>
            <a:r>
              <a:rPr lang="fr-FR" dirty="0" err="1" smtClean="0"/>
              <a:t>streaks</a:t>
            </a:r>
            <a:r>
              <a:rPr lang="fr-FR" dirty="0" smtClean="0"/>
              <a:t> </a:t>
            </a:r>
            <a:r>
              <a:rPr lang="fr-FR" dirty="0" err="1" smtClean="0"/>
              <a:t>coverage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78562" y="857232"/>
            <a:ext cx="8393966" cy="11430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Derivation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of a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revised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Geophysical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Model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Function</a:t>
            </a:r>
            <a:endParaRPr lang="fr-FR" sz="2800" b="1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U=f(Tb)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using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co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-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located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SFMR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wind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speed data</a:t>
            </a:r>
            <a:endParaRPr lang="fr-FR" sz="28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6563" name="ZoneTexte 2"/>
          <p:cNvSpPr txBox="1">
            <a:spLocks noChangeArrowheads="1"/>
          </p:cNvSpPr>
          <p:nvPr/>
        </p:nvSpPr>
        <p:spPr bwMode="auto">
          <a:xfrm>
            <a:off x="357188" y="2071688"/>
            <a:ext cx="7937879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/>
              <a:t>64 - </a:t>
            </a:r>
            <a:r>
              <a:rPr lang="fr-FR" dirty="0"/>
              <a:t>SFMR </a:t>
            </a:r>
            <a:r>
              <a:rPr lang="fr-FR" dirty="0" err="1"/>
              <a:t>flights</a:t>
            </a:r>
            <a:r>
              <a:rPr lang="fr-FR" dirty="0"/>
              <a:t> </a:t>
            </a:r>
            <a:r>
              <a:rPr lang="fr-FR" dirty="0" err="1"/>
              <a:t>were</a:t>
            </a:r>
            <a:r>
              <a:rPr lang="fr-FR" dirty="0"/>
              <a:t> </a:t>
            </a:r>
            <a:r>
              <a:rPr lang="fr-FR" dirty="0" err="1"/>
              <a:t>co</a:t>
            </a:r>
            <a:r>
              <a:rPr lang="fr-FR" dirty="0"/>
              <a:t>-</a:t>
            </a:r>
            <a:r>
              <a:rPr lang="fr-FR" dirty="0" err="1"/>
              <a:t>localized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smtClean="0"/>
              <a:t>SMOS-STORM Tb </a:t>
            </a:r>
            <a:r>
              <a:rPr lang="fr-FR" dirty="0" err="1" smtClean="0"/>
              <a:t>database</a:t>
            </a:r>
            <a:r>
              <a:rPr lang="fr-FR" dirty="0" smtClean="0"/>
              <a:t> over 2010-2014</a:t>
            </a:r>
            <a:endParaRPr lang="fr-FR" dirty="0"/>
          </a:p>
          <a:p>
            <a:endParaRPr lang="fr-FR" dirty="0"/>
          </a:p>
          <a:p>
            <a:r>
              <a:rPr lang="fr-FR" u="sng" dirty="0" smtClean="0"/>
              <a:t>SFMR data </a:t>
            </a:r>
            <a:r>
              <a:rPr lang="fr-FR" u="sng" dirty="0" err="1" smtClean="0"/>
              <a:t>from</a:t>
            </a:r>
            <a:r>
              <a:rPr lang="fr-FR" u="sng" dirty="0" smtClean="0"/>
              <a:t> NOAA:</a:t>
            </a:r>
            <a:endParaRPr lang="fr-FR" u="sng" dirty="0"/>
          </a:p>
          <a:p>
            <a:r>
              <a:rPr lang="fr-FR" dirty="0"/>
              <a:t>-C-band </a:t>
            </a:r>
            <a:r>
              <a:rPr lang="fr-FR" dirty="0" err="1"/>
              <a:t>Tbs</a:t>
            </a:r>
            <a:r>
              <a:rPr lang="fr-FR" dirty="0"/>
              <a:t> </a:t>
            </a:r>
          </a:p>
          <a:p>
            <a:r>
              <a:rPr lang="fr-FR" dirty="0"/>
              <a:t>-</a:t>
            </a:r>
            <a:r>
              <a:rPr lang="fr-FR" dirty="0" err="1"/>
              <a:t>retrieved</a:t>
            </a:r>
            <a:r>
              <a:rPr lang="fr-FR" dirty="0"/>
              <a:t> surface </a:t>
            </a:r>
            <a:r>
              <a:rPr lang="fr-FR" dirty="0" err="1"/>
              <a:t>wind</a:t>
            </a:r>
            <a:r>
              <a:rPr lang="fr-FR" dirty="0"/>
              <a:t> speed (6 km </a:t>
            </a:r>
            <a:r>
              <a:rPr lang="fr-FR" dirty="0" err="1"/>
              <a:t>res</a:t>
            </a:r>
            <a:r>
              <a:rPr lang="fr-FR" dirty="0"/>
              <a:t>)</a:t>
            </a:r>
          </a:p>
          <a:p>
            <a:r>
              <a:rPr lang="fr-FR" dirty="0"/>
              <a:t>-</a:t>
            </a:r>
            <a:r>
              <a:rPr lang="fr-FR" dirty="0" err="1"/>
              <a:t>retrieved</a:t>
            </a:r>
            <a:r>
              <a:rPr lang="fr-FR" dirty="0"/>
              <a:t> </a:t>
            </a:r>
            <a:r>
              <a:rPr lang="fr-FR" dirty="0" err="1"/>
              <a:t>rain</a:t>
            </a:r>
            <a:r>
              <a:rPr lang="fr-FR" dirty="0"/>
              <a:t> rate </a:t>
            </a:r>
          </a:p>
          <a:p>
            <a:r>
              <a:rPr lang="fr-FR" dirty="0"/>
              <a:t>-SSS </a:t>
            </a:r>
            <a:r>
              <a:rPr lang="fr-FR" dirty="0" err="1"/>
              <a:t>along</a:t>
            </a:r>
            <a:r>
              <a:rPr lang="fr-FR" dirty="0"/>
              <a:t> </a:t>
            </a:r>
            <a:r>
              <a:rPr lang="fr-FR" dirty="0" err="1"/>
              <a:t>track</a:t>
            </a:r>
            <a:r>
              <a:rPr lang="fr-FR" dirty="0"/>
              <a:t> (climato)</a:t>
            </a:r>
          </a:p>
          <a:p>
            <a:r>
              <a:rPr lang="fr-FR" dirty="0"/>
              <a:t>-SST </a:t>
            </a:r>
            <a:r>
              <a:rPr lang="fr-FR" dirty="0" err="1"/>
              <a:t>along</a:t>
            </a:r>
            <a:r>
              <a:rPr lang="fr-FR" dirty="0"/>
              <a:t> </a:t>
            </a:r>
            <a:r>
              <a:rPr lang="fr-FR" dirty="0" err="1"/>
              <a:t>track</a:t>
            </a:r>
            <a:r>
              <a:rPr lang="fr-FR" dirty="0"/>
              <a:t> (IR data ?)</a:t>
            </a:r>
          </a:p>
          <a:p>
            <a:endParaRPr lang="fr-FR" dirty="0"/>
          </a:p>
          <a:p>
            <a:r>
              <a:rPr lang="fr-FR" u="sng" dirty="0"/>
              <a:t>SMOS data:</a:t>
            </a:r>
          </a:p>
          <a:p>
            <a:r>
              <a:rPr lang="fr-FR" dirty="0"/>
              <a:t>-Multi-incidence </a:t>
            </a:r>
            <a:r>
              <a:rPr lang="fr-FR" dirty="0" err="1"/>
              <a:t>Tbs</a:t>
            </a:r>
            <a:endParaRPr lang="fr-FR" dirty="0"/>
          </a:p>
          <a:p>
            <a:r>
              <a:rPr lang="fr-FR" dirty="0"/>
              <a:t>-</a:t>
            </a:r>
            <a:r>
              <a:rPr lang="fr-FR" dirty="0" err="1"/>
              <a:t>retrieved</a:t>
            </a:r>
            <a:r>
              <a:rPr lang="fr-FR" dirty="0"/>
              <a:t> </a:t>
            </a:r>
            <a:r>
              <a:rPr lang="fr-FR" dirty="0" err="1"/>
              <a:t>wind</a:t>
            </a:r>
            <a:r>
              <a:rPr lang="fr-FR" dirty="0"/>
              <a:t> speed </a:t>
            </a:r>
            <a:r>
              <a:rPr lang="fr-FR" dirty="0" err="1"/>
              <a:t>from</a:t>
            </a:r>
            <a:r>
              <a:rPr lang="fr-FR" dirty="0"/>
              <a:t> SMOS 1st GMF</a:t>
            </a:r>
          </a:p>
          <a:p>
            <a:r>
              <a:rPr lang="fr-FR" dirty="0"/>
              <a:t>-SST </a:t>
            </a:r>
            <a:r>
              <a:rPr lang="fr-FR" dirty="0" err="1"/>
              <a:t>ostia</a:t>
            </a:r>
            <a:endParaRPr lang="fr-FR" dirty="0"/>
          </a:p>
          <a:p>
            <a:r>
              <a:rPr lang="fr-FR" dirty="0"/>
              <a:t>-SSS </a:t>
            </a:r>
            <a:r>
              <a:rPr lang="fr-FR" dirty="0" err="1"/>
              <a:t>from</a:t>
            </a:r>
            <a:r>
              <a:rPr lang="fr-FR" dirty="0"/>
              <a:t> SMOS data composite of L3 </a:t>
            </a:r>
            <a:r>
              <a:rPr lang="fr-FR" dirty="0" err="1"/>
              <a:t>during</a:t>
            </a:r>
            <a:r>
              <a:rPr lang="fr-FR" dirty="0"/>
              <a:t> the </a:t>
            </a:r>
            <a:r>
              <a:rPr lang="fr-FR" dirty="0" err="1"/>
              <a:t>week</a:t>
            </a:r>
            <a:r>
              <a:rPr lang="fr-FR" dirty="0"/>
              <a:t> </a:t>
            </a:r>
            <a:r>
              <a:rPr lang="fr-FR" dirty="0" err="1"/>
              <a:t>preceeding</a:t>
            </a:r>
            <a:r>
              <a:rPr lang="fr-FR" dirty="0"/>
              <a:t> </a:t>
            </a:r>
            <a:r>
              <a:rPr lang="fr-FR" dirty="0" err="1" smtClean="0"/>
              <a:t>each</a:t>
            </a:r>
            <a:r>
              <a:rPr lang="fr-FR" dirty="0" smtClean="0"/>
              <a:t> </a:t>
            </a:r>
            <a:r>
              <a:rPr lang="fr-FR" dirty="0" err="1" smtClean="0"/>
              <a:t>storms</a:t>
            </a:r>
            <a:endParaRPr lang="fr-FR" dirty="0"/>
          </a:p>
          <a:p>
            <a:endParaRPr lang="fr-FR" dirty="0"/>
          </a:p>
        </p:txBody>
      </p:sp>
      <p:pic>
        <p:nvPicPr>
          <p:cNvPr id="5" name="Picture 2" descr="http://www.hinghamweather.com/main/wp-content/uploads/2011/03/hurricanehunter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35" y="3000368"/>
            <a:ext cx="2344738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5929322" y="2571744"/>
            <a:ext cx="2786065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NOAA Hurricane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hunter P-3</a:t>
            </a:r>
          </a:p>
        </p:txBody>
      </p:sp>
      <p:pic>
        <p:nvPicPr>
          <p:cNvPr id="210946" name="Picture 2" descr="http://aoss-research.engin.umich.edu/faculty/ruf/img/hirad_p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2928934"/>
            <a:ext cx="2533635" cy="2368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nsemble_of_sfmr_tracks_2010_2015a.png"/>
          <p:cNvPicPr>
            <a:picLocks noChangeAspect="1"/>
          </p:cNvPicPr>
          <p:nvPr/>
        </p:nvPicPr>
        <p:blipFill>
          <a:blip r:embed="rId2"/>
          <a:srcRect l="9994" t="4452" r="9019" b="7055"/>
          <a:stretch>
            <a:fillRect/>
          </a:stretch>
        </p:blipFill>
        <p:spPr>
          <a:xfrm>
            <a:off x="0" y="1800584"/>
            <a:ext cx="4429124" cy="3628680"/>
          </a:xfrm>
          <a:prstGeom prst="rect">
            <a:avLst/>
          </a:prstGeom>
        </p:spPr>
      </p:pic>
      <p:pic>
        <p:nvPicPr>
          <p:cNvPr id="3" name="Image 2" descr="ensemble_of_sfmr_tracks_2010_2015b.png"/>
          <p:cNvPicPr>
            <a:picLocks noChangeAspect="1"/>
          </p:cNvPicPr>
          <p:nvPr/>
        </p:nvPicPr>
        <p:blipFill>
          <a:blip r:embed="rId3"/>
          <a:srcRect l="9994" t="548" r="6149" b="5651"/>
          <a:stretch>
            <a:fillRect/>
          </a:stretch>
        </p:blipFill>
        <p:spPr>
          <a:xfrm>
            <a:off x="4572000" y="1643050"/>
            <a:ext cx="4429156" cy="3714776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57158" y="928670"/>
            <a:ext cx="8393966" cy="7143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Derivation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of a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revised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GMF: </a:t>
            </a:r>
            <a:r>
              <a:rPr lang="fr-FR" sz="28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comparisons</a:t>
            </a:r>
            <a:r>
              <a:rPr lang="fr-FR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8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with</a:t>
            </a:r>
            <a:r>
              <a:rPr lang="fr-FR" sz="28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SFMR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71472" y="5429264"/>
            <a:ext cx="2798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Ensemble of SFMR </a:t>
            </a:r>
            <a:r>
              <a:rPr lang="fr-FR" dirty="0" err="1" smtClean="0"/>
              <a:t>tracks</a:t>
            </a:r>
            <a:r>
              <a:rPr lang="fr-FR" dirty="0" smtClean="0"/>
              <a:t> &amp; </a:t>
            </a:r>
          </a:p>
          <a:p>
            <a:r>
              <a:rPr lang="fr-FR" dirty="0" smtClean="0"/>
              <a:t>Wind Speed [</a:t>
            </a:r>
            <a:r>
              <a:rPr lang="fr-FR" dirty="0" err="1" smtClean="0"/>
              <a:t>knots</a:t>
            </a:r>
            <a:r>
              <a:rPr lang="fr-FR" dirty="0" smtClean="0"/>
              <a:t>]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929190" y="5429264"/>
            <a:ext cx="40644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Co-</a:t>
            </a:r>
            <a:r>
              <a:rPr lang="fr-FR" dirty="0" err="1" smtClean="0"/>
              <a:t>localized</a:t>
            </a:r>
            <a:r>
              <a:rPr lang="fr-FR" dirty="0" smtClean="0"/>
              <a:t> SMOS </a:t>
            </a:r>
            <a:r>
              <a:rPr lang="fr-FR" dirty="0" err="1" smtClean="0"/>
              <a:t>wind</a:t>
            </a:r>
            <a:r>
              <a:rPr lang="fr-FR" dirty="0" smtClean="0"/>
              <a:t> </a:t>
            </a:r>
            <a:r>
              <a:rPr lang="fr-FR" dirty="0" err="1" smtClean="0"/>
              <a:t>Excess</a:t>
            </a:r>
            <a:r>
              <a:rPr lang="fr-FR" dirty="0" smtClean="0"/>
              <a:t> </a:t>
            </a:r>
            <a:r>
              <a:rPr lang="fr-FR" dirty="0" err="1" smtClean="0"/>
              <a:t>Emissivity</a:t>
            </a:r>
            <a:endParaRPr lang="fr-FR" dirty="0" smtClean="0"/>
          </a:p>
          <a:p>
            <a:r>
              <a:rPr lang="fr-FR" dirty="0" smtClean="0"/>
              <a:t>   </a:t>
            </a:r>
            <a:r>
              <a:rPr lang="el-GR" dirty="0" smtClean="0"/>
              <a:t>Δ</a:t>
            </a:r>
            <a:r>
              <a:rPr lang="fr-FR" dirty="0" smtClean="0"/>
              <a:t>time (SMOS-SFMR) &lt; 10 </a:t>
            </a:r>
            <a:r>
              <a:rPr lang="fr-FR" dirty="0" err="1" smtClean="0"/>
              <a:t>hours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Image 1" descr="comp_with_sfmr_LESLIE_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93763"/>
            <a:ext cx="914400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143000" y="214313"/>
            <a:ext cx="6429375" cy="6461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/>
              <a:t>Validation: </a:t>
            </a:r>
            <a:r>
              <a:rPr lang="fr-FR" dirty="0" err="1"/>
              <a:t>comparison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NOAA/Hurricane </a:t>
            </a:r>
            <a:r>
              <a:rPr lang="fr-FR" dirty="0" err="1"/>
              <a:t>Research</a:t>
            </a:r>
            <a:r>
              <a:rPr lang="fr-FR" dirty="0"/>
              <a:t> Division </a:t>
            </a:r>
            <a:r>
              <a:rPr lang="fr-FR" dirty="0" err="1"/>
              <a:t>aircraft</a:t>
            </a:r>
            <a:r>
              <a:rPr lang="fr-FR" dirty="0"/>
              <a:t> data : in </a:t>
            </a:r>
            <a:r>
              <a:rPr lang="fr-FR" dirty="0" err="1"/>
              <a:t>moderately</a:t>
            </a:r>
            <a:r>
              <a:rPr lang="fr-FR" dirty="0"/>
              <a:t> </a:t>
            </a:r>
            <a:r>
              <a:rPr lang="fr-FR" dirty="0" err="1"/>
              <a:t>strong</a:t>
            </a:r>
            <a:r>
              <a:rPr lang="fr-FR" dirty="0"/>
              <a:t> </a:t>
            </a:r>
            <a:r>
              <a:rPr lang="fr-FR" dirty="0" err="1"/>
              <a:t>winds</a:t>
            </a:r>
            <a:r>
              <a:rPr lang="fr-FR" dirty="0"/>
              <a:t> (TS &amp;Cat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 1" descr="comp_with_sfmr_LESLIE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65238"/>
            <a:ext cx="9144000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ZoneTexte 2"/>
          <p:cNvSpPr txBox="1">
            <a:spLocks noChangeArrowheads="1"/>
          </p:cNvSpPr>
          <p:nvPr/>
        </p:nvSpPr>
        <p:spPr bwMode="auto">
          <a:xfrm>
            <a:off x="1857375" y="5643563"/>
            <a:ext cx="1773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Good agreement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fmr_track_danielle_2010_overSMOS_fligh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44" y="684270"/>
            <a:ext cx="7321311" cy="5489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fmr_smos_timeseries_danielle_2010_overSMOS_fligh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238"/>
            <a:ext cx="9144000" cy="4075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sfmr_track_earl_overSMOS_flight1bis_recenter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44" y="684270"/>
            <a:ext cx="7321311" cy="5489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sfmr_smos_timeseries_earl_2010_overSMOS_flight1bi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8481"/>
            <a:ext cx="9144000" cy="5441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fmr_smos_timeseries_Katia_2011_overSMOS_fligh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44" y="684270"/>
            <a:ext cx="7321311" cy="5489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fmr_smos_timeseries_Katia_2011_overSMOS_flight1_recenter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238"/>
            <a:ext cx="9144000" cy="4075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5000" r="878"/>
          <a:stretch>
            <a:fillRect/>
          </a:stretch>
        </p:blipFill>
        <p:spPr bwMode="auto">
          <a:xfrm>
            <a:off x="642910" y="1285860"/>
            <a:ext cx="731011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214282" y="4572008"/>
            <a:ext cx="88099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Holthuijsen</a:t>
            </a:r>
            <a:r>
              <a:rPr lang="fr-FR" dirty="0" smtClean="0"/>
              <a:t> et al.  JGR 2012 </a:t>
            </a:r>
          </a:p>
          <a:p>
            <a:endParaRPr lang="fr-FR" dirty="0" smtClean="0"/>
          </a:p>
          <a:p>
            <a:r>
              <a:rPr lang="fr-FR" b="1" dirty="0" smtClean="0"/>
              <a:t>Most of the </a:t>
            </a:r>
            <a:r>
              <a:rPr lang="fr-FR" b="1" dirty="0" err="1" smtClean="0"/>
              <a:t>increased</a:t>
            </a:r>
            <a:r>
              <a:rPr lang="fr-FR" b="1" dirty="0" smtClean="0"/>
              <a:t> surface </a:t>
            </a:r>
            <a:r>
              <a:rPr lang="fr-FR" b="1" dirty="0" err="1" smtClean="0"/>
              <a:t>whitening</a:t>
            </a:r>
            <a:r>
              <a:rPr lang="fr-FR" b="1" dirty="0" smtClean="0"/>
              <a:t> </a:t>
            </a:r>
            <a:r>
              <a:rPr lang="fr-FR" b="1" dirty="0" err="1" smtClean="0"/>
              <a:t>at</a:t>
            </a:r>
            <a:r>
              <a:rPr lang="fr-FR" b="1" dirty="0" smtClean="0"/>
              <a:t> &amp; </a:t>
            </a:r>
            <a:r>
              <a:rPr lang="fr-FR" b="1" dirty="0" err="1" smtClean="0"/>
              <a:t>above</a:t>
            </a:r>
            <a:r>
              <a:rPr lang="fr-FR" b="1" dirty="0" smtClean="0"/>
              <a:t> hurricane force (&gt;33 m/s)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principally</a:t>
            </a:r>
            <a:endParaRPr lang="fr-FR" dirty="0" smtClean="0"/>
          </a:p>
          <a:p>
            <a:r>
              <a:rPr lang="fr-FR" dirty="0" smtClean="0"/>
              <a:t> </a:t>
            </a:r>
            <a:r>
              <a:rPr lang="fr-FR" dirty="0" err="1" smtClean="0"/>
              <a:t>induced</a:t>
            </a:r>
            <a:r>
              <a:rPr lang="fr-FR" dirty="0" smtClean="0"/>
              <a:t> by the </a:t>
            </a:r>
            <a:r>
              <a:rPr lang="fr-FR" b="1" dirty="0" err="1" smtClean="0"/>
              <a:t>increased</a:t>
            </a:r>
            <a:r>
              <a:rPr lang="fr-FR" b="1" dirty="0" smtClean="0"/>
              <a:t> </a:t>
            </a:r>
            <a:r>
              <a:rPr lang="fr-FR" b="1" dirty="0" err="1" smtClean="0"/>
              <a:t>streaks</a:t>
            </a:r>
            <a:r>
              <a:rPr lang="fr-FR" b="1" dirty="0" smtClean="0"/>
              <a:t> </a:t>
            </a:r>
            <a:r>
              <a:rPr lang="fr-FR" b="1" dirty="0" err="1" smtClean="0"/>
              <a:t>coverage</a:t>
            </a:r>
            <a:r>
              <a:rPr lang="fr-FR" b="1" dirty="0" smtClean="0"/>
              <a:t>- </a:t>
            </a:r>
            <a:r>
              <a:rPr lang="fr-FR" b="1" dirty="0" err="1" smtClean="0"/>
              <a:t>whitecap</a:t>
            </a:r>
            <a:r>
              <a:rPr lang="fr-FR" b="1" dirty="0" smtClean="0"/>
              <a:t> </a:t>
            </a:r>
            <a:r>
              <a:rPr lang="fr-FR" b="1" dirty="0" err="1" smtClean="0"/>
              <a:t>coverage</a:t>
            </a:r>
            <a:r>
              <a:rPr lang="fr-FR" b="1" dirty="0" smtClean="0"/>
              <a:t> </a:t>
            </a:r>
            <a:r>
              <a:rPr lang="fr-FR" b="1" dirty="0" err="1" smtClean="0"/>
              <a:t>is</a:t>
            </a:r>
            <a:r>
              <a:rPr lang="fr-FR" b="1" dirty="0" smtClean="0"/>
              <a:t> </a:t>
            </a:r>
            <a:r>
              <a:rPr lang="fr-FR" b="1" dirty="0" err="1" smtClean="0"/>
              <a:t>found</a:t>
            </a:r>
            <a:r>
              <a:rPr lang="fr-FR" b="1" dirty="0" smtClean="0"/>
              <a:t> ~constant </a:t>
            </a:r>
            <a:r>
              <a:rPr lang="fr-FR" b="1" dirty="0" err="1" smtClean="0"/>
              <a:t>above</a:t>
            </a:r>
            <a:r>
              <a:rPr lang="fr-FR" b="1" dirty="0" smtClean="0"/>
              <a:t> </a:t>
            </a:r>
          </a:p>
          <a:p>
            <a:r>
              <a:rPr lang="fr-FR" b="1" dirty="0" smtClean="0"/>
              <a:t>Hurricane force ~4 %</a:t>
            </a:r>
            <a:endParaRPr lang="fr-FR" b="1" dirty="0"/>
          </a:p>
        </p:txBody>
      </p:sp>
      <p:cxnSp>
        <p:nvCxnSpPr>
          <p:cNvPr id="6" name="Connecteur droit 5"/>
          <p:cNvCxnSpPr/>
          <p:nvPr/>
        </p:nvCxnSpPr>
        <p:spPr>
          <a:xfrm rot="5400000" flipH="1" flipV="1">
            <a:off x="3214678" y="2571744"/>
            <a:ext cx="2714644" cy="1588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fmr_track_Irene_overSMOS_fligh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44" y="684270"/>
            <a:ext cx="7321311" cy="5489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fmr_smos_timeseries_Irene_2011_overSMOS_fligh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238"/>
            <a:ext cx="9144000" cy="4075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fmr_track_Tomas_overSMOS_flight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44" y="684270"/>
            <a:ext cx="7321311" cy="5489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fmr_smos_timeseries_Tomas_2010_overSMOS_flight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238"/>
            <a:ext cx="9144000" cy="4075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fmr_track_Rafael_overSMOS_flight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44" y="684270"/>
            <a:ext cx="7321311" cy="5489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fmr_smos_timeseries_Rafael_2012_overSMOS_fligh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8990"/>
            <a:ext cx="9144000" cy="4860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fmr_track_Karl_overSMOS_fligh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44" y="684270"/>
            <a:ext cx="7321311" cy="5489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fmr_smos_timeseries_Karl_2010_overSMOS_flight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1238"/>
            <a:ext cx="9144000" cy="4075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fmr_smos_timeseries_earl_2010_overSMOS_flight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744"/>
            <a:ext cx="9144000" cy="4075523"/>
          </a:xfrm>
          <a:prstGeom prst="rect">
            <a:avLst/>
          </a:prstGeom>
        </p:spPr>
      </p:pic>
      <p:pic>
        <p:nvPicPr>
          <p:cNvPr id="3" name="Image 2" descr="sfmr_track_earl1_overSMOS_flight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642918"/>
            <a:ext cx="2928958" cy="2196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fmr_track_Rina_overSMOS_fligh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44" y="684270"/>
            <a:ext cx="7321311" cy="5489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91348" y="1928802"/>
            <a:ext cx="4847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Sea</a:t>
            </a:r>
            <a:r>
              <a:rPr lang="fr-FR" b="1" dirty="0" smtClean="0"/>
              <a:t> Surface Observation  </a:t>
            </a:r>
            <a:r>
              <a:rPr lang="fr-FR" b="1" dirty="0" err="1" smtClean="0"/>
              <a:t>Capabilities</a:t>
            </a:r>
            <a:r>
              <a:rPr lang="fr-FR" b="1" dirty="0" smtClean="0"/>
              <a:t> </a:t>
            </a:r>
            <a:r>
              <a:rPr lang="fr-FR" b="1" dirty="0" err="1" smtClean="0"/>
              <a:t>from</a:t>
            </a:r>
            <a:r>
              <a:rPr lang="fr-FR" b="1" dirty="0" smtClean="0"/>
              <a:t> </a:t>
            </a:r>
            <a:r>
              <a:rPr lang="fr-FR" b="1" dirty="0" err="1" smtClean="0"/>
              <a:t>Space</a:t>
            </a:r>
            <a:endParaRPr lang="fr-FR" b="1" dirty="0" smtClean="0"/>
          </a:p>
          <a:p>
            <a:r>
              <a:rPr lang="fr-FR" b="1" dirty="0" smtClean="0"/>
              <a:t>		in</a:t>
            </a:r>
          </a:p>
          <a:p>
            <a:pPr algn="ctr"/>
            <a:r>
              <a:rPr lang="fr-FR" b="1" dirty="0" err="1" smtClean="0"/>
              <a:t>Extreme</a:t>
            </a:r>
            <a:r>
              <a:rPr lang="fr-FR" b="1" dirty="0" smtClean="0"/>
              <a:t> Wind Conditions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fmr_smos_timeseries_Rina_2011_overSMOS_fligh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8574"/>
            <a:ext cx="9144000" cy="4440851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rot="5400000">
            <a:off x="6786578" y="4714884"/>
            <a:ext cx="571504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7215206" y="4500570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Bias</a:t>
            </a:r>
            <a:r>
              <a:rPr lang="fr-FR" dirty="0" smtClean="0"/>
              <a:t>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fmr_smos_timeseries_ingrid_2014_overSMOS_flight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6" y="2285992"/>
            <a:ext cx="9144000" cy="4804106"/>
          </a:xfrm>
          <a:prstGeom prst="rect">
            <a:avLst/>
          </a:prstGeom>
        </p:spPr>
      </p:pic>
      <p:pic>
        <p:nvPicPr>
          <p:cNvPr id="3" name="Image 2" descr="sfmr_track_ingrid_overSMOS_flight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142852"/>
            <a:ext cx="3303466" cy="2476912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 rot="5400000">
            <a:off x="8077056" y="5572140"/>
            <a:ext cx="571504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8505684" y="5357826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Bias</a:t>
            </a:r>
            <a:r>
              <a:rPr lang="fr-FR" dirty="0" smtClean="0"/>
              <a:t>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fmr_smos_timeseries_Isaac_2012_overSMOS_flight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1675"/>
            <a:ext cx="9144000" cy="3837369"/>
          </a:xfrm>
          <a:prstGeom prst="rect">
            <a:avLst/>
          </a:prstGeom>
        </p:spPr>
      </p:pic>
      <p:pic>
        <p:nvPicPr>
          <p:cNvPr id="3" name="Image 2" descr="sfmr_track_Isaac_overSMOS_flight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42852"/>
            <a:ext cx="3660655" cy="2744729"/>
          </a:xfrm>
          <a:prstGeom prst="rect">
            <a:avLst/>
          </a:prstGeom>
        </p:spPr>
      </p:pic>
      <p:sp>
        <p:nvSpPr>
          <p:cNvPr id="4" name="Ellipse 3"/>
          <p:cNvSpPr/>
          <p:nvPr/>
        </p:nvSpPr>
        <p:spPr>
          <a:xfrm>
            <a:off x="2357422" y="4572008"/>
            <a:ext cx="1000132" cy="114300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6572264" y="4572008"/>
            <a:ext cx="1214446" cy="114300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NewGFM.png"/>
          <p:cNvPicPr>
            <a:picLocks noChangeAspect="1"/>
          </p:cNvPicPr>
          <p:nvPr/>
        </p:nvPicPr>
        <p:blipFill>
          <a:blip r:embed="rId2"/>
          <a:srcRect t="4452" r="1212"/>
          <a:stretch>
            <a:fillRect/>
          </a:stretch>
        </p:blipFill>
        <p:spPr>
          <a:xfrm>
            <a:off x="911344" y="928670"/>
            <a:ext cx="7232556" cy="52450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00496" y="785794"/>
            <a:ext cx="1472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|∆t|&lt;5 </a:t>
            </a:r>
            <a:r>
              <a:rPr lang="fr-FR" dirty="0" err="1" smtClean="0"/>
              <a:t>hours</a:t>
            </a:r>
            <a:r>
              <a:rPr lang="fr-FR" dirty="0" smtClean="0"/>
              <a:t>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2255716" cy="210330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236" y="938052"/>
            <a:ext cx="2304488" cy="214597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86" y="3126706"/>
            <a:ext cx="2372223" cy="199379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516" y="3126705"/>
            <a:ext cx="2359375" cy="200773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125" y="938052"/>
            <a:ext cx="2773920" cy="220084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1832" y="3084030"/>
            <a:ext cx="2700214" cy="210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5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653" y="1026968"/>
            <a:ext cx="5980694" cy="48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72816"/>
            <a:ext cx="7028270" cy="390459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15816" y="1268760"/>
            <a:ext cx="331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30 </a:t>
            </a:r>
            <a:r>
              <a:rPr lang="fr-FR" dirty="0" err="1" smtClean="0"/>
              <a:t>co</a:t>
            </a:r>
            <a:r>
              <a:rPr lang="fr-FR" dirty="0" smtClean="0"/>
              <a:t>-localisations SMOS/HWIND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16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2895851" cy="30055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734493"/>
            <a:ext cx="2877561" cy="302997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3417" y="1734493"/>
            <a:ext cx="2956816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0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57356" y="1857364"/>
            <a:ext cx="627492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b="1" dirty="0" err="1" smtClean="0"/>
              <a:t>Preparing</a:t>
            </a:r>
            <a:r>
              <a:rPr lang="fr-FR" b="1" dirty="0" smtClean="0"/>
              <a:t> New </a:t>
            </a:r>
            <a:r>
              <a:rPr lang="fr-FR" b="1" dirty="0" err="1" smtClean="0"/>
              <a:t>Low</a:t>
            </a:r>
            <a:r>
              <a:rPr lang="fr-FR" b="1" dirty="0" smtClean="0"/>
              <a:t> </a:t>
            </a:r>
            <a:r>
              <a:rPr lang="fr-FR" b="1" dirty="0" err="1" smtClean="0"/>
              <a:t>Microwave</a:t>
            </a:r>
            <a:r>
              <a:rPr lang="fr-FR" b="1" dirty="0" smtClean="0"/>
              <a:t> </a:t>
            </a:r>
            <a:r>
              <a:rPr lang="fr-FR" b="1" dirty="0" err="1" smtClean="0"/>
              <a:t>frequency</a:t>
            </a:r>
            <a:r>
              <a:rPr lang="fr-FR" b="1" dirty="0" smtClean="0"/>
              <a:t> </a:t>
            </a:r>
            <a:r>
              <a:rPr lang="fr-FR" b="1" dirty="0" err="1" smtClean="0"/>
              <a:t>merged</a:t>
            </a:r>
            <a:r>
              <a:rPr lang="fr-FR" b="1" dirty="0" smtClean="0"/>
              <a:t> surface </a:t>
            </a:r>
            <a:r>
              <a:rPr lang="fr-FR" b="1" dirty="0" err="1" smtClean="0"/>
              <a:t>wind</a:t>
            </a:r>
            <a:r>
              <a:rPr lang="fr-FR" b="1" dirty="0" smtClean="0"/>
              <a:t> </a:t>
            </a:r>
          </a:p>
          <a:p>
            <a:pPr algn="ctr"/>
            <a:r>
              <a:rPr lang="fr-FR" b="1" dirty="0" err="1" smtClean="0"/>
              <a:t>Products</a:t>
            </a:r>
            <a:r>
              <a:rPr lang="fr-FR" b="1" dirty="0" smtClean="0"/>
              <a:t> in </a:t>
            </a:r>
            <a:r>
              <a:rPr lang="fr-FR" b="1" dirty="0" err="1" smtClean="0"/>
              <a:t>TCs</a:t>
            </a:r>
            <a:endParaRPr lang="fr-F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65127"/>
            <a:ext cx="8515350" cy="106148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err="1" smtClean="0"/>
              <a:t>Three</a:t>
            </a:r>
            <a:r>
              <a:rPr lang="fr-FR" dirty="0" smtClean="0"/>
              <a:t> </a:t>
            </a:r>
            <a:r>
              <a:rPr lang="fr-FR" dirty="0" err="1" smtClean="0"/>
              <a:t>Low-frequency</a:t>
            </a:r>
            <a:r>
              <a:rPr lang="fr-FR" dirty="0" smtClean="0"/>
              <a:t> </a:t>
            </a:r>
            <a:r>
              <a:rPr lang="fr-FR" dirty="0" err="1" smtClean="0"/>
              <a:t>Microwave</a:t>
            </a:r>
            <a:r>
              <a:rPr lang="fr-FR" dirty="0" smtClean="0"/>
              <a:t> </a:t>
            </a:r>
            <a:r>
              <a:rPr lang="fr-FR" dirty="0" err="1" smtClean="0"/>
              <a:t>radiometers</a:t>
            </a:r>
            <a:r>
              <a:rPr lang="fr-FR" dirty="0" smtClean="0"/>
              <a:t>  </a:t>
            </a:r>
            <a:r>
              <a:rPr lang="fr-FR" dirty="0" err="1" smtClean="0"/>
              <a:t>enhancing</a:t>
            </a:r>
            <a:r>
              <a:rPr lang="fr-FR" dirty="0" smtClean="0"/>
              <a:t> High Wind Speed </a:t>
            </a:r>
            <a:r>
              <a:rPr lang="fr-FR" dirty="0" err="1" smtClean="0"/>
              <a:t>ocean</a:t>
            </a:r>
            <a:r>
              <a:rPr lang="fr-FR" dirty="0" smtClean="0"/>
              <a:t> Surface monitoring </a:t>
            </a:r>
            <a:r>
              <a:rPr lang="fr-FR" dirty="0" err="1" smtClean="0"/>
              <a:t>capabilities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47" y="1974145"/>
            <a:ext cx="2691780" cy="20977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539" y="1690693"/>
            <a:ext cx="1910629" cy="25475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550" y="1690689"/>
            <a:ext cx="3429000" cy="257175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5850" y="4336019"/>
            <a:ext cx="2254463" cy="200824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/>
            <a:r>
              <a:rPr lang="fr-FR" sz="1400" dirty="0" smtClean="0">
                <a:solidFill>
                  <a:prstClr val="black"/>
                </a:solidFill>
              </a:rPr>
              <a:t>               </a:t>
            </a:r>
            <a:r>
              <a:rPr lang="fr-FR" sz="1400" b="1" dirty="0" smtClean="0">
                <a:solidFill>
                  <a:prstClr val="black"/>
                </a:solidFill>
              </a:rPr>
              <a:t>SMOS-ESA</a:t>
            </a:r>
          </a:p>
          <a:p>
            <a:pPr defTabSz="685800"/>
            <a:r>
              <a:rPr lang="fr-FR" sz="1400" dirty="0" err="1" smtClean="0">
                <a:solidFill>
                  <a:prstClr val="black"/>
                </a:solidFill>
              </a:rPr>
              <a:t>Interferometric</a:t>
            </a:r>
            <a:r>
              <a:rPr lang="fr-FR" sz="1400" dirty="0" smtClean="0">
                <a:solidFill>
                  <a:prstClr val="black"/>
                </a:solidFill>
              </a:rPr>
              <a:t> </a:t>
            </a:r>
            <a:r>
              <a:rPr lang="fr-FR" sz="1400" dirty="0" err="1" smtClean="0">
                <a:solidFill>
                  <a:prstClr val="black"/>
                </a:solidFill>
              </a:rPr>
              <a:t>Radiometer</a:t>
            </a:r>
            <a:endParaRPr lang="fr-FR" sz="1400" dirty="0" smtClean="0">
              <a:solidFill>
                <a:prstClr val="black"/>
              </a:solidFill>
            </a:endParaRPr>
          </a:p>
          <a:p>
            <a:pPr defTabSz="685800"/>
            <a:r>
              <a:rPr lang="fr-FR" sz="1400" dirty="0" err="1" smtClean="0">
                <a:solidFill>
                  <a:prstClr val="black"/>
                </a:solidFill>
              </a:rPr>
              <a:t>Frequency</a:t>
            </a:r>
            <a:r>
              <a:rPr lang="fr-FR" sz="1400" dirty="0" smtClean="0">
                <a:solidFill>
                  <a:prstClr val="black"/>
                </a:solidFill>
              </a:rPr>
              <a:t>: 1.4 GHz L-band</a:t>
            </a:r>
          </a:p>
          <a:p>
            <a:pPr defTabSz="685800"/>
            <a:r>
              <a:rPr lang="fr-FR" sz="1400" dirty="0" smtClean="0">
                <a:solidFill>
                  <a:prstClr val="black"/>
                </a:solidFill>
              </a:rPr>
              <a:t>Spatial </a:t>
            </a:r>
            <a:r>
              <a:rPr lang="fr-FR" sz="1400" dirty="0" err="1" smtClean="0">
                <a:solidFill>
                  <a:prstClr val="black"/>
                </a:solidFill>
              </a:rPr>
              <a:t>Resolution</a:t>
            </a:r>
            <a:r>
              <a:rPr lang="fr-FR" sz="1400" dirty="0" smtClean="0">
                <a:solidFill>
                  <a:prstClr val="black"/>
                </a:solidFill>
              </a:rPr>
              <a:t>: ~43 kms</a:t>
            </a:r>
          </a:p>
          <a:p>
            <a:pPr defTabSz="685800"/>
            <a:r>
              <a:rPr lang="fr-FR" sz="1400" dirty="0" err="1" smtClean="0">
                <a:solidFill>
                  <a:prstClr val="black"/>
                </a:solidFill>
              </a:rPr>
              <a:t>Swath</a:t>
            </a:r>
            <a:r>
              <a:rPr lang="fr-FR" sz="1400" dirty="0" smtClean="0">
                <a:solidFill>
                  <a:prstClr val="black"/>
                </a:solidFill>
              </a:rPr>
              <a:t> </a:t>
            </a:r>
            <a:r>
              <a:rPr lang="fr-FR" sz="1400" dirty="0" err="1" smtClean="0">
                <a:solidFill>
                  <a:prstClr val="black"/>
                </a:solidFill>
              </a:rPr>
              <a:t>Width</a:t>
            </a:r>
            <a:r>
              <a:rPr lang="fr-FR" sz="1400" dirty="0" smtClean="0">
                <a:solidFill>
                  <a:prstClr val="black"/>
                </a:solidFill>
              </a:rPr>
              <a:t>: ~1000 kms</a:t>
            </a:r>
          </a:p>
          <a:p>
            <a:pPr defTabSz="685800"/>
            <a:r>
              <a:rPr lang="fr-FR" sz="1400" dirty="0" err="1" smtClean="0">
                <a:solidFill>
                  <a:prstClr val="black"/>
                </a:solidFill>
              </a:rPr>
              <a:t>Revisit</a:t>
            </a:r>
            <a:r>
              <a:rPr lang="fr-FR" sz="1400" dirty="0" smtClean="0">
                <a:solidFill>
                  <a:prstClr val="black"/>
                </a:solidFill>
              </a:rPr>
              <a:t> time </a:t>
            </a:r>
            <a:r>
              <a:rPr lang="fr-FR" sz="1400" dirty="0" err="1" smtClean="0">
                <a:solidFill>
                  <a:prstClr val="black"/>
                </a:solidFill>
              </a:rPr>
              <a:t>Equator</a:t>
            </a:r>
            <a:r>
              <a:rPr lang="fr-FR" sz="1400" dirty="0" smtClean="0">
                <a:solidFill>
                  <a:prstClr val="black"/>
                </a:solidFill>
              </a:rPr>
              <a:t>: ~3 </a:t>
            </a:r>
            <a:r>
              <a:rPr lang="fr-FR" sz="1400" dirty="0" err="1" smtClean="0">
                <a:solidFill>
                  <a:prstClr val="black"/>
                </a:solidFill>
              </a:rPr>
              <a:t>days</a:t>
            </a:r>
            <a:endParaRPr lang="fr-FR" sz="1400" dirty="0" smtClean="0">
              <a:solidFill>
                <a:prstClr val="black"/>
              </a:solidFill>
            </a:endParaRPr>
          </a:p>
          <a:p>
            <a:pPr defTabSz="685800"/>
            <a:r>
              <a:rPr lang="fr-FR" sz="1400" dirty="0" smtClean="0">
                <a:solidFill>
                  <a:prstClr val="black"/>
                </a:solidFill>
              </a:rPr>
              <a:t>Incidence angles: 10°-60°</a:t>
            </a:r>
          </a:p>
          <a:p>
            <a:pPr defTabSz="685800"/>
            <a:r>
              <a:rPr lang="fr-FR" sz="1400" dirty="0" err="1" smtClean="0">
                <a:solidFill>
                  <a:prstClr val="black"/>
                </a:solidFill>
              </a:rPr>
              <a:t>Fully</a:t>
            </a:r>
            <a:r>
              <a:rPr lang="fr-FR" sz="1400" dirty="0" smtClean="0">
                <a:solidFill>
                  <a:prstClr val="black"/>
                </a:solidFill>
              </a:rPr>
              <a:t> </a:t>
            </a:r>
            <a:r>
              <a:rPr lang="fr-FR" sz="1400" dirty="0" err="1" smtClean="0">
                <a:solidFill>
                  <a:prstClr val="black"/>
                </a:solidFill>
              </a:rPr>
              <a:t>polarimetric</a:t>
            </a:r>
            <a:r>
              <a:rPr lang="fr-FR" sz="1400" dirty="0" smtClean="0">
                <a:solidFill>
                  <a:prstClr val="black"/>
                </a:solidFill>
              </a:rPr>
              <a:t> </a:t>
            </a:r>
          </a:p>
          <a:p>
            <a:pPr defTabSz="685800"/>
            <a:r>
              <a:rPr lang="fr-FR" sz="1400" dirty="0" err="1" smtClean="0">
                <a:solidFill>
                  <a:prstClr val="black"/>
                </a:solidFill>
              </a:rPr>
              <a:t>Launched</a:t>
            </a:r>
            <a:r>
              <a:rPr lang="fr-FR" sz="1400" dirty="0" smtClean="0">
                <a:solidFill>
                  <a:prstClr val="black"/>
                </a:solidFill>
              </a:rPr>
              <a:t> </a:t>
            </a:r>
            <a:r>
              <a:rPr lang="fr-FR" sz="1400" dirty="0" err="1" smtClean="0">
                <a:solidFill>
                  <a:prstClr val="black"/>
                </a:solidFill>
              </a:rPr>
              <a:t>Nov</a:t>
            </a:r>
            <a:r>
              <a:rPr lang="fr-FR" sz="1400" dirty="0" smtClean="0">
                <a:solidFill>
                  <a:prstClr val="black"/>
                </a:solidFill>
              </a:rPr>
              <a:t> 2009</a:t>
            </a: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827630" y="4308339"/>
            <a:ext cx="2254463" cy="200824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/>
            <a:r>
              <a:rPr lang="fr-FR" sz="1400" dirty="0" smtClean="0">
                <a:solidFill>
                  <a:prstClr val="black"/>
                </a:solidFill>
              </a:rPr>
              <a:t>               </a:t>
            </a:r>
            <a:r>
              <a:rPr lang="fr-FR" sz="1400" b="1" dirty="0" smtClean="0">
                <a:solidFill>
                  <a:prstClr val="black"/>
                </a:solidFill>
              </a:rPr>
              <a:t>SMAP-NASA</a:t>
            </a:r>
          </a:p>
          <a:p>
            <a:pPr defTabSz="685800"/>
            <a:r>
              <a:rPr lang="fr-FR" sz="1400" dirty="0" smtClean="0">
                <a:solidFill>
                  <a:prstClr val="black"/>
                </a:solidFill>
              </a:rPr>
              <a:t>Real Aperture </a:t>
            </a:r>
            <a:r>
              <a:rPr lang="fr-FR" sz="1400" dirty="0" err="1" smtClean="0">
                <a:solidFill>
                  <a:prstClr val="black"/>
                </a:solidFill>
              </a:rPr>
              <a:t>Radiometer</a:t>
            </a:r>
            <a:endParaRPr lang="fr-FR" sz="1400" dirty="0" smtClean="0">
              <a:solidFill>
                <a:prstClr val="black"/>
              </a:solidFill>
            </a:endParaRPr>
          </a:p>
          <a:p>
            <a:pPr defTabSz="685800"/>
            <a:r>
              <a:rPr lang="fr-FR" sz="1400" dirty="0" err="1" smtClean="0">
                <a:solidFill>
                  <a:prstClr val="black"/>
                </a:solidFill>
              </a:rPr>
              <a:t>Frequency</a:t>
            </a:r>
            <a:r>
              <a:rPr lang="fr-FR" sz="1400" dirty="0" smtClean="0">
                <a:solidFill>
                  <a:prstClr val="black"/>
                </a:solidFill>
              </a:rPr>
              <a:t>: 1.4 GHz L-band</a:t>
            </a:r>
          </a:p>
          <a:p>
            <a:pPr defTabSz="685800"/>
            <a:r>
              <a:rPr lang="fr-FR" sz="1400" dirty="0" smtClean="0">
                <a:solidFill>
                  <a:prstClr val="black"/>
                </a:solidFill>
              </a:rPr>
              <a:t>Spatial </a:t>
            </a:r>
            <a:r>
              <a:rPr lang="fr-FR" sz="1400" dirty="0" err="1" smtClean="0">
                <a:solidFill>
                  <a:prstClr val="black"/>
                </a:solidFill>
              </a:rPr>
              <a:t>Resolution</a:t>
            </a:r>
            <a:r>
              <a:rPr lang="fr-FR" sz="1400" dirty="0" smtClean="0">
                <a:solidFill>
                  <a:prstClr val="black"/>
                </a:solidFill>
              </a:rPr>
              <a:t>: ~30 kms</a:t>
            </a:r>
          </a:p>
          <a:p>
            <a:pPr defTabSz="685800"/>
            <a:r>
              <a:rPr lang="fr-FR" sz="1400" dirty="0" err="1" smtClean="0">
                <a:solidFill>
                  <a:prstClr val="black"/>
                </a:solidFill>
              </a:rPr>
              <a:t>Swath</a:t>
            </a:r>
            <a:r>
              <a:rPr lang="fr-FR" sz="1400" dirty="0" smtClean="0">
                <a:solidFill>
                  <a:prstClr val="black"/>
                </a:solidFill>
              </a:rPr>
              <a:t> </a:t>
            </a:r>
            <a:r>
              <a:rPr lang="fr-FR" sz="1400" dirty="0" err="1" smtClean="0">
                <a:solidFill>
                  <a:prstClr val="black"/>
                </a:solidFill>
              </a:rPr>
              <a:t>Width</a:t>
            </a:r>
            <a:r>
              <a:rPr lang="fr-FR" sz="1400" dirty="0" smtClean="0">
                <a:solidFill>
                  <a:prstClr val="black"/>
                </a:solidFill>
              </a:rPr>
              <a:t>: ~1000 kms</a:t>
            </a:r>
          </a:p>
          <a:p>
            <a:pPr defTabSz="685800"/>
            <a:r>
              <a:rPr lang="fr-FR" sz="1400" dirty="0" err="1" smtClean="0">
                <a:solidFill>
                  <a:prstClr val="black"/>
                </a:solidFill>
              </a:rPr>
              <a:t>Revisit</a:t>
            </a:r>
            <a:r>
              <a:rPr lang="fr-FR" sz="1400" dirty="0" smtClean="0">
                <a:solidFill>
                  <a:prstClr val="black"/>
                </a:solidFill>
              </a:rPr>
              <a:t> time </a:t>
            </a:r>
            <a:r>
              <a:rPr lang="fr-FR" sz="1400" dirty="0" err="1" smtClean="0">
                <a:solidFill>
                  <a:prstClr val="black"/>
                </a:solidFill>
              </a:rPr>
              <a:t>Equator</a:t>
            </a:r>
            <a:r>
              <a:rPr lang="fr-FR" sz="1400" dirty="0" smtClean="0">
                <a:solidFill>
                  <a:prstClr val="black"/>
                </a:solidFill>
              </a:rPr>
              <a:t>: ~3 </a:t>
            </a:r>
            <a:r>
              <a:rPr lang="fr-FR" sz="1400" dirty="0" err="1" smtClean="0">
                <a:solidFill>
                  <a:prstClr val="black"/>
                </a:solidFill>
              </a:rPr>
              <a:t>days</a:t>
            </a:r>
            <a:endParaRPr lang="fr-FR" sz="1400" dirty="0" smtClean="0">
              <a:solidFill>
                <a:prstClr val="black"/>
              </a:solidFill>
            </a:endParaRPr>
          </a:p>
          <a:p>
            <a:pPr defTabSz="685800"/>
            <a:r>
              <a:rPr lang="fr-FR" sz="1400" dirty="0" smtClean="0">
                <a:solidFill>
                  <a:prstClr val="black"/>
                </a:solidFill>
              </a:rPr>
              <a:t>Incidence angle: 40°</a:t>
            </a:r>
          </a:p>
          <a:p>
            <a:pPr defTabSz="685800"/>
            <a:r>
              <a:rPr lang="fr-FR" sz="1400" dirty="0" smtClean="0">
                <a:solidFill>
                  <a:prstClr val="black"/>
                </a:solidFill>
              </a:rPr>
              <a:t> </a:t>
            </a:r>
            <a:r>
              <a:rPr lang="fr-FR" sz="1400" dirty="0" err="1">
                <a:solidFill>
                  <a:prstClr val="black"/>
                </a:solidFill>
              </a:rPr>
              <a:t>Fully</a:t>
            </a:r>
            <a:r>
              <a:rPr lang="fr-FR" sz="1400" dirty="0">
                <a:solidFill>
                  <a:prstClr val="black"/>
                </a:solidFill>
              </a:rPr>
              <a:t> </a:t>
            </a:r>
            <a:r>
              <a:rPr lang="fr-FR" sz="1400" dirty="0" err="1">
                <a:solidFill>
                  <a:prstClr val="black"/>
                </a:solidFill>
              </a:rPr>
              <a:t>polarimetric</a:t>
            </a:r>
            <a:r>
              <a:rPr lang="fr-FR" sz="1400" dirty="0">
                <a:solidFill>
                  <a:prstClr val="black"/>
                </a:solidFill>
              </a:rPr>
              <a:t> </a:t>
            </a:r>
            <a:endParaRPr lang="fr-FR" sz="1400" dirty="0" smtClean="0">
              <a:solidFill>
                <a:prstClr val="black"/>
              </a:solidFill>
            </a:endParaRPr>
          </a:p>
          <a:p>
            <a:pPr defTabSz="685800"/>
            <a:r>
              <a:rPr lang="fr-FR" sz="1400" dirty="0" err="1" smtClean="0">
                <a:solidFill>
                  <a:prstClr val="black"/>
                </a:solidFill>
              </a:rPr>
              <a:t>Launched</a:t>
            </a:r>
            <a:r>
              <a:rPr lang="fr-FR" sz="1400" dirty="0" smtClean="0">
                <a:solidFill>
                  <a:prstClr val="black"/>
                </a:solidFill>
              </a:rPr>
              <a:t> Jan 2015</a:t>
            </a: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430553" y="4336019"/>
            <a:ext cx="3842513" cy="200824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fr-FR" sz="1400" b="1" dirty="0" smtClean="0">
                <a:solidFill>
                  <a:prstClr val="black"/>
                </a:solidFill>
              </a:rPr>
              <a:t>              AMSR-2-JAXA</a:t>
            </a:r>
          </a:p>
          <a:p>
            <a:pPr defTabSz="685800"/>
            <a:r>
              <a:rPr lang="fr-FR" sz="1400" dirty="0" smtClean="0">
                <a:solidFill>
                  <a:prstClr val="black"/>
                </a:solidFill>
              </a:rPr>
              <a:t>Real Aperture </a:t>
            </a:r>
            <a:r>
              <a:rPr lang="fr-FR" sz="1400" dirty="0" err="1" smtClean="0">
                <a:solidFill>
                  <a:prstClr val="black"/>
                </a:solidFill>
              </a:rPr>
              <a:t>Radiometer</a:t>
            </a:r>
            <a:endParaRPr lang="fr-FR" sz="1400" dirty="0" smtClean="0">
              <a:solidFill>
                <a:prstClr val="black"/>
              </a:solidFill>
            </a:endParaRPr>
          </a:p>
          <a:p>
            <a:pPr defTabSz="685800"/>
            <a:r>
              <a:rPr lang="fr-FR" sz="1400" dirty="0" smtClean="0">
                <a:solidFill>
                  <a:prstClr val="black"/>
                </a:solidFill>
              </a:rPr>
              <a:t>Multi </a:t>
            </a:r>
            <a:r>
              <a:rPr lang="fr-FR" sz="1400" dirty="0" err="1" smtClean="0">
                <a:solidFill>
                  <a:prstClr val="black"/>
                </a:solidFill>
              </a:rPr>
              <a:t>Frequency</a:t>
            </a:r>
            <a:r>
              <a:rPr lang="fr-FR" sz="1400" dirty="0" smtClean="0">
                <a:solidFill>
                  <a:prstClr val="black"/>
                </a:solidFill>
              </a:rPr>
              <a:t> </a:t>
            </a:r>
            <a:r>
              <a:rPr lang="fr-FR" sz="1400" dirty="0" err="1" smtClean="0">
                <a:solidFill>
                  <a:prstClr val="black"/>
                </a:solidFill>
              </a:rPr>
              <a:t>including</a:t>
            </a:r>
            <a:r>
              <a:rPr lang="fr-FR" sz="1400" dirty="0" smtClean="0">
                <a:solidFill>
                  <a:prstClr val="black"/>
                </a:solidFill>
              </a:rPr>
              <a:t>  6.9 and 7.3 GHz C-band</a:t>
            </a:r>
          </a:p>
          <a:p>
            <a:pPr defTabSz="685800"/>
            <a:r>
              <a:rPr lang="fr-FR" sz="1400" dirty="0" smtClean="0">
                <a:solidFill>
                  <a:prstClr val="black"/>
                </a:solidFill>
              </a:rPr>
              <a:t>Spatial </a:t>
            </a:r>
            <a:r>
              <a:rPr lang="fr-FR" sz="1400" dirty="0" err="1" smtClean="0">
                <a:solidFill>
                  <a:prstClr val="black"/>
                </a:solidFill>
              </a:rPr>
              <a:t>Resolution</a:t>
            </a:r>
            <a:r>
              <a:rPr lang="fr-FR" sz="1400" dirty="0" smtClean="0">
                <a:solidFill>
                  <a:prstClr val="black"/>
                </a:solidFill>
              </a:rPr>
              <a:t>: ~30 kms</a:t>
            </a:r>
          </a:p>
          <a:p>
            <a:pPr defTabSz="685800"/>
            <a:r>
              <a:rPr lang="fr-FR" sz="1400" dirty="0" err="1" smtClean="0">
                <a:solidFill>
                  <a:prstClr val="black"/>
                </a:solidFill>
              </a:rPr>
              <a:t>Swath</a:t>
            </a:r>
            <a:r>
              <a:rPr lang="fr-FR" sz="1400" dirty="0" smtClean="0">
                <a:solidFill>
                  <a:prstClr val="black"/>
                </a:solidFill>
              </a:rPr>
              <a:t> </a:t>
            </a:r>
            <a:r>
              <a:rPr lang="fr-FR" sz="1400" dirty="0" err="1" smtClean="0">
                <a:solidFill>
                  <a:prstClr val="black"/>
                </a:solidFill>
              </a:rPr>
              <a:t>Width</a:t>
            </a:r>
            <a:r>
              <a:rPr lang="fr-FR" sz="1400" dirty="0" smtClean="0">
                <a:solidFill>
                  <a:prstClr val="black"/>
                </a:solidFill>
              </a:rPr>
              <a:t>: ~1450 kms</a:t>
            </a:r>
          </a:p>
          <a:p>
            <a:pPr defTabSz="685800"/>
            <a:r>
              <a:rPr lang="fr-FR" sz="1400" dirty="0" err="1" smtClean="0">
                <a:solidFill>
                  <a:prstClr val="black"/>
                </a:solidFill>
              </a:rPr>
              <a:t>Revisit</a:t>
            </a:r>
            <a:r>
              <a:rPr lang="fr-FR" sz="1400" dirty="0" smtClean="0">
                <a:solidFill>
                  <a:prstClr val="black"/>
                </a:solidFill>
              </a:rPr>
              <a:t> time </a:t>
            </a:r>
            <a:r>
              <a:rPr lang="fr-FR" sz="1400" dirty="0" err="1" smtClean="0">
                <a:solidFill>
                  <a:prstClr val="black"/>
                </a:solidFill>
              </a:rPr>
              <a:t>Equator</a:t>
            </a:r>
            <a:r>
              <a:rPr lang="fr-FR" sz="1400" dirty="0" smtClean="0">
                <a:solidFill>
                  <a:prstClr val="black"/>
                </a:solidFill>
              </a:rPr>
              <a:t>: ~3 </a:t>
            </a:r>
            <a:r>
              <a:rPr lang="fr-FR" sz="1400" dirty="0" err="1" smtClean="0">
                <a:solidFill>
                  <a:prstClr val="black"/>
                </a:solidFill>
              </a:rPr>
              <a:t>days</a:t>
            </a:r>
            <a:endParaRPr lang="fr-FR" sz="1400" dirty="0" smtClean="0">
              <a:solidFill>
                <a:prstClr val="black"/>
              </a:solidFill>
            </a:endParaRPr>
          </a:p>
          <a:p>
            <a:pPr defTabSz="685800"/>
            <a:r>
              <a:rPr lang="fr-FR" sz="1400" dirty="0" smtClean="0">
                <a:solidFill>
                  <a:prstClr val="black"/>
                </a:solidFill>
              </a:rPr>
              <a:t>Incidence angle: 50°</a:t>
            </a:r>
          </a:p>
          <a:p>
            <a:pPr defTabSz="685800"/>
            <a:r>
              <a:rPr lang="fr-FR" sz="1400" dirty="0" smtClean="0">
                <a:solidFill>
                  <a:prstClr val="black"/>
                </a:solidFill>
              </a:rPr>
              <a:t> </a:t>
            </a:r>
            <a:r>
              <a:rPr lang="fr-FR" sz="1400" dirty="0" err="1" smtClean="0">
                <a:solidFill>
                  <a:prstClr val="black"/>
                </a:solidFill>
              </a:rPr>
              <a:t>Linear</a:t>
            </a:r>
            <a:r>
              <a:rPr lang="fr-FR" sz="1400" dirty="0" smtClean="0">
                <a:solidFill>
                  <a:prstClr val="black"/>
                </a:solidFill>
              </a:rPr>
              <a:t> </a:t>
            </a:r>
            <a:r>
              <a:rPr lang="fr-FR" sz="1400" dirty="0" err="1" smtClean="0">
                <a:solidFill>
                  <a:prstClr val="black"/>
                </a:solidFill>
              </a:rPr>
              <a:t>polarizations</a:t>
            </a:r>
            <a:endParaRPr lang="fr-FR" sz="1400" dirty="0" smtClean="0">
              <a:solidFill>
                <a:prstClr val="black"/>
              </a:solidFill>
            </a:endParaRPr>
          </a:p>
          <a:p>
            <a:pPr defTabSz="685800"/>
            <a:r>
              <a:rPr lang="fr-FR" sz="1400" dirty="0" err="1" smtClean="0">
                <a:solidFill>
                  <a:prstClr val="black"/>
                </a:solidFill>
              </a:rPr>
              <a:t>Launched</a:t>
            </a:r>
            <a:r>
              <a:rPr lang="fr-FR" sz="1400" dirty="0" smtClean="0">
                <a:solidFill>
                  <a:prstClr val="black"/>
                </a:solidFill>
              </a:rPr>
              <a:t>  </a:t>
            </a:r>
            <a:r>
              <a:rPr lang="fr-FR" sz="1400" dirty="0" err="1" smtClean="0">
                <a:solidFill>
                  <a:prstClr val="black"/>
                </a:solidFill>
              </a:rPr>
              <a:t>may</a:t>
            </a:r>
            <a:r>
              <a:rPr lang="fr-FR" sz="1400" dirty="0" smtClean="0">
                <a:solidFill>
                  <a:prstClr val="black"/>
                </a:solidFill>
              </a:rPr>
              <a:t> 2012</a:t>
            </a:r>
            <a:endParaRPr lang="fr-FR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75F96B-9AE7-4DDB-AA75-CB55A8ECDC4E}" type="datetimeFigureOut">
              <a:rPr lang="fr-FR" smtClean="0"/>
              <a:pPr>
                <a:defRPr/>
              </a:pPr>
              <a:t>15/11/2016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730569-80F4-4D7B-9088-1F6DA60BA842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009" y="-99392"/>
            <a:ext cx="7455391" cy="540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t="2454" r="46730"/>
          <a:stretch>
            <a:fillRect/>
          </a:stretch>
        </p:blipFill>
        <p:spPr bwMode="auto">
          <a:xfrm>
            <a:off x="3986951" y="2213341"/>
            <a:ext cx="4456245" cy="305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6019800" y="5405652"/>
            <a:ext cx="1357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Strong</a:t>
            </a:r>
            <a:r>
              <a:rPr lang="fr-FR" dirty="0" smtClean="0"/>
              <a:t> </a:t>
            </a:r>
            <a:r>
              <a:rPr lang="fr-FR" dirty="0" err="1" smtClean="0"/>
              <a:t>Rain</a:t>
            </a:r>
            <a:endParaRPr lang="fr-FR" dirty="0" smtClean="0"/>
          </a:p>
          <a:p>
            <a:r>
              <a:rPr lang="fr-FR" dirty="0" smtClean="0"/>
              <a:t>Impacts 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5417548" y="3937120"/>
            <a:ext cx="1204596" cy="14501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6264179" y="4359388"/>
            <a:ext cx="357965" cy="10279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9" y="2313187"/>
            <a:ext cx="3996843" cy="251737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470405" y="620688"/>
            <a:ext cx="58378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Active </a:t>
            </a:r>
            <a:r>
              <a:rPr lang="fr-FR" dirty="0" err="1" smtClean="0"/>
              <a:t>microwave</a:t>
            </a:r>
            <a:r>
              <a:rPr lang="fr-FR" dirty="0" smtClean="0"/>
              <a:t> C-band </a:t>
            </a:r>
            <a:r>
              <a:rPr lang="fr-FR" dirty="0" err="1" smtClean="0"/>
              <a:t>backscatter</a:t>
            </a:r>
            <a:r>
              <a:rPr lang="fr-FR" dirty="0" smtClean="0"/>
              <a:t> signal in V-</a:t>
            </a:r>
            <a:r>
              <a:rPr lang="fr-FR" dirty="0" err="1" smtClean="0"/>
              <a:t>pol</a:t>
            </a:r>
            <a:r>
              <a:rPr lang="fr-FR" dirty="0" smtClean="0"/>
              <a:t> (</a:t>
            </a:r>
            <a:r>
              <a:rPr lang="fr-FR" dirty="0" err="1" smtClean="0"/>
              <a:t>Ascat</a:t>
            </a:r>
            <a:r>
              <a:rPr lang="fr-FR" dirty="0" smtClean="0"/>
              <a:t> ) </a:t>
            </a:r>
            <a:r>
              <a:rPr lang="fr-FR" dirty="0" err="1" smtClean="0"/>
              <a:t>saturates</a:t>
            </a:r>
            <a:r>
              <a:rPr lang="fr-FR" dirty="0" smtClean="0"/>
              <a:t> </a:t>
            </a:r>
            <a:r>
              <a:rPr lang="fr-FR" dirty="0" err="1" smtClean="0"/>
              <a:t>under</a:t>
            </a:r>
            <a:r>
              <a:rPr lang="fr-FR" dirty="0" smtClean="0"/>
              <a:t> hurricane force (Fernandez et al., 2006)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937" y="4606340"/>
            <a:ext cx="4080450" cy="233711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709604" y="2621765"/>
            <a:ext cx="2290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Lost</a:t>
            </a:r>
            <a:r>
              <a:rPr lang="fr-FR" dirty="0" smtClean="0"/>
              <a:t> of </a:t>
            </a:r>
            <a:r>
              <a:rPr lang="fr-FR" dirty="0" err="1" smtClean="0"/>
              <a:t>sensitivity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high</a:t>
            </a:r>
            <a:r>
              <a:rPr lang="fr-FR" dirty="0" smtClean="0"/>
              <a:t> </a:t>
            </a:r>
            <a:r>
              <a:rPr lang="fr-FR" dirty="0" err="1" smtClean="0"/>
              <a:t>winds</a:t>
            </a:r>
            <a:r>
              <a:rPr lang="fr-FR" dirty="0" smtClean="0"/>
              <a:t> due to NRCS saturation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2590800" y="3493013"/>
            <a:ext cx="62432" cy="167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/>
          </p:cNvSpPr>
          <p:nvPr/>
        </p:nvSpPr>
        <p:spPr bwMode="auto">
          <a:xfrm>
            <a:off x="2484438" y="981075"/>
            <a:ext cx="6659562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000" dirty="0"/>
              <a:t>On 18 May 2012 Japan launched a new passive microwave instrument  with the largest in the world diameter of antenna - Advanced Microwave Scanning Radiometer (</a:t>
            </a:r>
            <a:r>
              <a:rPr lang="en-US" sz="2000" dirty="0">
                <a:solidFill>
                  <a:srgbClr val="FF3300"/>
                </a:solidFill>
              </a:rPr>
              <a:t>AMSR2</a:t>
            </a:r>
            <a:r>
              <a:rPr lang="en-US" sz="2000" dirty="0"/>
              <a:t>) onboard Global Change Observation Mission – Water satellite (</a:t>
            </a:r>
            <a:r>
              <a:rPr lang="en-US" sz="2000" dirty="0">
                <a:solidFill>
                  <a:srgbClr val="FF3300"/>
                </a:solidFill>
              </a:rPr>
              <a:t>GCOM-W1</a:t>
            </a:r>
            <a:r>
              <a:rPr lang="en-US" sz="2000" dirty="0"/>
              <a:t> “</a:t>
            </a:r>
            <a:r>
              <a:rPr lang="en-US" sz="2000" dirty="0" err="1"/>
              <a:t>Shizuku</a:t>
            </a:r>
            <a:r>
              <a:rPr lang="en-US" sz="2000" dirty="0"/>
              <a:t>”)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2927350"/>
            <a:ext cx="4103687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4075"/>
            <a:ext cx="2484438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89250"/>
            <a:ext cx="50768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0" y="2636838"/>
            <a:ext cx="2124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3300"/>
                </a:solidFill>
              </a:rPr>
              <a:t>Additional channel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771775" y="2636838"/>
            <a:ext cx="2124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FF3300"/>
                </a:solidFill>
              </a:rPr>
              <a:t>Better than AMSR-E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1692275" y="5737225"/>
            <a:ext cx="1439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FF3300"/>
                </a:solidFill>
              </a:rPr>
              <a:t>Same as AMSR-E</a:t>
            </a: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H="1" flipV="1">
            <a:off x="2051050" y="5519738"/>
            <a:ext cx="215900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2555875" y="5519738"/>
            <a:ext cx="142875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148263" y="5592763"/>
            <a:ext cx="3995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tx2"/>
                </a:solidFill>
              </a:rPr>
              <a:t>Potential accuracy for SWS retrievals is 1 m/s</a:t>
            </a: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214282" y="-24"/>
            <a:ext cx="878687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Towards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Merged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SMOS-AMSR-2-SMAP High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wind</a:t>
            </a:r>
            <a:r>
              <a:rPr lang="fr-FR" sz="24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fr-FR" sz="24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products</a:t>
            </a:r>
            <a:endParaRPr lang="fr-FR" sz="2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28794" y="2143116"/>
            <a:ext cx="534787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smtClean="0"/>
              <a:t>An </a:t>
            </a:r>
            <a:r>
              <a:rPr lang="fr-FR" dirty="0" err="1" smtClean="0"/>
              <a:t>extreme</a:t>
            </a:r>
            <a:r>
              <a:rPr lang="fr-FR" dirty="0" smtClean="0"/>
              <a:t> </a:t>
            </a:r>
            <a:r>
              <a:rPr lang="fr-FR" dirty="0" err="1" smtClean="0"/>
              <a:t>extreme</a:t>
            </a:r>
            <a:r>
              <a:rPr lang="fr-FR" dirty="0" smtClean="0"/>
              <a:t>: the super </a:t>
            </a:r>
            <a:r>
              <a:rPr lang="fr-FR" dirty="0" err="1" smtClean="0"/>
              <a:t>typhoon</a:t>
            </a:r>
            <a:r>
              <a:rPr lang="fr-FR" dirty="0" smtClean="0"/>
              <a:t> </a:t>
            </a:r>
            <a:r>
              <a:rPr lang="fr-FR" dirty="0" err="1" smtClean="0"/>
              <a:t>Hayan</a:t>
            </a:r>
            <a:r>
              <a:rPr lang="fr-FR" dirty="0" smtClean="0"/>
              <a:t> in 2013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yphoon_Haiy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000108"/>
            <a:ext cx="3479282" cy="1957096"/>
          </a:xfrm>
          <a:prstGeom prst="rect">
            <a:avLst/>
          </a:prstGeom>
        </p:spPr>
      </p:pic>
      <p:pic>
        <p:nvPicPr>
          <p:cNvPr id="3" name="Image 2" descr="HyanTrack.png"/>
          <p:cNvPicPr>
            <a:picLocks noChangeAspect="1"/>
          </p:cNvPicPr>
          <p:nvPr/>
        </p:nvPicPr>
        <p:blipFill>
          <a:blip r:embed="rId3"/>
          <a:srcRect l="4136" t="16180" r="15846" b="22684"/>
          <a:stretch>
            <a:fillRect/>
          </a:stretch>
        </p:blipFill>
        <p:spPr>
          <a:xfrm>
            <a:off x="0" y="2960314"/>
            <a:ext cx="5429256" cy="3111891"/>
          </a:xfrm>
          <a:prstGeom prst="rect">
            <a:avLst/>
          </a:prstGeom>
        </p:spPr>
      </p:pic>
      <p:pic>
        <p:nvPicPr>
          <p:cNvPr id="4" name="Image 3" descr="MaxsustainedWind_Hyan.png"/>
          <p:cNvPicPr>
            <a:picLocks noChangeAspect="1"/>
          </p:cNvPicPr>
          <p:nvPr/>
        </p:nvPicPr>
        <p:blipFill>
          <a:blip r:embed="rId4"/>
          <a:srcRect t="1872" r="6087"/>
          <a:stretch>
            <a:fillRect/>
          </a:stretch>
        </p:blipFill>
        <p:spPr>
          <a:xfrm>
            <a:off x="5269340" y="3071810"/>
            <a:ext cx="3874660" cy="303727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72198" y="1357298"/>
            <a:ext cx="2689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Super </a:t>
            </a:r>
            <a:r>
              <a:rPr lang="fr-FR" dirty="0" err="1" smtClean="0"/>
              <a:t>Typhoon</a:t>
            </a:r>
            <a:endParaRPr lang="fr-FR" dirty="0" smtClean="0"/>
          </a:p>
          <a:p>
            <a:r>
              <a:rPr lang="fr-FR" dirty="0" smtClean="0"/>
              <a:t>Maximum </a:t>
            </a:r>
            <a:r>
              <a:rPr lang="fr-FR" dirty="0" err="1" smtClean="0"/>
              <a:t>sustained</a:t>
            </a:r>
            <a:r>
              <a:rPr lang="fr-FR" dirty="0" smtClean="0"/>
              <a:t> Wind </a:t>
            </a:r>
          </a:p>
          <a:p>
            <a:r>
              <a:rPr lang="fr-FR" dirty="0" err="1" smtClean="0"/>
              <a:t>Reaching</a:t>
            </a:r>
            <a:r>
              <a:rPr lang="fr-FR" dirty="0" smtClean="0"/>
              <a:t> ~150-170 </a:t>
            </a:r>
            <a:r>
              <a:rPr lang="fr-FR" dirty="0" err="1" smtClean="0"/>
              <a:t>knots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 rot="5400000">
            <a:off x="3464711" y="2250273"/>
            <a:ext cx="2643206" cy="25717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rot="16200000" flipH="1">
            <a:off x="6188879" y="2402673"/>
            <a:ext cx="1276360" cy="12049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214546" y="857232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ASCAT </a:t>
            </a:r>
            <a:r>
              <a:rPr lang="fr-FR" dirty="0" err="1" smtClean="0"/>
              <a:t>sensing</a:t>
            </a:r>
            <a:r>
              <a:rPr lang="fr-FR" dirty="0" smtClean="0"/>
              <a:t> of </a:t>
            </a:r>
            <a:r>
              <a:rPr lang="fr-FR" dirty="0" err="1" smtClean="0"/>
              <a:t>Hyan</a:t>
            </a:r>
            <a:r>
              <a:rPr lang="fr-FR" dirty="0" smtClean="0"/>
              <a:t> on </a:t>
            </a:r>
            <a:r>
              <a:rPr lang="fr-FR" dirty="0" err="1" smtClean="0"/>
              <a:t>Metop</a:t>
            </a:r>
            <a:r>
              <a:rPr lang="fr-FR" dirty="0" smtClean="0"/>
              <a:t>-A &amp; B</a:t>
            </a:r>
            <a:endParaRPr lang="fr-FR" dirty="0"/>
          </a:p>
        </p:txBody>
      </p:sp>
      <p:pic>
        <p:nvPicPr>
          <p:cNvPr id="3" name="Image 2" descr="Ascat_over_Haiyan_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368"/>
            <a:ext cx="9144000" cy="505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scat_over_Haiyan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368"/>
            <a:ext cx="9144000" cy="505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scat_over_Haiyan_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368"/>
            <a:ext cx="9144000" cy="505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scat_over_Haiyan_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368"/>
            <a:ext cx="9144000" cy="505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scat_over_Haiyan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368"/>
            <a:ext cx="9144000" cy="505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scat_over_Haiyan_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368"/>
            <a:ext cx="9144000" cy="505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scat_over_Haiyan_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368"/>
            <a:ext cx="9144000" cy="505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68" y="91036"/>
            <a:ext cx="4255804" cy="340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5292080" y="1340768"/>
                <a:ext cx="2539221" cy="376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Sup>
                        <m:sSubSup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b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sSubSup>
                        <m:sSubSup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b>
                        <m:sup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080" y="1340768"/>
                <a:ext cx="2539221" cy="376642"/>
              </a:xfrm>
              <a:prstGeom prst="rect">
                <a:avLst/>
              </a:prstGeom>
              <a:blipFill rotWithShape="0">
                <a:blip r:embed="rId3"/>
                <a:stretch>
                  <a:fillRect l="-959" r="-240" b="-241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/>
          <p:cNvSpPr txBox="1"/>
          <p:nvPr/>
        </p:nvSpPr>
        <p:spPr>
          <a:xfrm>
            <a:off x="4679505" y="1865002"/>
            <a:ext cx="43029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The </a:t>
            </a:r>
            <a:r>
              <a:rPr lang="fr-FR" dirty="0" err="1" smtClean="0"/>
              <a:t>aerodynamic</a:t>
            </a:r>
            <a:r>
              <a:rPr lang="fr-FR" dirty="0" smtClean="0"/>
              <a:t> </a:t>
            </a:r>
            <a:r>
              <a:rPr lang="fr-FR" dirty="0" err="1" smtClean="0"/>
              <a:t>roughness</a:t>
            </a:r>
            <a:r>
              <a:rPr lang="fr-FR" dirty="0"/>
              <a:t> </a:t>
            </a:r>
            <a:r>
              <a:rPr lang="fr-FR" dirty="0" smtClean="0"/>
              <a:t>of the </a:t>
            </a:r>
            <a:r>
              <a:rPr lang="fr-FR" dirty="0" err="1" smtClean="0"/>
              <a:t>ocean</a:t>
            </a:r>
            <a:r>
              <a:rPr lang="fr-FR" dirty="0" smtClean="0"/>
              <a:t> </a:t>
            </a:r>
            <a:r>
              <a:rPr lang="fr-FR" dirty="0" err="1" smtClean="0"/>
              <a:t>saturates</a:t>
            </a:r>
            <a:r>
              <a:rPr lang="fr-FR" dirty="0" smtClean="0"/>
              <a:t> or </a:t>
            </a:r>
            <a:r>
              <a:rPr lang="fr-FR" dirty="0" err="1" smtClean="0"/>
              <a:t>even</a:t>
            </a:r>
            <a:r>
              <a:rPr lang="fr-FR" dirty="0" smtClean="0"/>
              <a:t> </a:t>
            </a:r>
            <a:r>
              <a:rPr lang="fr-FR" dirty="0" err="1" smtClean="0"/>
              <a:t>decreases</a:t>
            </a:r>
            <a:r>
              <a:rPr lang="fr-FR" dirty="0" smtClean="0"/>
              <a:t> </a:t>
            </a:r>
            <a:r>
              <a:rPr lang="fr-FR" dirty="0" err="1" smtClean="0"/>
              <a:t>above</a:t>
            </a:r>
            <a:r>
              <a:rPr lang="fr-FR" dirty="0" smtClean="0"/>
              <a:t> </a:t>
            </a:r>
            <a:r>
              <a:rPr lang="fr-FR" dirty="0"/>
              <a:t> </a:t>
            </a:r>
            <a:r>
              <a:rPr lang="fr-FR" dirty="0" smtClean="0"/>
              <a:t>hurricane force</a:t>
            </a:r>
          </a:p>
          <a:p>
            <a:endParaRPr lang="fr-FR" dirty="0" smtClean="0"/>
          </a:p>
          <a:p>
            <a:r>
              <a:rPr lang="fr-FR" dirty="0" err="1" smtClean="0"/>
              <a:t>Donelan</a:t>
            </a:r>
            <a:r>
              <a:rPr lang="fr-FR" dirty="0" smtClean="0"/>
              <a:t>, 2004</a:t>
            </a:r>
          </a:p>
          <a:p>
            <a:r>
              <a:rPr lang="fr-FR" dirty="0" smtClean="0"/>
              <a:t>Powell, 2003</a:t>
            </a:r>
          </a:p>
          <a:p>
            <a:r>
              <a:rPr lang="fr-FR" dirty="0" err="1" smtClean="0"/>
              <a:t>Jarosz</a:t>
            </a:r>
            <a:r>
              <a:rPr lang="fr-FR" dirty="0" smtClean="0"/>
              <a:t>, 2007</a:t>
            </a:r>
          </a:p>
          <a:p>
            <a:endParaRPr lang="fr-FR" dirty="0" smtClean="0"/>
          </a:p>
          <a:p>
            <a:r>
              <a:rPr lang="fr-FR" dirty="0" smtClean="0"/>
              <a:t>Small </a:t>
            </a:r>
            <a:r>
              <a:rPr lang="fr-FR" dirty="0" err="1" smtClean="0"/>
              <a:t>scale</a:t>
            </a:r>
            <a:r>
              <a:rPr lang="fr-FR" dirty="0" smtClean="0"/>
              <a:t> </a:t>
            </a:r>
            <a:r>
              <a:rPr lang="fr-FR" dirty="0" err="1" smtClean="0"/>
              <a:t>scatterers</a:t>
            </a:r>
            <a:r>
              <a:rPr lang="fr-FR" dirty="0" smtClean="0"/>
              <a:t> </a:t>
            </a:r>
            <a:r>
              <a:rPr lang="fr-FR" dirty="0" err="1" smtClean="0"/>
              <a:t>responsible</a:t>
            </a:r>
            <a:r>
              <a:rPr lang="fr-FR" dirty="0" smtClean="0"/>
              <a:t> for dual </a:t>
            </a:r>
            <a:r>
              <a:rPr lang="fr-FR" dirty="0" err="1" smtClean="0"/>
              <a:t>pol</a:t>
            </a:r>
            <a:r>
              <a:rPr lang="fr-FR" dirty="0" smtClean="0"/>
              <a:t> NRCS </a:t>
            </a:r>
            <a:r>
              <a:rPr lang="fr-FR" dirty="0" err="1" smtClean="0"/>
              <a:t>growth</a:t>
            </a:r>
            <a:r>
              <a:rPr lang="fr-FR" dirty="0" smtClean="0"/>
              <a:t> as </a:t>
            </a:r>
            <a:r>
              <a:rPr lang="fr-FR" dirty="0" err="1" smtClean="0"/>
              <a:t>function</a:t>
            </a:r>
            <a:r>
              <a:rPr lang="fr-FR" dirty="0" smtClean="0"/>
              <a:t> of </a:t>
            </a:r>
            <a:r>
              <a:rPr lang="fr-FR" dirty="0" err="1" smtClean="0"/>
              <a:t>winds</a:t>
            </a:r>
            <a:r>
              <a:rPr lang="fr-FR" dirty="0" smtClean="0"/>
              <a:t> </a:t>
            </a:r>
            <a:r>
              <a:rPr lang="fr-FR" dirty="0" err="1" smtClean="0"/>
              <a:t>disappear</a:t>
            </a:r>
            <a:r>
              <a:rPr lang="fr-FR" dirty="0" smtClean="0"/>
              <a:t> at high </a:t>
            </a:r>
            <a:r>
              <a:rPr lang="fr-FR" dirty="0" err="1" smtClean="0"/>
              <a:t>winds</a:t>
            </a:r>
            <a:r>
              <a:rPr lang="fr-FR" dirty="0" smtClean="0"/>
              <a:t>, </a:t>
            </a:r>
            <a:r>
              <a:rPr lang="fr-FR" dirty="0" err="1" smtClean="0"/>
              <a:t>being</a:t>
            </a:r>
            <a:r>
              <a:rPr lang="fr-FR" dirty="0" smtClean="0"/>
              <a:t> </a:t>
            </a:r>
            <a:r>
              <a:rPr lang="fr-FR" dirty="0" err="1" smtClean="0"/>
              <a:t>replaced</a:t>
            </a:r>
            <a:r>
              <a:rPr lang="fr-FR" dirty="0" smtClean="0"/>
              <a:t> by mixture of </a:t>
            </a:r>
            <a:r>
              <a:rPr lang="fr-FR" dirty="0" err="1" smtClean="0"/>
              <a:t>bubbles</a:t>
            </a:r>
            <a:r>
              <a:rPr lang="fr-FR" dirty="0" smtClean="0"/>
              <a:t>, </a:t>
            </a:r>
            <a:r>
              <a:rPr lang="fr-FR" dirty="0" err="1" smtClean="0"/>
              <a:t>foam</a:t>
            </a:r>
            <a:r>
              <a:rPr lang="fr-FR" dirty="0" smtClean="0"/>
              <a:t>, </a:t>
            </a:r>
            <a:r>
              <a:rPr lang="fr-FR" dirty="0" err="1" smtClean="0"/>
              <a:t>streaks</a:t>
            </a:r>
            <a:r>
              <a:rPr lang="fr-FR" dirty="0" smtClean="0"/>
              <a:t> and spray </a:t>
            </a:r>
            <a:r>
              <a:rPr lang="fr-FR" dirty="0" err="1" smtClean="0"/>
              <a:t>layers</a:t>
            </a:r>
            <a:r>
              <a:rPr lang="fr-FR" dirty="0" smtClean="0"/>
              <a:t> </a:t>
            </a:r>
            <a:endParaRPr lang="fr-FR" dirty="0"/>
          </a:p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68" y="3501008"/>
            <a:ext cx="4139952" cy="29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8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scat_over_Haiyan_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368"/>
            <a:ext cx="9144000" cy="505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scat_over_Haiyan_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067"/>
            <a:ext cx="9144000" cy="505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scat_over_Haiyan_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368"/>
            <a:ext cx="9144000" cy="505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scat_over_Haiyan_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368"/>
            <a:ext cx="9144000" cy="505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scat_over_Haiyan_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368"/>
            <a:ext cx="9144000" cy="505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scat_over_Haiyan_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368"/>
            <a:ext cx="9144000" cy="5053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xsustainedWind_Hyan_ASCATA_B.png"/>
          <p:cNvPicPr>
            <a:picLocks noChangeAspect="1"/>
          </p:cNvPicPr>
          <p:nvPr/>
        </p:nvPicPr>
        <p:blipFill>
          <a:blip r:embed="rId2"/>
          <a:srcRect t="6349" r="6249"/>
          <a:stretch>
            <a:fillRect/>
          </a:stretch>
        </p:blipFill>
        <p:spPr>
          <a:xfrm>
            <a:off x="500034" y="1015051"/>
            <a:ext cx="7500958" cy="482789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78736" y="5643578"/>
            <a:ext cx="8386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Unability</a:t>
            </a:r>
            <a:r>
              <a:rPr lang="fr-FR" dirty="0" smtClean="0"/>
              <a:t> of the </a:t>
            </a:r>
            <a:r>
              <a:rPr lang="fr-FR" dirty="0" err="1" smtClean="0"/>
              <a:t>scatterometer</a:t>
            </a:r>
            <a:r>
              <a:rPr lang="fr-FR" dirty="0" smtClean="0"/>
              <a:t> to </a:t>
            </a:r>
            <a:r>
              <a:rPr lang="fr-FR" dirty="0" err="1" smtClean="0"/>
              <a:t>measure</a:t>
            </a:r>
            <a:r>
              <a:rPr lang="fr-FR" dirty="0" smtClean="0"/>
              <a:t> </a:t>
            </a:r>
            <a:r>
              <a:rPr lang="fr-FR" dirty="0" err="1" smtClean="0"/>
              <a:t>wind</a:t>
            </a:r>
            <a:r>
              <a:rPr lang="fr-FR" dirty="0" smtClean="0"/>
              <a:t> speeds </a:t>
            </a:r>
            <a:r>
              <a:rPr lang="fr-FR" dirty="0" err="1" smtClean="0"/>
              <a:t>above</a:t>
            </a:r>
            <a:r>
              <a:rPr lang="fr-FR" dirty="0" smtClean="0"/>
              <a:t> hurricane force (64 </a:t>
            </a:r>
            <a:r>
              <a:rPr lang="fr-FR" dirty="0" err="1" smtClean="0"/>
              <a:t>knots</a:t>
            </a:r>
            <a:r>
              <a:rPr lang="fr-FR" dirty="0" smtClean="0"/>
              <a:t>)</a:t>
            </a:r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1500166" y="3857628"/>
            <a:ext cx="6215106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7756536" y="3500438"/>
            <a:ext cx="1387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Cat 1 on </a:t>
            </a:r>
          </a:p>
          <a:p>
            <a:r>
              <a:rPr lang="fr-FR" sz="1600" dirty="0" err="1" smtClean="0"/>
              <a:t>Saffir</a:t>
            </a:r>
            <a:r>
              <a:rPr lang="fr-FR" sz="1600" dirty="0" smtClean="0"/>
              <a:t>-Simpson</a:t>
            </a:r>
          </a:p>
          <a:p>
            <a:r>
              <a:rPr lang="fr-FR" sz="1600" dirty="0" err="1" smtClean="0"/>
              <a:t>scale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14282" y="142852"/>
            <a:ext cx="878687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fr-FR" sz="32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Haiyan</a:t>
            </a:r>
            <a:r>
              <a:rPr lang="fr-FR" sz="3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Super </a:t>
            </a:r>
            <a:r>
              <a:rPr lang="fr-FR" sz="32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Typhoon</a:t>
            </a:r>
            <a:r>
              <a:rPr lang="fr-FR" sz="3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Signature in SMOS data</a:t>
            </a:r>
            <a:endParaRPr lang="fr-FR" sz="32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Image 4" descr="SMOS_Hyan_4to9_bis.png"/>
          <p:cNvPicPr/>
          <p:nvPr/>
        </p:nvPicPr>
        <p:blipFill>
          <a:blip r:embed="rId2"/>
          <a:srcRect l="8115" t="9362" r="5067" b="15745"/>
          <a:stretch>
            <a:fillRect/>
          </a:stretch>
        </p:blipFill>
        <p:spPr>
          <a:xfrm>
            <a:off x="428596" y="928671"/>
            <a:ext cx="8429683" cy="32861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4282" y="4286256"/>
            <a:ext cx="8643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Times New Roman"/>
                <a:ea typeface="Calibri"/>
              </a:rPr>
              <a:t>Figure 1:</a:t>
            </a:r>
            <a:r>
              <a:rPr lang="en-US" sz="1600" dirty="0" smtClean="0">
                <a:latin typeface="Times New Roman"/>
                <a:ea typeface="Calibri"/>
              </a:rPr>
              <a:t> SMOS retrieved surface wind speed [km/h] along the eye track of super typhoon </a:t>
            </a:r>
            <a:r>
              <a:rPr lang="en-US" sz="1600" dirty="0" err="1" smtClean="0">
                <a:latin typeface="Times New Roman"/>
                <a:ea typeface="Calibri"/>
              </a:rPr>
              <a:t>Haiyan</a:t>
            </a:r>
            <a:r>
              <a:rPr lang="en-US" sz="1600" dirty="0" smtClean="0">
                <a:latin typeface="Times New Roman"/>
                <a:ea typeface="Calibri"/>
              </a:rPr>
              <a:t> from 4 to 9 Nov 2013.</a:t>
            </a:r>
            <a:endParaRPr lang="fr-F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14282" y="142852"/>
            <a:ext cx="878687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fr-FR" sz="32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Haiyan</a:t>
            </a:r>
            <a:r>
              <a:rPr lang="fr-FR" sz="3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Super </a:t>
            </a:r>
            <a:r>
              <a:rPr lang="fr-FR" sz="32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Typhoon</a:t>
            </a:r>
            <a:r>
              <a:rPr lang="fr-FR" sz="3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Signature in SMOS data</a:t>
            </a:r>
            <a:endParaRPr lang="fr-FR" sz="32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Image 6" descr="compHaiyanIgor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571868" y="1142984"/>
            <a:ext cx="5266959" cy="3643338"/>
          </a:xfrm>
          <a:prstGeom prst="rect">
            <a:avLst/>
          </a:prstGeom>
        </p:spPr>
      </p:pic>
      <p:pic>
        <p:nvPicPr>
          <p:cNvPr id="8" name="Image 7" descr="SMOS_Hyan_4to9_bis.png"/>
          <p:cNvPicPr/>
          <p:nvPr/>
        </p:nvPicPr>
        <p:blipFill>
          <a:blip r:embed="rId3"/>
          <a:srcRect l="33976" t="17683" r="42011" b="15745"/>
          <a:stretch>
            <a:fillRect/>
          </a:stretch>
        </p:blipFill>
        <p:spPr>
          <a:xfrm>
            <a:off x="428596" y="1785926"/>
            <a:ext cx="2643206" cy="2286017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 rot="5400000">
            <a:off x="1677967" y="2892421"/>
            <a:ext cx="928694" cy="1588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143108" y="3000372"/>
            <a:ext cx="1643074" cy="6429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5400000">
            <a:off x="4321570" y="3035694"/>
            <a:ext cx="2643206" cy="7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4357686" y="1928802"/>
            <a:ext cx="13452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Super-</a:t>
            </a:r>
          </a:p>
          <a:p>
            <a:r>
              <a:rPr lang="fr-FR" dirty="0" err="1" smtClean="0"/>
              <a:t>Typhoon</a:t>
            </a:r>
            <a:endParaRPr lang="fr-FR" dirty="0" smtClean="0"/>
          </a:p>
          <a:p>
            <a:r>
              <a:rPr lang="fr-FR" dirty="0" err="1" smtClean="0"/>
              <a:t>Haiyan</a:t>
            </a:r>
            <a:r>
              <a:rPr lang="fr-FR" dirty="0" smtClean="0"/>
              <a:t> </a:t>
            </a:r>
          </a:p>
          <a:p>
            <a:r>
              <a:rPr lang="fr-FR" dirty="0" smtClean="0"/>
              <a:t>(2013)</a:t>
            </a:r>
          </a:p>
          <a:p>
            <a:r>
              <a:rPr lang="el-GR" dirty="0" smtClean="0"/>
              <a:t>Δ</a:t>
            </a:r>
            <a:r>
              <a:rPr lang="fr-FR" dirty="0" smtClean="0"/>
              <a:t>Tb=41 K !</a:t>
            </a:r>
            <a:endParaRPr lang="fr-FR" dirty="0"/>
          </a:p>
        </p:txBody>
      </p:sp>
      <p:cxnSp>
        <p:nvCxnSpPr>
          <p:cNvPr id="16" name="Connecteur droit avec flèche 15"/>
          <p:cNvCxnSpPr/>
          <p:nvPr/>
        </p:nvCxnSpPr>
        <p:spPr>
          <a:xfrm rot="5400000">
            <a:off x="6250396" y="3607198"/>
            <a:ext cx="1500198" cy="794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7143768" y="2786058"/>
            <a:ext cx="186461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Cat 4 Hurricane </a:t>
            </a:r>
          </a:p>
          <a:p>
            <a:r>
              <a:rPr lang="fr-FR" dirty="0" smtClean="0">
                <a:solidFill>
                  <a:srgbClr val="0000FF"/>
                </a:solidFill>
              </a:rPr>
              <a:t>Igor (2010)</a:t>
            </a:r>
          </a:p>
          <a:p>
            <a:r>
              <a:rPr lang="el-GR" dirty="0" smtClean="0">
                <a:solidFill>
                  <a:srgbClr val="0000FF"/>
                </a:solidFill>
              </a:rPr>
              <a:t>Δ</a:t>
            </a:r>
            <a:r>
              <a:rPr lang="fr-FR" dirty="0" smtClean="0">
                <a:solidFill>
                  <a:srgbClr val="0000FF"/>
                </a:solidFill>
              </a:rPr>
              <a:t>Tb=22 K !</a:t>
            </a:r>
            <a:endParaRPr lang="fr-FR" dirty="0">
              <a:solidFill>
                <a:srgbClr val="0000FF"/>
              </a:solidFill>
            </a:endParaRPr>
          </a:p>
        </p:txBody>
      </p:sp>
      <p:cxnSp>
        <p:nvCxnSpPr>
          <p:cNvPr id="20" name="Connecteur droit 19"/>
          <p:cNvCxnSpPr/>
          <p:nvPr/>
        </p:nvCxnSpPr>
        <p:spPr>
          <a:xfrm>
            <a:off x="5500694" y="1712900"/>
            <a:ext cx="8572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6215074" y="2855908"/>
            <a:ext cx="857256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14282" y="5143512"/>
            <a:ext cx="6715300" cy="86177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Haiyan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Typhoon in 2013: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he brightest natural source of L-band radiation ever measured over the oceans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=&gt;an unprecedented natural extreme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214282" y="142852"/>
            <a:ext cx="8786874" cy="642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r-FR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  </a:t>
            </a:r>
            <a:r>
              <a:rPr lang="fr-FR" sz="32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Haiyan</a:t>
            </a:r>
            <a:r>
              <a:rPr lang="fr-FR" sz="3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Super </a:t>
            </a:r>
            <a:r>
              <a:rPr lang="fr-FR" sz="32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Typhoon</a:t>
            </a:r>
            <a:r>
              <a:rPr lang="fr-FR" sz="32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 Signature in SMOS data</a:t>
            </a:r>
            <a:endParaRPr lang="fr-FR" sz="32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3" name="Groupe 11"/>
          <p:cNvGrpSpPr/>
          <p:nvPr/>
        </p:nvGrpSpPr>
        <p:grpSpPr>
          <a:xfrm>
            <a:off x="-142908" y="928670"/>
            <a:ext cx="5143536" cy="3732585"/>
            <a:chOff x="2143108" y="1142984"/>
            <a:chExt cx="5539644" cy="3732585"/>
          </a:xfrm>
        </p:grpSpPr>
        <p:pic>
          <p:nvPicPr>
            <p:cNvPr id="7" name="Image 6" descr="Hyan_20131107_915_sectionNS_130W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143108" y="1142984"/>
              <a:ext cx="5539644" cy="3732585"/>
            </a:xfrm>
            <a:prstGeom prst="rect">
              <a:avLst/>
            </a:prstGeom>
          </p:spPr>
        </p:pic>
        <p:cxnSp>
          <p:nvCxnSpPr>
            <p:cNvPr id="8" name="Connecteur droit avec flèche 7"/>
            <p:cNvCxnSpPr/>
            <p:nvPr/>
          </p:nvCxnSpPr>
          <p:spPr>
            <a:xfrm rot="5400000">
              <a:off x="3036480" y="3035694"/>
              <a:ext cx="2928958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4358480" y="1570024"/>
              <a:ext cx="857256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500034" y="4714884"/>
            <a:ext cx="385765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en-US" sz="1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urface wind speed deduced from the SMOS estimated excess brightness temperature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9155" name="Image 4" descr="SustainedWin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0845" y="1071546"/>
            <a:ext cx="4563155" cy="3424252"/>
          </a:xfrm>
          <a:prstGeom prst="rect">
            <a:avLst/>
          </a:prstGeom>
          <a:noFill/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4857752" y="4429132"/>
            <a:ext cx="40005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Maximum sustained 1 minute wind speed estimated during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Haiyan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Typhoon. From SMOS data (black filled dots) compared to Advanced Dvorak Technique (ADT=blue diamond), CIMSS (yellow filled dots), SATCON (red) and Best Track from NHC (cyan).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67375" y="5500702"/>
            <a:ext cx="7605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Excellent agreement </a:t>
            </a:r>
            <a:r>
              <a:rPr lang="fr-FR" dirty="0" err="1" smtClean="0"/>
              <a:t>between</a:t>
            </a:r>
            <a:r>
              <a:rPr lang="fr-FR" dirty="0" smtClean="0"/>
              <a:t> SMOS max </a:t>
            </a:r>
            <a:r>
              <a:rPr lang="fr-FR" dirty="0" err="1" smtClean="0"/>
              <a:t>winds</a:t>
            </a:r>
            <a:r>
              <a:rPr lang="fr-FR" dirty="0" smtClean="0"/>
              <a:t> </a:t>
            </a:r>
            <a:r>
              <a:rPr lang="fr-FR" dirty="0" err="1" smtClean="0"/>
              <a:t>estimates</a:t>
            </a:r>
            <a:r>
              <a:rPr lang="fr-FR" dirty="0" smtClean="0"/>
              <a:t> and </a:t>
            </a:r>
            <a:r>
              <a:rPr lang="fr-FR" dirty="0" err="1" smtClean="0"/>
              <a:t>other</a:t>
            </a:r>
            <a:r>
              <a:rPr lang="fr-FR" dirty="0" smtClean="0"/>
              <a:t> </a:t>
            </a:r>
            <a:r>
              <a:rPr lang="fr-FR" dirty="0" err="1" smtClean="0"/>
              <a:t>traditional</a:t>
            </a:r>
            <a:endParaRPr lang="fr-FR" dirty="0" smtClean="0"/>
          </a:p>
          <a:p>
            <a:r>
              <a:rPr lang="fr-FR" dirty="0" smtClean="0"/>
              <a:t>Top of the </a:t>
            </a:r>
            <a:r>
              <a:rPr lang="fr-FR" dirty="0" err="1" smtClean="0"/>
              <a:t>atmosphere</a:t>
            </a:r>
            <a:r>
              <a:rPr lang="fr-FR" dirty="0" smtClean="0"/>
              <a:t> </a:t>
            </a:r>
            <a:r>
              <a:rPr lang="fr-FR" dirty="0" err="1" smtClean="0"/>
              <a:t>estimates</a:t>
            </a:r>
            <a:r>
              <a:rPr lang="fr-FR" dirty="0" smtClean="0"/>
              <a:t> </a:t>
            </a:r>
            <a:r>
              <a:rPr lang="fr-FR" dirty="0" err="1" smtClean="0"/>
              <a:t>datasets</a:t>
            </a:r>
            <a:r>
              <a:rPr lang="fr-FR" dirty="0" smtClean="0"/>
              <a:t> (Dvorak, Best </a:t>
            </a:r>
            <a:r>
              <a:rPr lang="fr-FR" dirty="0" err="1" smtClean="0"/>
              <a:t>track</a:t>
            </a:r>
            <a:r>
              <a:rPr lang="fr-FR" dirty="0" smtClean="0"/>
              <a:t>,..)</a:t>
            </a:r>
          </a:p>
          <a:p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2500298" y="1500174"/>
            <a:ext cx="4357718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2013</Template>
  <TotalTime>5906</TotalTime>
  <Words>2801</Words>
  <Application>Microsoft Office PowerPoint</Application>
  <PresentationFormat>Affichage à l'écran (4:3)</PresentationFormat>
  <Paragraphs>381</Paragraphs>
  <Slides>127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127</vt:i4>
      </vt:variant>
    </vt:vector>
  </HeadingPairs>
  <TitlesOfParts>
    <vt:vector size="141" baseType="lpstr">
      <vt:lpstr>Gulim</vt:lpstr>
      <vt:lpstr>AdvTT182ff89e</vt:lpstr>
      <vt:lpstr>Arial</vt:lpstr>
      <vt:lpstr>Calibri</vt:lpstr>
      <vt:lpstr>Calibri Light</vt:lpstr>
      <vt:lpstr>Cambria</vt:lpstr>
      <vt:lpstr>Cambria Math</vt:lpstr>
      <vt:lpstr>Georgia</vt:lpstr>
      <vt:lpstr>MoolBoran</vt:lpstr>
      <vt:lpstr>open_sansregular</vt:lpstr>
      <vt:lpstr>Times New Roman</vt:lpstr>
      <vt:lpstr>Wingdings</vt:lpstr>
      <vt:lpstr>Thème Office</vt:lpstr>
      <vt:lpstr>5_Thème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Three Low-frequency Microwave radiometers  enhancing High Wind Speed ocean Surface monitoring capabilities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Signatures of 3 co-evolving 2015 major Hurricanes from 22 Aug to 9 Sep in the East and Central tropical Pacific as seen from SMOS, SMAP and AMSR-2 observations (beyond others)</vt:lpstr>
      <vt:lpstr>Time laps of SMOS-SMAP-AMSR-2 winds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alfrancai</dc:creator>
  <cp:lastModifiedBy>Nicolas REUL, Ifremer Toulon PDG-ODE-LOS, 04 94 </cp:lastModifiedBy>
  <cp:revision>114</cp:revision>
  <dcterms:created xsi:type="dcterms:W3CDTF">2013-09-03T12:54:12Z</dcterms:created>
  <dcterms:modified xsi:type="dcterms:W3CDTF">2016-11-15T08:02:33Z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