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34" r:id="rId2"/>
    <p:sldMasterId id="2147483721" r:id="rId3"/>
    <p:sldMasterId id="2147483698" r:id="rId4"/>
    <p:sldMasterId id="2147483709" r:id="rId5"/>
    <p:sldMasterId id="2147483747" r:id="rId6"/>
  </p:sldMasterIdLst>
  <p:notesMasterIdLst>
    <p:notesMasterId r:id="rId24"/>
  </p:notesMasterIdLst>
  <p:sldIdLst>
    <p:sldId id="257" r:id="rId7"/>
    <p:sldId id="319" r:id="rId8"/>
    <p:sldId id="297" r:id="rId9"/>
    <p:sldId id="333" r:id="rId10"/>
    <p:sldId id="342" r:id="rId11"/>
    <p:sldId id="272" r:id="rId12"/>
    <p:sldId id="341" r:id="rId13"/>
    <p:sldId id="348" r:id="rId14"/>
    <p:sldId id="351" r:id="rId15"/>
    <p:sldId id="350" r:id="rId16"/>
    <p:sldId id="349" r:id="rId17"/>
    <p:sldId id="334" r:id="rId18"/>
    <p:sldId id="335" r:id="rId19"/>
    <p:sldId id="338" r:id="rId20"/>
    <p:sldId id="339" r:id="rId21"/>
    <p:sldId id="337" r:id="rId22"/>
    <p:sldId id="352" r:id="rId2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D8E8"/>
    <a:srgbClr val="A8F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581" autoAdjust="0"/>
    <p:restoredTop sz="94660"/>
  </p:normalViewPr>
  <p:slideViewPr>
    <p:cSldViewPr>
      <p:cViewPr varScale="1">
        <p:scale>
          <a:sx n="136" d="100"/>
          <a:sy n="136" d="100"/>
        </p:scale>
        <p:origin x="-103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792E5B43-F7FB-49D2-BC42-3CAC7C3E7062}" type="datetimeFigureOut">
              <a:rPr lang="en-US"/>
              <a:pPr>
                <a:defRPr/>
              </a:pPr>
              <a:t>11/4/2016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77426F82-5264-4EA6-B5B7-93F969959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99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426F82-5264-4EA6-B5B7-93F96995952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36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Bi-static scattering geometry with GPS direct signal proving reference and quasi-specular forward scattered signal containing ocean surface roughness information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300" dirty="0" smtClean="0"/>
              <a:t>Animation illustrates – propagation and scattering geometries – GNSS bi-static scatterometry</a:t>
            </a:r>
          </a:p>
          <a:p>
            <a:endParaRPr lang="en-US" sz="1300" dirty="0" smtClean="0"/>
          </a:p>
          <a:p>
            <a:pPr lvl="1">
              <a:buFont typeface="Arial" pitchFamily="34" charset="0"/>
              <a:buChar char="•"/>
            </a:pPr>
            <a:endParaRPr lang="en-US" sz="1300" dirty="0" smtClean="0"/>
          </a:p>
          <a:p>
            <a:pPr lvl="1">
              <a:buFont typeface="Arial" pitchFamily="34" charset="0"/>
              <a:buChar char="•"/>
            </a:pPr>
            <a:r>
              <a:rPr lang="en-US" sz="1300" dirty="0" smtClean="0"/>
              <a:t>quasi-specular forward scattered signal from the ocean surface -- received by nadir ant array</a:t>
            </a:r>
          </a:p>
          <a:p>
            <a:pPr lvl="1">
              <a:buFont typeface="Arial" pitchFamily="34" charset="0"/>
              <a:buChar char="•"/>
            </a:pPr>
            <a:endParaRPr lang="en-US" sz="1300" dirty="0" smtClean="0"/>
          </a:p>
          <a:p>
            <a:pPr lvl="2">
              <a:buFont typeface="Arial" pitchFamily="34" charset="0"/>
              <a:buChar char="•"/>
            </a:pPr>
            <a:r>
              <a:rPr lang="en-US" sz="1300" dirty="0" smtClean="0"/>
              <a:t>Ideal reflected signal (perfect ocean surface) -- mirror image of direct</a:t>
            </a:r>
          </a:p>
          <a:p>
            <a:pPr lvl="2">
              <a:buFont typeface="Arial" pitchFamily="34" charset="0"/>
              <a:buChar char="•"/>
            </a:pPr>
            <a:endParaRPr lang="en-US" sz="1300" dirty="0" smtClean="0"/>
          </a:p>
          <a:p>
            <a:pPr lvl="2">
              <a:buFont typeface="Arial" pitchFamily="34" charset="0"/>
              <a:buChar char="•"/>
            </a:pPr>
            <a:r>
              <a:rPr lang="en-US" sz="1300" dirty="0" smtClean="0"/>
              <a:t>scattered signal contains detailed information about surface roughness statistics</a:t>
            </a:r>
          </a:p>
          <a:p>
            <a:pPr lvl="2">
              <a:buFont typeface="Arial" pitchFamily="34" charset="0"/>
              <a:buChar char="•"/>
            </a:pPr>
            <a:endParaRPr lang="en-US" sz="1300" dirty="0" smtClean="0"/>
          </a:p>
          <a:p>
            <a:pPr lvl="2">
              <a:buFont typeface="Arial" pitchFamily="34" charset="0"/>
              <a:buChar char="•"/>
            </a:pPr>
            <a:r>
              <a:rPr lang="en-US" sz="1300" dirty="0" smtClean="0"/>
              <a:t>Glistening zone broadens from perfect surface to broad area given increase in surface wind speed.</a:t>
            </a:r>
          </a:p>
          <a:p>
            <a:pPr lvl="3">
              <a:buFont typeface="Arial" pitchFamily="34" charset="0"/>
              <a:buChar char="•"/>
            </a:pPr>
            <a:r>
              <a:rPr lang="en-US" sz="1300" dirty="0" smtClean="0"/>
              <a:t>Use example of Sun reflection while flying on airplane overwater to conference</a:t>
            </a:r>
          </a:p>
          <a:p>
            <a:endParaRPr lang="en-US" sz="1300" dirty="0" smtClean="0"/>
          </a:p>
          <a:p>
            <a:pPr lvl="1">
              <a:buFont typeface="Arial" pitchFamily="34" charset="0"/>
              <a:buChar char="•"/>
            </a:pPr>
            <a:r>
              <a:rPr lang="en-US" sz="1300" dirty="0" smtClean="0"/>
              <a:t>direct GPS signal -- coherent reference for the coded GPS transmit signal – received by zenith ant</a:t>
            </a:r>
          </a:p>
          <a:p>
            <a:endParaRPr lang="en-US" sz="1300" dirty="0" smtClean="0"/>
          </a:p>
          <a:p>
            <a:r>
              <a:rPr lang="en-US" sz="1300" dirty="0" smtClean="0"/>
              <a:t>Inset:</a:t>
            </a:r>
            <a:r>
              <a:rPr lang="en-US" sz="1300" baseline="0" dirty="0" smtClean="0"/>
              <a:t> </a:t>
            </a:r>
            <a:r>
              <a:rPr lang="en-US" sz="1300" dirty="0" smtClean="0"/>
              <a:t>Image produced from data by the UK-DMC-1 demonstration spaceborne mission shows scattering cross-section</a:t>
            </a:r>
          </a:p>
          <a:p>
            <a:endParaRPr lang="en-US" sz="1300" dirty="0" smtClean="0"/>
          </a:p>
          <a:p>
            <a:pPr lvl="1">
              <a:buFont typeface="Arial" pitchFamily="34" charset="0"/>
              <a:buChar char="•"/>
            </a:pPr>
            <a:r>
              <a:rPr lang="en-US" sz="1300" dirty="0" smtClean="0"/>
              <a:t>Two coordinates of the image:</a:t>
            </a:r>
          </a:p>
          <a:p>
            <a:pPr lvl="2">
              <a:buFont typeface="Arial" pitchFamily="34" charset="0"/>
              <a:buChar char="•"/>
            </a:pPr>
            <a:r>
              <a:rPr lang="en-US" sz="1300" dirty="0" smtClean="0"/>
              <a:t>Variable lag correlation (signal delay)</a:t>
            </a:r>
          </a:p>
          <a:p>
            <a:pPr lvl="2">
              <a:buFont typeface="Arial" pitchFamily="34" charset="0"/>
              <a:buChar char="•"/>
            </a:pPr>
            <a:r>
              <a:rPr lang="en-US" sz="1300" dirty="0" smtClean="0"/>
              <a:t>Doppler shift</a:t>
            </a:r>
          </a:p>
          <a:p>
            <a:pPr lvl="1">
              <a:buFont typeface="Arial" pitchFamily="34" charset="0"/>
              <a:buChar char="•"/>
            </a:pPr>
            <a:endParaRPr lang="en-US" sz="1300" dirty="0" smtClean="0"/>
          </a:p>
          <a:p>
            <a:pPr lvl="1">
              <a:buFont typeface="Arial" pitchFamily="34" charset="0"/>
              <a:buChar char="•"/>
            </a:pPr>
            <a:r>
              <a:rPr lang="en-US" sz="1300" dirty="0" smtClean="0"/>
              <a:t>The DDM enable the spatial distribution of the GPS signal surface scattering cross section to be resolved</a:t>
            </a:r>
          </a:p>
          <a:p>
            <a:pPr lvl="1">
              <a:buFont typeface="Arial" pitchFamily="34" charset="0"/>
              <a:buChar char="•"/>
            </a:pPr>
            <a:endParaRPr lang="en-US" sz="1300" dirty="0" smtClean="0"/>
          </a:p>
          <a:p>
            <a:pPr lvl="1">
              <a:buFont typeface="Arial" pitchFamily="34" charset="0"/>
              <a:buChar char="•"/>
            </a:pPr>
            <a:r>
              <a:rPr lang="en-US" sz="1300" dirty="0" smtClean="0"/>
              <a:t>Measurement of the ocean surface roughness and near-surface wind speed is possible from two properties of the DDM</a:t>
            </a:r>
          </a:p>
          <a:p>
            <a:pPr lvl="0"/>
            <a:endParaRPr lang="en-US" sz="1300" dirty="0" smtClean="0"/>
          </a:p>
          <a:p>
            <a:pPr lvl="2">
              <a:buFont typeface="Arial" pitchFamily="34" charset="0"/>
              <a:buChar char="•"/>
            </a:pPr>
            <a:r>
              <a:rPr lang="en-US" sz="1300" dirty="0" smtClean="0"/>
              <a:t>The scattering cross-section can be related to surface</a:t>
            </a:r>
            <a:r>
              <a:rPr lang="en-US" sz="1300" baseline="0" dirty="0" smtClean="0"/>
              <a:t> </a:t>
            </a:r>
            <a:r>
              <a:rPr lang="en-US" sz="1300" dirty="0" smtClean="0"/>
              <a:t>roughness which corresponds</a:t>
            </a:r>
            <a:r>
              <a:rPr lang="en-US" sz="1300" baseline="0" dirty="0" smtClean="0"/>
              <a:t> to near surface </a:t>
            </a:r>
            <a:r>
              <a:rPr lang="en-US" sz="1300" dirty="0" smtClean="0"/>
              <a:t>wind speed</a:t>
            </a:r>
          </a:p>
          <a:p>
            <a:pPr lvl="2">
              <a:buFont typeface="Arial" pitchFamily="34" charset="0"/>
              <a:buChar char="•"/>
            </a:pPr>
            <a:endParaRPr lang="en-US" sz="1300" dirty="0" smtClean="0"/>
          </a:p>
          <a:p>
            <a:pPr lvl="2">
              <a:buFont typeface="Arial" pitchFamily="34" charset="0"/>
              <a:buChar char="•"/>
            </a:pPr>
            <a:r>
              <a:rPr lang="en-US" sz="1300" dirty="0" smtClean="0"/>
              <a:t>Wind speed can also be estimated from the shape of the scattering arc (the red and yellow regions)</a:t>
            </a:r>
          </a:p>
          <a:p>
            <a:pPr lvl="2">
              <a:buFont typeface="Arial" pitchFamily="34" charset="0"/>
              <a:buChar char="•"/>
            </a:pPr>
            <a:endParaRPr lang="en-US" sz="1300" dirty="0" smtClean="0"/>
          </a:p>
          <a:p>
            <a:pPr lvl="3">
              <a:buFont typeface="Arial" pitchFamily="34" charset="0"/>
              <a:buChar char="•"/>
            </a:pPr>
            <a:r>
              <a:rPr lang="en-US" sz="1300" dirty="0" smtClean="0"/>
              <a:t>The arc represents the departure of the actual bi-static scattering from the purely specular case that would correspond to a perfectly flat ocean surface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18162E-4E20-4E41-A23C-8C000EA235C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38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426F82-5264-4EA6-B5B7-93F96995952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36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426F82-5264-4EA6-B5B7-93F96995952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36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426F82-5264-4EA6-B5B7-93F96995952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36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426F82-5264-4EA6-B5B7-93F96995952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36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426F82-5264-4EA6-B5B7-93F96995952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36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426F82-5264-4EA6-B5B7-93F96995952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36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tiff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tiff"/><Relationship Id="rId5" Type="http://schemas.openxmlformats.org/officeDocument/2006/relationships/image" Target="../media/image7.jpeg"/><Relationship Id="rId4" Type="http://schemas.openxmlformats.org/officeDocument/2006/relationships/image" Target="../media/image13.jpe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tiff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tiff"/><Relationship Id="rId5" Type="http://schemas.openxmlformats.org/officeDocument/2006/relationships/image" Target="../media/image7.jpeg"/><Relationship Id="rId4" Type="http://schemas.openxmlformats.org/officeDocument/2006/relationships/image" Target="../media/image13.jpe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649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55213-D9B3-45DF-ADAB-0CA05C493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3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F4AED-1B21-40B3-BC0A-2DDEC0EF6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38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79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50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99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77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76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47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84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60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183313"/>
            <a:ext cx="7350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533400" y="12954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533400" y="61722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533400" y="6096000"/>
            <a:ext cx="8153400" cy="0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500"/>
            <a:ext cx="12858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14 Jan 2016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0574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Ruf, 2016 AMS Annual, CYGNSS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5257800" y="6356350"/>
            <a:ext cx="1066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77396EA3-EB73-4F06-A4A7-2DED4A7AE0A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UM_SPRL_logo.t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424737" y="6281362"/>
            <a:ext cx="804863" cy="50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14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44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7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0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4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78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27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64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99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8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Jan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96EA3-EB73-4F06-A4A7-2DED4A7AE0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23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52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78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23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41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81435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54035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5066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20465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Jan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Ruf, 2016 AMS Annual, CYGNSS</a:t>
            </a:r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45359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628" y="0"/>
            <a:ext cx="101739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67020"/>
            <a:ext cx="8077200" cy="64738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Line 3"/>
          <p:cNvSpPr>
            <a:spLocks noChangeShapeType="1"/>
          </p:cNvSpPr>
          <p:nvPr userDrawn="1"/>
        </p:nvSpPr>
        <p:spPr bwMode="auto">
          <a:xfrm>
            <a:off x="228600" y="990600"/>
            <a:ext cx="86868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ea typeface="ＭＳ Ｐゴシック" pitchFamily="8" charset="-128"/>
              <a:cs typeface="ＭＳ Ｐゴシック" pitchFamily="8" charset="-128"/>
            </a:endParaRPr>
          </a:p>
        </p:txBody>
      </p:sp>
      <p:sp>
        <p:nvSpPr>
          <p:cNvPr id="15" name="Line 6"/>
          <p:cNvSpPr>
            <a:spLocks noChangeShapeType="1"/>
          </p:cNvSpPr>
          <p:nvPr userDrawn="1"/>
        </p:nvSpPr>
        <p:spPr bwMode="auto">
          <a:xfrm>
            <a:off x="533400" y="61722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891B045-A14B-450D-AE66-AE8F6F1AEB5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7" name="Picture 2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154670" y="6241798"/>
            <a:ext cx="695960" cy="53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34150" y="6243320"/>
            <a:ext cx="7048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 descr="black-surrey-LOGO_no_ltd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312660" y="6363084"/>
            <a:ext cx="847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UM_SPRL_logo.tif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5614526" y="6244590"/>
            <a:ext cx="838077" cy="521208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381000" y="6370704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4F81BD">
                    <a:lumMod val="75000"/>
                  </a:srgbClr>
                </a:solidFill>
              </a:rPr>
              <a:t>KDP-B – Mission Overview</a:t>
            </a:r>
            <a:endParaRPr lang="en-US" sz="12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4114800" y="6367769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49DE305-6A02-4A0F-B62B-A552DE5D3F5D}" type="slidenum">
              <a:rPr lang="en-US" sz="1200" smtClean="0">
                <a:solidFill>
                  <a:srgbClr val="4F81BD">
                    <a:lumMod val="75000"/>
                  </a:srgbClr>
                </a:solidFill>
              </a:rPr>
              <a:pPr/>
              <a:t>‹#›</a:t>
            </a:fld>
            <a:endParaRPr lang="en-US" sz="1200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683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 Jan 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32B4-0F8D-49E9-A67D-5892CD372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64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Repeaters,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525" y="836613"/>
            <a:ext cx="4330700" cy="4802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836613"/>
            <a:ext cx="4330700" cy="5335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5" descr="4Colo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0"/>
            <a:ext cx="863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02300"/>
            <a:ext cx="1285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7263" y="15368"/>
            <a:ext cx="7213600" cy="679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Line 3"/>
          <p:cNvSpPr>
            <a:spLocks noChangeShapeType="1"/>
          </p:cNvSpPr>
          <p:nvPr userDrawn="1"/>
        </p:nvSpPr>
        <p:spPr bwMode="auto">
          <a:xfrm>
            <a:off x="0" y="73183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ea typeface="ＭＳ Ｐゴシック" pitchFamily="8" charset="-128"/>
              <a:cs typeface="ＭＳ Ｐゴシック" pitchFamily="8" charset="-128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819400" y="6477000"/>
            <a:ext cx="3276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prstClr val="black"/>
                </a:solidFill>
              </a:rPr>
              <a:t>CYGNSS Monthly Status Report:  Sep. 8, 2013</a:t>
            </a:r>
            <a:endParaRPr lang="en-US" sz="1100" i="1" dirty="0">
              <a:solidFill>
                <a:prstClr val="black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itchFamily="8" charset="-128"/>
                <a:cs typeface="ＭＳ Ｐゴシック" pitchFamily="8" charset="-128"/>
              </a:defRPr>
            </a:lvl1pPr>
          </a:lstStyle>
          <a:p>
            <a:pPr>
              <a:defRPr/>
            </a:pPr>
            <a:fld id="{E61E3A35-BB1D-424E-BFD3-E488384FD0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8265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772400" cy="9445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3500"/>
            <a:ext cx="1285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6"/>
          <p:cNvSpPr>
            <a:spLocks noChangeShapeType="1"/>
          </p:cNvSpPr>
          <p:nvPr userDrawn="1"/>
        </p:nvSpPr>
        <p:spPr bwMode="auto">
          <a:xfrm>
            <a:off x="533400" y="12954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Line 6"/>
          <p:cNvSpPr>
            <a:spLocks noChangeShapeType="1"/>
          </p:cNvSpPr>
          <p:nvPr userDrawn="1"/>
        </p:nvSpPr>
        <p:spPr bwMode="auto">
          <a:xfrm>
            <a:off x="533400" y="61722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891B045-A14B-450D-AE66-AE8F6F1AEB5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9" name="Picture 2"/>
          <p:cNvPicPr>
            <a:picLocks noChangeAspect="1"/>
          </p:cNvPicPr>
          <p:nvPr userDrawn="1"/>
        </p:nvPicPr>
        <p:blipFill>
          <a:blip r:embed="rId3" cstate="print"/>
          <a:srcRect t="6822" b="705"/>
          <a:stretch>
            <a:fillRect/>
          </a:stretch>
        </p:blipFill>
        <p:spPr bwMode="auto">
          <a:xfrm>
            <a:off x="8154670" y="6241798"/>
            <a:ext cx="695960" cy="53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4150" y="6243320"/>
            <a:ext cx="7048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 descr="black-surrey-LOGO_no_ltd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2660" y="6363084"/>
            <a:ext cx="847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UM_SPRL_logo.tif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5614526" y="6244590"/>
            <a:ext cx="838077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903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Repeaters, Blank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4Colo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0"/>
            <a:ext cx="863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7263" y="15368"/>
            <a:ext cx="7213600" cy="679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Line 3"/>
          <p:cNvSpPr>
            <a:spLocks noChangeShapeType="1"/>
          </p:cNvSpPr>
          <p:nvPr userDrawn="1"/>
        </p:nvSpPr>
        <p:spPr bwMode="auto">
          <a:xfrm>
            <a:off x="0" y="73183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ea typeface="ＭＳ Ｐゴシック" pitchFamily="8" charset="-128"/>
              <a:cs typeface="ＭＳ Ｐゴシック" pitchFamily="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300435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006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369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88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361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820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958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98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 Jan 2016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13408-97F3-48DB-8588-8E06635C7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54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139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053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15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609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9933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8551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55338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89833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Jan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Ruf, 2016 AMS Annual, CYGNSS</a:t>
            </a:r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73580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628" y="0"/>
            <a:ext cx="101739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67020"/>
            <a:ext cx="8077200" cy="64738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Line 3"/>
          <p:cNvSpPr>
            <a:spLocks noChangeShapeType="1"/>
          </p:cNvSpPr>
          <p:nvPr userDrawn="1"/>
        </p:nvSpPr>
        <p:spPr bwMode="auto">
          <a:xfrm>
            <a:off x="228600" y="990600"/>
            <a:ext cx="86868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ea typeface="ＭＳ Ｐゴシック" pitchFamily="8" charset="-128"/>
              <a:cs typeface="ＭＳ Ｐゴシック" pitchFamily="8" charset="-128"/>
            </a:endParaRPr>
          </a:p>
        </p:txBody>
      </p:sp>
      <p:sp>
        <p:nvSpPr>
          <p:cNvPr id="15" name="Line 6"/>
          <p:cNvSpPr>
            <a:spLocks noChangeShapeType="1"/>
          </p:cNvSpPr>
          <p:nvPr userDrawn="1"/>
        </p:nvSpPr>
        <p:spPr bwMode="auto">
          <a:xfrm>
            <a:off x="533400" y="61722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891B045-A14B-450D-AE66-AE8F6F1AEB5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7" name="Picture 2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154670" y="6241798"/>
            <a:ext cx="695960" cy="53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34150" y="6243320"/>
            <a:ext cx="7048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 descr="black-surrey-LOGO_no_ltd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312660" y="6363084"/>
            <a:ext cx="847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UM_SPRL_logo.tif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5614526" y="6244590"/>
            <a:ext cx="838077" cy="521208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381000" y="6370704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4F81BD">
                    <a:lumMod val="75000"/>
                  </a:srgbClr>
                </a:solidFill>
              </a:rPr>
              <a:t>KDP-B – Mission Overview</a:t>
            </a:r>
            <a:endParaRPr lang="en-US" sz="12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4114800" y="6367769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49DE305-6A02-4A0F-B62B-A552DE5D3F5D}" type="slidenum">
              <a:rPr lang="en-US" sz="1200" smtClean="0">
                <a:solidFill>
                  <a:srgbClr val="4F81BD">
                    <a:lumMod val="75000"/>
                  </a:srgbClr>
                </a:solidFill>
              </a:rPr>
              <a:pPr/>
              <a:t>‹#›</a:t>
            </a:fld>
            <a:endParaRPr lang="en-US" sz="1200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05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 Jan 2016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84459-BD68-4310-B6FD-4C20FFF0A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615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Repeaters,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525" y="836613"/>
            <a:ext cx="4330700" cy="4802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836613"/>
            <a:ext cx="4330700" cy="5335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5" descr="4Colo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0"/>
            <a:ext cx="863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02300"/>
            <a:ext cx="1285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7263" y="15368"/>
            <a:ext cx="7213600" cy="679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Line 3"/>
          <p:cNvSpPr>
            <a:spLocks noChangeShapeType="1"/>
          </p:cNvSpPr>
          <p:nvPr userDrawn="1"/>
        </p:nvSpPr>
        <p:spPr bwMode="auto">
          <a:xfrm>
            <a:off x="0" y="73183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ea typeface="ＭＳ Ｐゴシック" pitchFamily="8" charset="-128"/>
              <a:cs typeface="ＭＳ Ｐゴシック" pitchFamily="8" charset="-128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819400" y="6477000"/>
            <a:ext cx="3276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prstClr val="black"/>
                </a:solidFill>
              </a:rPr>
              <a:t>CYGNSS Monthly Status Report:  Sep. 8, 2013</a:t>
            </a:r>
            <a:endParaRPr lang="en-US" sz="1100" i="1" dirty="0">
              <a:solidFill>
                <a:prstClr val="black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itchFamily="8" charset="-128"/>
                <a:cs typeface="ＭＳ Ｐゴシック" pitchFamily="8" charset="-128"/>
              </a:defRPr>
            </a:lvl1pPr>
          </a:lstStyle>
          <a:p>
            <a:pPr>
              <a:defRPr/>
            </a:pPr>
            <a:fld id="{E61E3A35-BB1D-424E-BFD3-E488384FD0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90494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772400" cy="9445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3500"/>
            <a:ext cx="1285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6"/>
          <p:cNvSpPr>
            <a:spLocks noChangeShapeType="1"/>
          </p:cNvSpPr>
          <p:nvPr userDrawn="1"/>
        </p:nvSpPr>
        <p:spPr bwMode="auto">
          <a:xfrm>
            <a:off x="533400" y="12954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Line 6"/>
          <p:cNvSpPr>
            <a:spLocks noChangeShapeType="1"/>
          </p:cNvSpPr>
          <p:nvPr userDrawn="1"/>
        </p:nvSpPr>
        <p:spPr bwMode="auto">
          <a:xfrm>
            <a:off x="533400" y="61722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891B045-A14B-450D-AE66-AE8F6F1AEB5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9" name="Picture 2"/>
          <p:cNvPicPr>
            <a:picLocks noChangeAspect="1"/>
          </p:cNvPicPr>
          <p:nvPr userDrawn="1"/>
        </p:nvPicPr>
        <p:blipFill>
          <a:blip r:embed="rId3" cstate="print"/>
          <a:srcRect t="6822" b="705"/>
          <a:stretch>
            <a:fillRect/>
          </a:stretch>
        </p:blipFill>
        <p:spPr bwMode="auto">
          <a:xfrm>
            <a:off x="8154670" y="6241798"/>
            <a:ext cx="695960" cy="53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4150" y="6243320"/>
            <a:ext cx="7048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 descr="black-surrey-LOGO_no_ltd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2660" y="6363084"/>
            <a:ext cx="847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UM_SPRL_logo.tif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5614526" y="6244590"/>
            <a:ext cx="838077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778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Repeaters, Blank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4Colo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0"/>
            <a:ext cx="863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7263" y="15368"/>
            <a:ext cx="7213600" cy="679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Line 3"/>
          <p:cNvSpPr>
            <a:spLocks noChangeShapeType="1"/>
          </p:cNvSpPr>
          <p:nvPr userDrawn="1"/>
        </p:nvSpPr>
        <p:spPr bwMode="auto">
          <a:xfrm>
            <a:off x="0" y="73183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ea typeface="ＭＳ Ｐゴシック" pitchFamily="8" charset="-128"/>
              <a:cs typeface="ＭＳ Ｐゴシック" pitchFamily="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488100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 Jan 2016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315D4-15E0-4F2F-B7AA-35640E8D1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0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 Jan 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5A214-47CF-4D0B-8AF3-BCA032304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6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 Jan 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55E3-F3FC-4C87-9DB4-E0F812803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41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8.tiff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7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8.tiff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396EA3-EB73-4F06-A4A7-2DED4A7AE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33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9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1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6781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B045-A14B-450D-AE66-AE8F6F1AE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8166100" y="6197600"/>
            <a:ext cx="6731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6534150" y="6216650"/>
            <a:ext cx="7048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76200" y="63500"/>
            <a:ext cx="1285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black-surrey-LOGO_no_ltd.jpg"/>
          <p:cNvPicPr>
            <a:picLocks noChangeAspect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7327900" y="6324600"/>
            <a:ext cx="847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533400" y="12954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533400" y="61722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Jan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76400" y="6324600"/>
            <a:ext cx="2743200" cy="365125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Ruf, 2016 AMS Annual, CYGNSS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>
          <a:xfrm>
            <a:off x="4572000" y="6324600"/>
            <a:ext cx="1066800" cy="365125"/>
          </a:xfrm>
          <a:prstGeom prst="rect">
            <a:avLst/>
          </a:prstGeom>
        </p:spPr>
        <p:txBody>
          <a:bodyPr anchor="t"/>
          <a:lstStyle/>
          <a:p>
            <a:pPr>
              <a:defRPr/>
            </a:pPr>
            <a:fld id="{2891B045-A14B-450D-AE66-AE8F6F1AEB58}" type="slidenum">
              <a:rPr lang="en-US" sz="1200" smtClean="0">
                <a:solidFill>
                  <a:prstClr val="white">
                    <a:lumMod val="65000"/>
                  </a:prstClr>
                </a:solidFill>
              </a:rPr>
              <a:pPr>
                <a:defRPr/>
              </a:pPr>
              <a:t>‹#›</a:t>
            </a:fld>
            <a:endParaRPr lang="en-US" sz="1200" dirty="0" smtClean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6" name="Picture 15" descr="UM_SPRL_logo.tif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5542137" y="6247790"/>
            <a:ext cx="858663" cy="5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8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p:transition spd="med">
    <p:fade/>
  </p:transition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14 Jan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Ruf, 2016 AMS Annual, CYGNSS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6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6781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B045-A14B-450D-AE66-AE8F6F1AE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8166100" y="6197600"/>
            <a:ext cx="6731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6534150" y="6216650"/>
            <a:ext cx="7048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76200" y="63500"/>
            <a:ext cx="1285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black-surrey-LOGO_no_ltd.jpg"/>
          <p:cNvPicPr>
            <a:picLocks noChangeAspect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7327900" y="6324600"/>
            <a:ext cx="847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533400" y="12954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533400" y="61722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Jan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76400" y="6324600"/>
            <a:ext cx="2743200" cy="365125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Ruf, 2016 AMS Annual, CYGNSS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>
          <a:xfrm>
            <a:off x="4572000" y="6324600"/>
            <a:ext cx="1066800" cy="365125"/>
          </a:xfrm>
          <a:prstGeom prst="rect">
            <a:avLst/>
          </a:prstGeom>
        </p:spPr>
        <p:txBody>
          <a:bodyPr anchor="t"/>
          <a:lstStyle/>
          <a:p>
            <a:pPr>
              <a:defRPr/>
            </a:pPr>
            <a:fld id="{2891B045-A14B-450D-AE66-AE8F6F1AEB58}" type="slidenum">
              <a:rPr lang="en-US" sz="1200" smtClean="0">
                <a:solidFill>
                  <a:prstClr val="white">
                    <a:lumMod val="65000"/>
                  </a:prstClr>
                </a:solidFill>
              </a:rPr>
              <a:pPr>
                <a:defRPr/>
              </a:pPr>
              <a:t>‹#›</a:t>
            </a:fld>
            <a:endParaRPr lang="en-US" sz="1200" dirty="0" smtClean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6" name="Picture 15" descr="UM_SPRL_logo.tif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5542137" y="6247790"/>
            <a:ext cx="858663" cy="5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8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3" r:id="rId5"/>
    <p:sldLayoutId id="2147483754" r:id="rId6"/>
    <p:sldLayoutId id="2147483755" r:id="rId7"/>
    <p:sldLayoutId id="2147483756" r:id="rId8"/>
    <p:sldLayoutId id="2147483757" r:id="rId9"/>
  </p:sldLayoutIdLst>
  <p:transition spd="med">
    <p:fade/>
  </p:transition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video" Target="../media/media1.wmv"/><Relationship Id="rId7" Type="http://schemas.openxmlformats.org/officeDocument/2006/relationships/oleObject" Target="../embeddings/oleObject1.bin"/><Relationship Id="rId2" Type="http://schemas.microsoft.com/office/2007/relationships/media" Target="../media/media1.wm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jpe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1828800"/>
            <a:ext cx="22891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29250" y="1182469"/>
            <a:ext cx="876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International Workshop on Measuring High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Wnd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Speeds over the Ocean</a:t>
            </a:r>
          </a:p>
          <a:p>
            <a:pPr algn="ctr" eaLnBrk="1" hangingPunct="1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Met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Officee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Exeter, UK, 15-17 November 2016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723382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NASA CYGNSS Satellite Constellation Tropical Cyclone Mission</a:t>
            </a: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129250" y="4807803"/>
            <a:ext cx="876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Maria Paola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Clarizia and Chris Ruf</a:t>
            </a:r>
          </a:p>
          <a:p>
            <a:pPr algn="ctr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University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Michigan, Ann Arbor, MI USA</a:t>
            </a:r>
          </a:p>
        </p:txBody>
      </p:sp>
      <p:pic>
        <p:nvPicPr>
          <p:cNvPr id="41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0975"/>
            <a:ext cx="1342104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UM_SPRL_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71250" y="5755654"/>
            <a:ext cx="1386550" cy="862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6496981" cy="8382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254061"/>
                </a:solidFill>
              </a:rPr>
              <a:t>Level </a:t>
            </a:r>
            <a:r>
              <a:rPr lang="en-US" altLang="en-US" sz="3600" b="1" dirty="0">
                <a:solidFill>
                  <a:srgbClr val="254061"/>
                </a:solidFill>
              </a:rPr>
              <a:t>3 Data Products</a:t>
            </a:r>
            <a:endParaRPr lang="en-US" altLang="en-US" sz="3600" b="1" dirty="0" smtClean="0">
              <a:solidFill>
                <a:srgbClr val="254061"/>
              </a:solidFill>
            </a:endParaRP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Level </a:t>
            </a:r>
            <a:r>
              <a:rPr lang="en-US" altLang="en-US" sz="2400" dirty="0"/>
              <a:t>3 (Gridded Wind Speed)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L2 retrieved wind speed is produced in the spacecraft time &amp; space coordinates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Re-grid L2 wind speed to a uniform 0.25 </a:t>
            </a:r>
            <a:r>
              <a:rPr lang="en-US" altLang="en-US" sz="2400" dirty="0" err="1"/>
              <a:t>deg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lat</a:t>
            </a:r>
            <a:r>
              <a:rPr lang="en-US" altLang="en-US" sz="2400" dirty="0"/>
              <a:t>/</a:t>
            </a:r>
            <a:r>
              <a:rPr lang="en-US" altLang="en-US" sz="2400" dirty="0" err="1"/>
              <a:t>lon</a:t>
            </a:r>
            <a:r>
              <a:rPr lang="en-US" altLang="en-US" sz="2400" dirty="0"/>
              <a:t> grid with 3 </a:t>
            </a:r>
            <a:r>
              <a:rPr lang="en-US" altLang="en-US" sz="2400" dirty="0" err="1"/>
              <a:t>hr</a:t>
            </a:r>
            <a:r>
              <a:rPr lang="en-US" altLang="en-US" sz="2400" dirty="0"/>
              <a:t> time increment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Level 3 (Gridded Mean Square Slope)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Re-grid L2 MSS  to a uniform 0.25 </a:t>
            </a:r>
            <a:r>
              <a:rPr lang="en-US" altLang="en-US" sz="2400" dirty="0" err="1"/>
              <a:t>deg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lat</a:t>
            </a:r>
            <a:r>
              <a:rPr lang="en-US" altLang="en-US" sz="2400" dirty="0"/>
              <a:t>/</a:t>
            </a:r>
            <a:r>
              <a:rPr lang="en-US" altLang="en-US" sz="2400" dirty="0" err="1"/>
              <a:t>lon</a:t>
            </a:r>
            <a:r>
              <a:rPr lang="en-US" altLang="en-US" sz="2400" dirty="0"/>
              <a:t> grid with 3 </a:t>
            </a:r>
            <a:r>
              <a:rPr lang="en-US" altLang="en-US" sz="2400" dirty="0" err="1"/>
              <a:t>hr</a:t>
            </a:r>
            <a:r>
              <a:rPr lang="en-US" altLang="en-US" sz="2400" dirty="0"/>
              <a:t> time increment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3554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6496981" cy="8382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254061"/>
                </a:solidFill>
              </a:rPr>
              <a:t>Level </a:t>
            </a:r>
            <a:r>
              <a:rPr lang="en-US" altLang="en-US" sz="3600" b="1" dirty="0">
                <a:solidFill>
                  <a:srgbClr val="254061"/>
                </a:solidFill>
              </a:rPr>
              <a:t>4 Data Products</a:t>
            </a:r>
            <a:endParaRPr lang="en-US" altLang="en-US" sz="3600" b="1" dirty="0" smtClean="0">
              <a:solidFill>
                <a:srgbClr val="254061"/>
              </a:solidFill>
            </a:endParaRP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Level 4 Integrated Kinetic Energy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3 </a:t>
            </a:r>
            <a:r>
              <a:rPr lang="en-US" sz="2000" dirty="0" err="1"/>
              <a:t>hr</a:t>
            </a:r>
            <a:r>
              <a:rPr lang="en-US" sz="2000" dirty="0"/>
              <a:t> reporting intervals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&lt;5% RMS error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Level 4 Vmax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3 </a:t>
            </a:r>
            <a:r>
              <a:rPr lang="en-US" sz="2000" dirty="0" err="1"/>
              <a:t>hr</a:t>
            </a:r>
            <a:r>
              <a:rPr lang="en-US" sz="2000" dirty="0"/>
              <a:t> reporting intervals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&lt;4 m/s RMS error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Level 4 </a:t>
            </a:r>
            <a:r>
              <a:rPr lang="en-US" sz="2000" dirty="0" err="1"/>
              <a:t>Rmax</a:t>
            </a:r>
            <a:r>
              <a:rPr lang="en-US" sz="2000" dirty="0"/>
              <a:t>, R-34, R50, R66 (significant wind radii)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3 </a:t>
            </a:r>
            <a:r>
              <a:rPr lang="en-US" sz="2000" dirty="0" err="1"/>
              <a:t>hr</a:t>
            </a:r>
            <a:r>
              <a:rPr lang="en-US" sz="2000" dirty="0"/>
              <a:t> reporting intervals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Level 4 gridded surface wind vector analysis </a:t>
            </a:r>
            <a:r>
              <a:rPr lang="en-US" sz="2000" dirty="0" smtClean="0"/>
              <a:t>field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9 </a:t>
            </a:r>
            <a:r>
              <a:rPr lang="en-US" sz="2000" dirty="0"/>
              <a:t>km grid spacing, cycled Hybrid Data Assimilation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HWRF analysis fields with and without CYGNSS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Evaluations of impact of assimilating CYGNSS data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Produced for limited number of Atlantic hurricanes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3554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8018463" cy="679450"/>
          </a:xfrm>
        </p:spPr>
        <p:txBody>
          <a:bodyPr>
            <a:noAutofit/>
          </a:bodyPr>
          <a:lstStyle/>
          <a:p>
            <a:r>
              <a:rPr lang="en-US" sz="4000" dirty="0"/>
              <a:t>CYGNSS Mission </a:t>
            </a:r>
            <a:r>
              <a:rPr lang="en-US" sz="4000" dirty="0" smtClean="0"/>
              <a:t>Status</a:t>
            </a:r>
            <a:endParaRPr lang="en-US" sz="4000" dirty="0"/>
          </a:p>
        </p:txBody>
      </p:sp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457200" y="1371600"/>
            <a:ext cx="8305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Phases A/B/C complete</a:t>
            </a:r>
          </a:p>
          <a:p>
            <a:pPr lvl="1"/>
            <a:r>
              <a:rPr lang="en-US" dirty="0" smtClean="0"/>
              <a:t>Define requirements (A), Preliminary flight segment design (B), Critical flight segment design (C)</a:t>
            </a:r>
          </a:p>
          <a:p>
            <a:r>
              <a:rPr lang="en-US" dirty="0" smtClean="0"/>
              <a:t>Currently in Phase D</a:t>
            </a:r>
          </a:p>
          <a:p>
            <a:pPr lvl="1"/>
            <a:r>
              <a:rPr lang="en-US" dirty="0" smtClean="0"/>
              <a:t>8 observatories integrated with launch vehicle</a:t>
            </a:r>
          </a:p>
          <a:p>
            <a:pPr lvl="1"/>
            <a:r>
              <a:rPr lang="en-US" dirty="0" smtClean="0"/>
              <a:t>Mission Operations Center online at </a:t>
            </a:r>
            <a:r>
              <a:rPr lang="en-US" dirty="0" err="1" smtClean="0"/>
              <a:t>SwRI</a:t>
            </a:r>
            <a:r>
              <a:rPr lang="en-US" dirty="0" smtClean="0"/>
              <a:t> in Boulder, CO</a:t>
            </a:r>
          </a:p>
          <a:p>
            <a:pPr lvl="1"/>
            <a:r>
              <a:rPr lang="en-US" dirty="0" smtClean="0"/>
              <a:t>Science Operations Center online at UM in Ann Arbor</a:t>
            </a:r>
          </a:p>
          <a:p>
            <a:r>
              <a:rPr lang="en-US" dirty="0"/>
              <a:t>Launch window opens at 08:00 </a:t>
            </a:r>
            <a:r>
              <a:rPr lang="en-US" dirty="0" smtClean="0"/>
              <a:t>EST </a:t>
            </a:r>
            <a:r>
              <a:rPr lang="en-US" dirty="0"/>
              <a:t>on </a:t>
            </a:r>
            <a:r>
              <a:rPr lang="en-US" dirty="0" smtClean="0"/>
              <a:t>12 Dec </a:t>
            </a:r>
            <a:r>
              <a:rPr lang="en-US" dirty="0"/>
              <a:t>2016</a:t>
            </a:r>
            <a:endParaRPr lang="en-US" dirty="0" smtClean="0"/>
          </a:p>
          <a:p>
            <a:pPr lvl="1"/>
            <a:r>
              <a:rPr lang="en-US" dirty="0" smtClean="0"/>
              <a:t>L-1011 aircraft takes off from Cape Canaveral</a:t>
            </a:r>
          </a:p>
          <a:p>
            <a:pPr lvl="1"/>
            <a:r>
              <a:rPr lang="en-US" dirty="0" smtClean="0"/>
              <a:t>Pegasus dropped over mid-Atlantic, launched into 510 km circular orbit at 35</a:t>
            </a:r>
            <a:r>
              <a:rPr lang="en-US" baseline="30000" dirty="0" smtClean="0"/>
              <a:t>o</a:t>
            </a:r>
            <a:r>
              <a:rPr lang="en-US" dirty="0" smtClean="0"/>
              <a:t> inclination</a:t>
            </a:r>
          </a:p>
          <a:p>
            <a:pPr lvl="1"/>
            <a:r>
              <a:rPr lang="en-US" dirty="0" smtClean="0"/>
              <a:t>Begin deployment of 8 Observatories at ~L+12 min</a:t>
            </a:r>
          </a:p>
          <a:p>
            <a:r>
              <a:rPr lang="en-US" dirty="0" smtClean="0"/>
              <a:t>Phase E (science operations) to begin at L+60 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06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780463" cy="679450"/>
          </a:xfrm>
        </p:spPr>
        <p:txBody>
          <a:bodyPr>
            <a:noAutofit/>
          </a:bodyPr>
          <a:lstStyle/>
          <a:p>
            <a:r>
              <a:rPr lang="en-US" sz="3600" b="1" dirty="0"/>
              <a:t>CYGNSS </a:t>
            </a:r>
            <a:r>
              <a:rPr lang="en-US" sz="3600" b="1" dirty="0" smtClean="0"/>
              <a:t>Observatory</a:t>
            </a:r>
            <a:endParaRPr lang="en-US" sz="3600" b="1" dirty="0"/>
          </a:p>
        </p:txBody>
      </p:sp>
      <p:sp>
        <p:nvSpPr>
          <p:cNvPr id="6" name="Content Placeholder 11"/>
          <p:cNvSpPr>
            <a:spLocks noGrp="1"/>
          </p:cNvSpPr>
          <p:nvPr>
            <p:ph idx="1"/>
          </p:nvPr>
        </p:nvSpPr>
        <p:spPr>
          <a:xfrm>
            <a:off x="914400" y="4724400"/>
            <a:ext cx="73914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200" dirty="0" smtClean="0"/>
              <a:t>Power: 38.3 W; Mass: 24.8 kg</a:t>
            </a:r>
          </a:p>
          <a:p>
            <a:pPr lvl="1"/>
            <a:endParaRPr lang="en-US" dirty="0"/>
          </a:p>
        </p:txBody>
      </p:sp>
      <p:pic>
        <p:nvPicPr>
          <p:cNvPr id="8" name="Picture 7" descr="CYGNSS - 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268" y="1152525"/>
            <a:ext cx="717973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8018463" cy="679450"/>
          </a:xfrm>
        </p:spPr>
        <p:txBody>
          <a:bodyPr>
            <a:noAutofit/>
          </a:bodyPr>
          <a:lstStyle/>
          <a:p>
            <a:r>
              <a:rPr lang="en-US" sz="3200" dirty="0" smtClean="0"/>
              <a:t>Assembly</a:t>
            </a:r>
            <a:r>
              <a:rPr lang="en-US" sz="3200" dirty="0"/>
              <a:t>, Integration &amp; Test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3200400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Observatory Mass </a:t>
            </a:r>
            <a:r>
              <a:rPr lang="en-US" sz="1600" dirty="0" err="1" smtClean="0"/>
              <a:t>PropertiesTest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685800" y="5715000"/>
            <a:ext cx="281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Solar Array Deployment Test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5029200" y="5274893"/>
            <a:ext cx="2971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Thermal/Vacuum Test</a:t>
            </a:r>
            <a:endParaRPr lang="en-US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720897"/>
            <a:ext cx="4555808" cy="330830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IMG_4627.JPG"/>
          <p:cNvPicPr>
            <a:picLocks noChangeAspect="1"/>
          </p:cNvPicPr>
          <p:nvPr/>
        </p:nvPicPr>
        <p:blipFill>
          <a:blip r:embed="rId3" cstate="print"/>
          <a:srcRect l="23741" t="25340" r="10312" b="4956"/>
          <a:stretch>
            <a:fillRect/>
          </a:stretch>
        </p:blipFill>
        <p:spPr>
          <a:xfrm>
            <a:off x="781050" y="1423571"/>
            <a:ext cx="2129470" cy="1688089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3581400"/>
            <a:ext cx="3505200" cy="216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4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18463" cy="679450"/>
          </a:xfrm>
        </p:spPr>
        <p:txBody>
          <a:bodyPr>
            <a:noAutofit/>
          </a:bodyPr>
          <a:lstStyle/>
          <a:p>
            <a:r>
              <a:rPr lang="en-US" sz="3600" dirty="0" smtClean="0"/>
              <a:t>Vibration Testing of</a:t>
            </a:r>
            <a:br>
              <a:rPr lang="en-US" sz="3600" dirty="0" smtClean="0"/>
            </a:br>
            <a:r>
              <a:rPr lang="en-US" sz="3600" dirty="0" smtClean="0"/>
              <a:t>Complete Flight Segment</a:t>
            </a:r>
            <a:endParaRPr lang="en-US" sz="3600" dirty="0"/>
          </a:p>
        </p:txBody>
      </p:sp>
      <p:pic>
        <p:nvPicPr>
          <p:cNvPr id="16" name="Picture 3" descr="N:\17790_CYGNSS\Photos\O Drive photos\D022055 CYGNSS Aug 9th\490A8317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57" y="1447800"/>
            <a:ext cx="359156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28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8018463" cy="679450"/>
          </a:xfrm>
        </p:spPr>
        <p:txBody>
          <a:bodyPr>
            <a:noAutofit/>
          </a:bodyPr>
          <a:lstStyle/>
          <a:p>
            <a:r>
              <a:rPr lang="en-US" sz="4000" dirty="0" smtClean="0"/>
              <a:t>Pegasus Installed on L-1011 Aircraft</a:t>
            </a:r>
            <a:endParaRPr lang="en-US" sz="4000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371600"/>
            <a:ext cx="8229600" cy="4678363"/>
          </a:xfrm>
        </p:spPr>
      </p:pic>
    </p:spTree>
    <p:extLst>
      <p:ext uri="{BB962C8B-B14F-4D97-AF65-F5344CB8AC3E}">
        <p14:creationId xmlns:p14="http://schemas.microsoft.com/office/powerpoint/2010/main" val="369605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8018463" cy="679450"/>
          </a:xfrm>
        </p:spPr>
        <p:txBody>
          <a:bodyPr>
            <a:noAutofit/>
          </a:bodyPr>
          <a:lstStyle/>
          <a:p>
            <a:r>
              <a:rPr lang="en-US" sz="4000" dirty="0" smtClean="0"/>
              <a:t>Observatory Separation</a:t>
            </a:r>
            <a:br>
              <a:rPr lang="en-US" sz="4000" dirty="0" smtClean="0"/>
            </a:br>
            <a:r>
              <a:rPr lang="en-US" sz="2400" dirty="0" smtClean="0"/>
              <a:t>(at L + 12 min)</a:t>
            </a:r>
            <a:endParaRPr lang="en-US" sz="2400" dirty="0"/>
          </a:p>
        </p:txBody>
      </p:sp>
      <p:pic>
        <p:nvPicPr>
          <p:cNvPr id="4" name="cygns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00"/>
            <a:ext cx="8877300" cy="35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2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6496981" cy="8382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254061"/>
                </a:solidFill>
              </a:rPr>
              <a:t>CYGNSS Mission Overview</a:t>
            </a: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The Cyclone Global Navigation Satellite System (CYGNSS) is the first NASA Earth Venture Mission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CYGNSS consists of 8 microsatellites, each with a 4-channel </a:t>
            </a:r>
            <a:r>
              <a:rPr lang="en-US" altLang="en-US" sz="2400" dirty="0"/>
              <a:t>GPS </a:t>
            </a:r>
            <a:r>
              <a:rPr lang="en-US" altLang="en-US" sz="2400" dirty="0" smtClean="0"/>
              <a:t>bi-static radar receiver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Mission lead/Science Ops (University of Michigan)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Spacecraft/Integration/Mission Ops (Southwest Research Institute)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The driving science objective is rapid sampling of ocean surface winds in the inner core of tropical cyclones</a:t>
            </a:r>
          </a:p>
          <a:p>
            <a:r>
              <a:rPr lang="en-US" sz="2400" dirty="0"/>
              <a:t>CYGNSS uses a new measurement technique and a new satellite mission architecture</a:t>
            </a:r>
          </a:p>
          <a:p>
            <a:pPr lvl="1"/>
            <a:r>
              <a:rPr lang="en-US" sz="2000" dirty="0"/>
              <a:t>Measure the distortion of GPS signals scattered from the ocean surface to determine ocean surface roughness and wind speed</a:t>
            </a:r>
          </a:p>
          <a:p>
            <a:pPr lvl="1"/>
            <a:r>
              <a:rPr lang="en-US" sz="2000" dirty="0"/>
              <a:t>Use small satellites so many can be flown to improve </a:t>
            </a:r>
            <a:r>
              <a:rPr lang="en-US" sz="2000" dirty="0" smtClean="0"/>
              <a:t>sampling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72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2" r="9542"/>
          <a:stretch/>
        </p:blipFill>
        <p:spPr>
          <a:xfrm>
            <a:off x="2756647" y="4629149"/>
            <a:ext cx="3784388" cy="2238456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4452702" y="5491286"/>
            <a:ext cx="2842484" cy="1108256"/>
            <a:chOff x="3562161" y="3653173"/>
            <a:chExt cx="2273987" cy="73883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74" t="80535" r="48086" b="16914"/>
            <a:stretch/>
          </p:blipFill>
          <p:spPr>
            <a:xfrm>
              <a:off x="3562161" y="3702131"/>
              <a:ext cx="215109" cy="11664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421" y="3653173"/>
              <a:ext cx="2128727" cy="738837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56" y="1304773"/>
            <a:ext cx="6245365" cy="44549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42" y="1188381"/>
            <a:ext cx="5852171" cy="1514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9"/>
          <a:stretch/>
        </p:blipFill>
        <p:spPr>
          <a:xfrm>
            <a:off x="3083220" y="0"/>
            <a:ext cx="606078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28" y="4657585"/>
            <a:ext cx="2313436" cy="1185065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24450" y="3200400"/>
            <a:ext cx="3257550" cy="2546350"/>
          </a:xfrm>
          <a:prstGeom prst="rect">
            <a:avLst/>
          </a:prstGeom>
          <a:ln w="19050">
            <a:solidFill>
              <a:srgbClr val="0066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http://coastal-spas.com/hp_wordpress/wp-content/uploads/2012/03/diet-fullmoon-water-reflection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0" y="2743200"/>
            <a:ext cx="2762250" cy="1905000"/>
          </a:xfrm>
          <a:prstGeom prst="rect">
            <a:avLst/>
          </a:prstGeom>
          <a:ln w="19050">
            <a:solidFill>
              <a:srgbClr val="0066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http://www.ranchomurieta.com/files/images/moon_reflection_lake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7200" y="3810000"/>
            <a:ext cx="2666031" cy="1905000"/>
          </a:xfrm>
          <a:prstGeom prst="rect">
            <a:avLst/>
          </a:prstGeom>
          <a:ln w="19050">
            <a:solidFill>
              <a:srgbClr val="0066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3315D4-15E0-4F2F-B7AA-35640E8D1B4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94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8018463" cy="679450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Spaceborne</a:t>
            </a:r>
            <a:r>
              <a:rPr lang="en-US" sz="3200" dirty="0" smtClean="0"/>
              <a:t> </a:t>
            </a:r>
            <a:r>
              <a:rPr lang="en-US" sz="3200" dirty="0"/>
              <a:t>Empirical Demonstration of Ocean Wind Speed Retrievals by GNSS-R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idx="4294967295"/>
          </p:nvPr>
        </p:nvSpPr>
        <p:spPr>
          <a:xfrm>
            <a:off x="914400" y="1447800"/>
            <a:ext cx="8229600" cy="685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 smtClean="0"/>
              <a:t>GNSS-R instrument (early version of CYGNSS science payload) deployed on UK-DMC-1 mission, launch 2003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73729"/>
            <a:ext cx="2763006" cy="207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73730"/>
            <a:ext cx="2763007" cy="204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38200" y="4285456"/>
            <a:ext cx="2514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/>
          <a:lstStyle/>
          <a:p>
            <a:pPr marL="322263" indent="-322263">
              <a:spcBef>
                <a:spcPts val="500"/>
              </a:spcBef>
              <a:buClr>
                <a:srgbClr val="800000"/>
              </a:buClr>
              <a:buFont typeface="Wingdings" pitchFamily="1" charset="2"/>
              <a:buChar char="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Winds ~ 2 m/s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733800" y="4285456"/>
            <a:ext cx="2514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/>
          <a:lstStyle/>
          <a:p>
            <a:pPr marL="322263" indent="-322263">
              <a:spcBef>
                <a:spcPts val="500"/>
              </a:spcBef>
              <a:buClr>
                <a:srgbClr val="800000"/>
              </a:buClr>
              <a:buFont typeface="Wingdings" pitchFamily="1" charset="2"/>
              <a:buChar char="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Winds 7 m/s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6477000" y="4285456"/>
            <a:ext cx="209297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/>
          <a:lstStyle/>
          <a:p>
            <a:pPr marL="322263" indent="-322263">
              <a:spcBef>
                <a:spcPts val="500"/>
              </a:spcBef>
              <a:buClr>
                <a:srgbClr val="800000"/>
              </a:buClr>
              <a:buFont typeface="Wingdings" pitchFamily="1" charset="2"/>
              <a:buChar char="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Winds 10 m/s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06" y="2173729"/>
            <a:ext cx="2812346" cy="211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31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8305800" cy="8382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254061"/>
                </a:solidFill>
              </a:rPr>
              <a:t>CYGNSS Specular Point Contacts </a:t>
            </a:r>
            <a:br>
              <a:rPr lang="en-US" altLang="en-US" sz="3200" b="1" dirty="0">
                <a:solidFill>
                  <a:srgbClr val="254061"/>
                </a:solidFill>
              </a:rPr>
            </a:br>
            <a:r>
              <a:rPr lang="en-US" altLang="en-US" sz="3200" b="1" dirty="0">
                <a:solidFill>
                  <a:srgbClr val="254061"/>
                </a:solidFill>
              </a:rPr>
              <a:t>and Spatial Sampling</a:t>
            </a:r>
            <a:endParaRPr lang="en-US" altLang="en-US" sz="3200" b="1" dirty="0" smtClean="0">
              <a:solidFill>
                <a:srgbClr val="254061"/>
              </a:solidFill>
            </a:endParaRPr>
          </a:p>
        </p:txBody>
      </p:sp>
      <p:pic>
        <p:nvPicPr>
          <p:cNvPr id="7" name="Picture 6" descr="17730xxxx_cygnss_top_deploy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364" y="1423554"/>
            <a:ext cx="2200835" cy="1700646"/>
          </a:xfrm>
          <a:prstGeom prst="rect">
            <a:avLst/>
          </a:prstGeom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863618"/>
              </p:ext>
            </p:extLst>
          </p:nvPr>
        </p:nvGraphicFramePr>
        <p:xfrm>
          <a:off x="304800" y="4510087"/>
          <a:ext cx="1919288" cy="143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6" name="Image" r:id="rId7" imgW="3076962" imgH="2294857" progId="">
                  <p:embed/>
                </p:oleObj>
              </mc:Choice>
              <mc:Fallback>
                <p:oleObj name="Image" r:id="rId7" imgW="3076962" imgH="2294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510087"/>
                        <a:ext cx="1919288" cy="1433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v5_SnapOf5_Annotated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798" y="3124200"/>
            <a:ext cx="1920240" cy="1080136"/>
          </a:xfrm>
          <a:prstGeom prst="rect">
            <a:avLst/>
          </a:prstGeom>
        </p:spPr>
      </p:pic>
      <p:pic>
        <p:nvPicPr>
          <p:cNvPr id="10" name="CYGNSS_sampling_v2.wm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25700" y="1371600"/>
            <a:ext cx="6197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2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254061"/>
                </a:solidFill>
                <a:latin typeface="Times New Roman" pitchFamily="18" charset="0"/>
                <a:cs typeface="Times New Roman" pitchFamily="18" charset="0"/>
              </a:rPr>
              <a:t>CYGNSS Spatial Sampling</a:t>
            </a:r>
          </a:p>
        </p:txBody>
      </p:sp>
      <p:graphicFrame>
        <p:nvGraphicFramePr>
          <p:cNvPr id="17412" name="Object 5"/>
          <p:cNvGraphicFramePr>
            <a:graphicFrameLocks noChangeAspect="1"/>
          </p:cNvGraphicFramePr>
          <p:nvPr/>
        </p:nvGraphicFramePr>
        <p:xfrm>
          <a:off x="3429000" y="1330325"/>
          <a:ext cx="5105400" cy="234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5" name="Image" r:id="rId3" imgW="3108966" imgH="1426286" progId="Photoshop.Image.10">
                  <p:embed/>
                </p:oleObj>
              </mc:Choice>
              <mc:Fallback>
                <p:oleObj name="Image" r:id="rId3" imgW="3108966" imgH="1426286" progId="Photoshop.Image.1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330325"/>
                        <a:ext cx="5105400" cy="234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6"/>
          <p:cNvGraphicFramePr>
            <a:graphicFrameLocks noChangeAspect="1"/>
          </p:cNvGraphicFramePr>
          <p:nvPr/>
        </p:nvGraphicFramePr>
        <p:xfrm>
          <a:off x="3429000" y="3744913"/>
          <a:ext cx="5080000" cy="231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6" name="Image" r:id="rId5" imgW="3099429" imgH="1412571" progId="Photoshop.Image.10">
                  <p:embed/>
                </p:oleObj>
              </mc:Choice>
              <mc:Fallback>
                <p:oleObj name="Image" r:id="rId5" imgW="3099429" imgH="1412571" progId="Photoshop.Image.1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744913"/>
                        <a:ext cx="5080000" cy="2316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Content Placeholder 2"/>
          <p:cNvSpPr>
            <a:spLocks/>
          </p:cNvSpPr>
          <p:nvPr/>
        </p:nvSpPr>
        <p:spPr bwMode="auto">
          <a:xfrm>
            <a:off x="457200" y="1371600"/>
            <a:ext cx="2743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700">
                <a:latin typeface="Times New Roman" pitchFamily="18" charset="0"/>
                <a:cs typeface="Times New Roman" pitchFamily="18" charset="0"/>
              </a:rPr>
              <a:t>90 min (one orbit) coverage showing all specular reflection contacts by each of 8 s/c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700">
                <a:latin typeface="Times New Roman" pitchFamily="18" charset="0"/>
                <a:cs typeface="Times New Roman" pitchFamily="18" charset="0"/>
              </a:rPr>
              <a:t>24 hr coverage provides nearly gap free spatial sampling within +/- 35 deg orbit inclination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943600" y="6356350"/>
            <a:ext cx="1066800" cy="365125"/>
          </a:xfrm>
        </p:spPr>
        <p:txBody>
          <a:bodyPr/>
          <a:lstStyle/>
          <a:p>
            <a:pPr>
              <a:defRPr/>
            </a:pPr>
            <a:fld id="{77396EA3-EB73-4F06-A4A7-2DED4A7AE0A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01000" cy="838200"/>
          </a:xfrm>
        </p:spPr>
        <p:txBody>
          <a:bodyPr/>
          <a:lstStyle/>
          <a:p>
            <a:pPr eaLnBrk="1" hangingPunct="1"/>
            <a:r>
              <a:rPr lang="en-US" altLang="en-US" sz="3200" b="1" dirty="0" smtClean="0">
                <a:solidFill>
                  <a:srgbClr val="254061"/>
                </a:solidFill>
              </a:rPr>
              <a:t>Level </a:t>
            </a:r>
            <a:r>
              <a:rPr lang="en-US" altLang="en-US" sz="3200" b="1" dirty="0">
                <a:solidFill>
                  <a:srgbClr val="254061"/>
                </a:solidFill>
              </a:rPr>
              <a:t>1 Baseline </a:t>
            </a:r>
            <a:r>
              <a:rPr lang="en-US" altLang="en-US" sz="3200" b="1" dirty="0" smtClean="0">
                <a:solidFill>
                  <a:srgbClr val="254061"/>
                </a:solidFill>
              </a:rPr>
              <a:t/>
            </a:r>
            <a:br>
              <a:rPr lang="en-US" altLang="en-US" sz="3200" b="1" dirty="0" smtClean="0">
                <a:solidFill>
                  <a:srgbClr val="254061"/>
                </a:solidFill>
              </a:rPr>
            </a:br>
            <a:r>
              <a:rPr lang="en-US" altLang="en-US" sz="3200" b="1" dirty="0" smtClean="0">
                <a:solidFill>
                  <a:srgbClr val="254061"/>
                </a:solidFill>
              </a:rPr>
              <a:t>Mission </a:t>
            </a:r>
            <a:r>
              <a:rPr lang="en-US" altLang="en-US" sz="3200" b="1" dirty="0">
                <a:solidFill>
                  <a:srgbClr val="254061"/>
                </a:solidFill>
              </a:rPr>
              <a:t>Science Requirement</a:t>
            </a:r>
            <a:endParaRPr lang="en-US" altLang="en-US" sz="3200" b="1" dirty="0" smtClean="0">
              <a:solidFill>
                <a:srgbClr val="254061"/>
              </a:solidFill>
            </a:endParaRPr>
          </a:p>
        </p:txBody>
      </p:sp>
      <p:graphicFrame>
        <p:nvGraphicFramePr>
          <p:cNvPr id="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0812260"/>
              </p:ext>
            </p:extLst>
          </p:nvPr>
        </p:nvGraphicFramePr>
        <p:xfrm>
          <a:off x="457200" y="1371600"/>
          <a:ext cx="8153400" cy="4534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4688305"/>
                <a:gridCol w="2550695"/>
              </a:tblGrid>
              <a:tr h="540434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Sci Rqmt #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Requirement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Verification Approach</a:t>
                      </a:r>
                    </a:p>
                  </a:txBody>
                  <a:tcPr marL="90000" marR="90000" marT="92124" marB="46800" anchor="ctr" horzOverflow="overflow"/>
                </a:tc>
              </a:tr>
              <a:tr h="33686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 m/s to 70 m/s at 5 km x 5 km resolution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Simulation/Analysis/Test</a:t>
                      </a:r>
                    </a:p>
                  </a:txBody>
                  <a:tcPr marL="90000" marR="90000" marT="92124" marB="46800" anchor="ctr" horzOverflow="overflow"/>
                </a:tc>
              </a:tr>
              <a:tr h="33686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2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Operation in presence of rain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Analysis</a:t>
                      </a:r>
                    </a:p>
                  </a:txBody>
                  <a:tcPr marL="90000" marR="90000" marT="92124" marB="46800" anchor="ctr" horzOverflow="overflow"/>
                </a:tc>
              </a:tr>
              <a:tr h="348976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3a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10% retrieval uncertainty for winds &gt; 20 m/s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Simulation/Analysis/Test</a:t>
                      </a:r>
                    </a:p>
                  </a:txBody>
                  <a:tcPr marL="90000" marR="90000" marT="119412" marB="46800" anchor="ctr" horzOverflow="overflow"/>
                </a:tc>
              </a:tr>
              <a:tr h="348976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3b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2 m/s retrieval uncertainty for winds &lt; 20 m/s</a:t>
                      </a:r>
                    </a:p>
                  </a:txBody>
                  <a:tcPr marL="90000" marR="90000" marT="119412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Simulation/Analysis/</a:t>
                      </a: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Test</a:t>
                      </a:r>
                    </a:p>
                  </a:txBody>
                  <a:tcPr marL="90000" marR="90000" marT="119412" marB="46800" anchor="ctr" horzOverflow="overflow"/>
                </a:tc>
              </a:tr>
              <a:tr h="348976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3c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Spatial Resolution of 25 km x 25 km or better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Simulation/Analysis</a:t>
                      </a:r>
                    </a:p>
                  </a:txBody>
                  <a:tcPr marL="90000" marR="90000" marT="119412" marB="46800" anchor="ctr" horzOverflow="overflow"/>
                </a:tc>
              </a:tr>
              <a:tr h="33686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4a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100% duty cycle during science operations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Analysis/Test</a:t>
                      </a:r>
                    </a:p>
                  </a:txBody>
                  <a:tcPr marL="90000" marR="90000" marT="92124" marB="46800" anchor="ctr" horzOverflow="overflow"/>
                </a:tc>
              </a:tr>
              <a:tr h="33686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4b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Mean temporal resolution less than 12 hours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Simulation/Analysis</a:t>
                      </a:r>
                    </a:p>
                  </a:txBody>
                  <a:tcPr marL="90000" marR="90000" marT="92124" marB="46800" anchor="ctr" horzOverflow="overflow"/>
                </a:tc>
              </a:tr>
              <a:tr h="53846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4c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24 hour spatial sampling covering 70% or more of the cyclone historical track</a:t>
                      </a:r>
                    </a:p>
                  </a:txBody>
                  <a:tcPr marL="90000" marR="90000" marT="119412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Simulation/Analysis</a:t>
                      </a:r>
                    </a:p>
                  </a:txBody>
                  <a:tcPr marL="90000" marR="90000" marT="119412" marB="46800" anchor="ctr" horzOverflow="overflow"/>
                </a:tc>
              </a:tr>
              <a:tr h="540434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5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Calibrate and validate CYGNSS data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in individual wind speed bins above and below 20 m/s</a:t>
                      </a:r>
                      <a:endParaRPr kumimoji="0" lang="en-C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Simulation/</a:t>
                      </a: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Test</a:t>
                      </a:r>
                    </a:p>
                  </a:txBody>
                  <a:tcPr marL="90000" marR="90000" marT="92124" marB="46800" anchor="ctr" horzOverflow="overflow"/>
                </a:tc>
              </a:tr>
              <a:tr h="33686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6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Support operational hurricane forecast community</a:t>
                      </a:r>
                    </a:p>
                  </a:txBody>
                  <a:tcPr marL="90000" marR="90000" marT="92124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C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Demonstration</a:t>
                      </a:r>
                    </a:p>
                  </a:txBody>
                  <a:tcPr marL="90000" marR="90000" marT="92124" marB="4680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66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6496981" cy="8382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254061"/>
                </a:solidFill>
              </a:rPr>
              <a:t>Level 0-1 </a:t>
            </a:r>
            <a:r>
              <a:rPr lang="en-US" altLang="en-US" sz="3600" b="1" dirty="0">
                <a:solidFill>
                  <a:srgbClr val="254061"/>
                </a:solidFill>
              </a:rPr>
              <a:t>Data Products</a:t>
            </a:r>
            <a:endParaRPr lang="en-US" altLang="en-US" sz="3600" b="1" dirty="0" smtClean="0">
              <a:solidFill>
                <a:srgbClr val="254061"/>
              </a:solidFill>
            </a:endParaRP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Level </a:t>
            </a:r>
            <a:r>
              <a:rPr lang="en-US" dirty="0"/>
              <a:t>0 (Raw data telemetered to ground)</a:t>
            </a:r>
          </a:p>
          <a:p>
            <a:pPr marL="742950" lvl="2" indent="-342900"/>
            <a:r>
              <a:rPr lang="en-US" dirty="0"/>
              <a:t>DDM in units of counts proportional to total measured  power (scattered radar signal + instrument noise)</a:t>
            </a:r>
          </a:p>
          <a:p>
            <a:r>
              <a:rPr lang="en-US" dirty="0"/>
              <a:t>Level 1 (DDM Calibration)</a:t>
            </a:r>
          </a:p>
          <a:p>
            <a:pPr lvl="1"/>
            <a:r>
              <a:rPr lang="en-US" dirty="0"/>
              <a:t>L1Aa DDM of received power</a:t>
            </a:r>
          </a:p>
          <a:p>
            <a:pPr lvl="1"/>
            <a:r>
              <a:rPr lang="en-US" dirty="0"/>
              <a:t>L1B DDM of </a:t>
            </a:r>
            <a:r>
              <a:rPr lang="en-US" dirty="0" err="1"/>
              <a:t>bistatic</a:t>
            </a:r>
            <a:r>
              <a:rPr lang="en-US" dirty="0"/>
              <a:t> radar scattering cross section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245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6496981" cy="8382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254061"/>
                </a:solidFill>
              </a:rPr>
              <a:t>Level </a:t>
            </a:r>
            <a:r>
              <a:rPr lang="en-US" altLang="en-US" sz="3600" b="1" dirty="0">
                <a:solidFill>
                  <a:srgbClr val="254061"/>
                </a:solidFill>
              </a:rPr>
              <a:t>2 Data Products</a:t>
            </a:r>
            <a:endParaRPr lang="en-US" altLang="en-US" sz="3600" b="1" dirty="0" smtClean="0">
              <a:solidFill>
                <a:srgbClr val="254061"/>
              </a:solidFill>
            </a:endParaRP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Level </a:t>
            </a:r>
            <a:r>
              <a:rPr lang="en-US" dirty="0"/>
              <a:t>2 (Wind Speed)</a:t>
            </a:r>
          </a:p>
          <a:p>
            <a:pPr lvl="1"/>
            <a:r>
              <a:rPr lang="en-US" dirty="0"/>
              <a:t>Spatially averaged wind speed over a 25x25 km</a:t>
            </a:r>
            <a:r>
              <a:rPr lang="en-US" baseline="30000" dirty="0"/>
              <a:t>2</a:t>
            </a:r>
            <a:r>
              <a:rPr lang="en-US" dirty="0"/>
              <a:t> region centered on the specular point</a:t>
            </a:r>
          </a:p>
          <a:p>
            <a:pPr lvl="1"/>
            <a:r>
              <a:rPr lang="en-US" dirty="0"/>
              <a:t>Uncertainty in the retrieved wind speed depending on the location of the specular point in the nadir science antenna beam</a:t>
            </a:r>
          </a:p>
          <a:p>
            <a:r>
              <a:rPr lang="en-US" dirty="0"/>
              <a:t>Level 2 (Mean Square Slope)</a:t>
            </a:r>
          </a:p>
          <a:p>
            <a:pPr lvl="1"/>
            <a:r>
              <a:rPr lang="en-US" dirty="0"/>
              <a:t>Spatially averaged mean square slope of the ocean surface over a 25x25 km</a:t>
            </a:r>
            <a:r>
              <a:rPr lang="en-US" baseline="30000" dirty="0"/>
              <a:t>2</a:t>
            </a:r>
            <a:r>
              <a:rPr lang="en-US" dirty="0"/>
              <a:t> region centered on the specular point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3554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16.2|20.9"/>
</p:tagLst>
</file>

<file path=ppt/theme/theme1.xml><?xml version="1.0" encoding="utf-8"?>
<a:theme xmlns:a="http://schemas.openxmlformats.org/drawingml/2006/main" name="UMichig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5709</TotalTime>
  <Words>1004</Words>
  <Application>Microsoft Office PowerPoint</Application>
  <PresentationFormat>On-screen Show (4:3)</PresentationFormat>
  <Paragraphs>151</Paragraphs>
  <Slides>17</Slides>
  <Notes>8</Notes>
  <HiddenSlides>0</HiddenSlides>
  <MMClips>2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UMichigan</vt:lpstr>
      <vt:lpstr>3_Custom Design</vt:lpstr>
      <vt:lpstr>2_Custom Design</vt:lpstr>
      <vt:lpstr>1_Custom Design</vt:lpstr>
      <vt:lpstr>Custom Design</vt:lpstr>
      <vt:lpstr>4_Custom Design</vt:lpstr>
      <vt:lpstr>Image</vt:lpstr>
      <vt:lpstr>PowerPoint Presentation</vt:lpstr>
      <vt:lpstr>CYGNSS Mission Overview</vt:lpstr>
      <vt:lpstr>PowerPoint Presentation</vt:lpstr>
      <vt:lpstr>Spaceborne Empirical Demonstration of Ocean Wind Speed Retrievals by GNSS-R</vt:lpstr>
      <vt:lpstr>CYGNSS Specular Point Contacts  and Spatial Sampling</vt:lpstr>
      <vt:lpstr>CYGNSS Spatial Sampling</vt:lpstr>
      <vt:lpstr>Level 1 Baseline  Mission Science Requirement</vt:lpstr>
      <vt:lpstr>Level 0-1 Data Products</vt:lpstr>
      <vt:lpstr>Level 2 Data Products</vt:lpstr>
      <vt:lpstr>Level 3 Data Products</vt:lpstr>
      <vt:lpstr>Level 4 Data Products</vt:lpstr>
      <vt:lpstr>CYGNSS Mission Status</vt:lpstr>
      <vt:lpstr>CYGNSS Observatory</vt:lpstr>
      <vt:lpstr>Assembly, Integration &amp; Test</vt:lpstr>
      <vt:lpstr>Vibration Testing of Complete Flight Segment</vt:lpstr>
      <vt:lpstr>Pegasus Installed on L-1011 Aircraft</vt:lpstr>
      <vt:lpstr>Observatory Separation (at L + 12 min)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Ruf</dc:creator>
  <cp:lastModifiedBy>Chris Ruf</cp:lastModifiedBy>
  <cp:revision>142</cp:revision>
  <cp:lastPrinted>2012-12-08T23:12:32Z</cp:lastPrinted>
  <dcterms:created xsi:type="dcterms:W3CDTF">2011-10-21T15:31:39Z</dcterms:created>
  <dcterms:modified xsi:type="dcterms:W3CDTF">2016-11-04T21:34:07Z</dcterms:modified>
</cp:coreProperties>
</file>