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handoutMasterIdLst>
    <p:handoutMasterId r:id="rId34"/>
  </p:handoutMasterIdLst>
  <p:sldIdLst>
    <p:sldId id="400" r:id="rId2"/>
    <p:sldId id="361" r:id="rId3"/>
    <p:sldId id="409" r:id="rId4"/>
    <p:sldId id="410" r:id="rId5"/>
    <p:sldId id="412" r:id="rId6"/>
    <p:sldId id="413" r:id="rId7"/>
    <p:sldId id="411" r:id="rId8"/>
    <p:sldId id="408" r:id="rId9"/>
    <p:sldId id="414" r:id="rId10"/>
    <p:sldId id="415" r:id="rId11"/>
    <p:sldId id="432" r:id="rId12"/>
    <p:sldId id="407" r:id="rId13"/>
    <p:sldId id="401" r:id="rId14"/>
    <p:sldId id="420" r:id="rId15"/>
    <p:sldId id="417" r:id="rId16"/>
    <p:sldId id="431" r:id="rId17"/>
    <p:sldId id="434" r:id="rId18"/>
    <p:sldId id="416" r:id="rId19"/>
    <p:sldId id="403" r:id="rId20"/>
    <p:sldId id="402" r:id="rId21"/>
    <p:sldId id="422" r:id="rId22"/>
    <p:sldId id="423" r:id="rId23"/>
    <p:sldId id="428" r:id="rId24"/>
    <p:sldId id="429" r:id="rId25"/>
    <p:sldId id="419" r:id="rId26"/>
    <p:sldId id="427" r:id="rId27"/>
    <p:sldId id="418" r:id="rId28"/>
    <p:sldId id="424" r:id="rId29"/>
    <p:sldId id="425" r:id="rId30"/>
    <p:sldId id="426" r:id="rId31"/>
    <p:sldId id="433"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41" autoAdjust="0"/>
    <p:restoredTop sz="95972" autoAdjust="0"/>
  </p:normalViewPr>
  <p:slideViewPr>
    <p:cSldViewPr>
      <p:cViewPr varScale="1">
        <p:scale>
          <a:sx n="70" d="100"/>
          <a:sy n="70" d="100"/>
        </p:scale>
        <p:origin x="1434" y="72"/>
      </p:cViewPr>
      <p:guideLst>
        <p:guide orient="horz" pos="2160"/>
        <p:guide pos="2880"/>
      </p:guideLst>
    </p:cSldViewPr>
  </p:slideViewPr>
  <p:outlineViewPr>
    <p:cViewPr>
      <p:scale>
        <a:sx n="33" d="100"/>
        <a:sy n="33" d="100"/>
      </p:scale>
      <p:origin x="0" y="3930"/>
    </p:cViewPr>
  </p:outlineViewPr>
  <p:notesTextViewPr>
    <p:cViewPr>
      <p:scale>
        <a:sx n="100" d="100"/>
        <a:sy n="100" d="100"/>
      </p:scale>
      <p:origin x="0" y="0"/>
    </p:cViewPr>
  </p:notesTextViewPr>
  <p:sorterViewPr>
    <p:cViewPr>
      <p:scale>
        <a:sx n="100" d="100"/>
        <a:sy n="100" d="100"/>
      </p:scale>
      <p:origin x="0" y="223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3439010-53AB-4ADD-B97E-A67E1FFB3581}" type="datetimeFigureOut">
              <a:rPr lang="en-US" smtClean="0"/>
              <a:pPr/>
              <a:t>11/24/2016</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D9D65E6-7993-4FCA-9DCA-9D2E51C32EF9}" type="slidenum">
              <a:rPr lang="en-US" smtClean="0"/>
              <a:pPr/>
              <a:t>‹N°›</a:t>
            </a:fld>
            <a:endParaRPr lang="en-US" dirty="0"/>
          </a:p>
        </p:txBody>
      </p:sp>
    </p:spTree>
    <p:extLst>
      <p:ext uri="{BB962C8B-B14F-4D97-AF65-F5344CB8AC3E}">
        <p14:creationId xmlns:p14="http://schemas.microsoft.com/office/powerpoint/2010/main" val="38015579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0E9C513-4171-447B-9B20-718C21F755D7}" type="datetimeFigureOut">
              <a:rPr lang="en-US" smtClean="0"/>
              <a:pPr/>
              <a:t>11/24/2016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B3B718E-1A31-422F-BED9-66221EFA157A}" type="slidenum">
              <a:rPr lang="en-US" smtClean="0"/>
              <a:pPr/>
              <a:t>‹N°›</a:t>
            </a:fld>
            <a:endParaRPr lang="en-US" dirty="0"/>
          </a:p>
        </p:txBody>
      </p:sp>
    </p:spTree>
    <p:extLst>
      <p:ext uri="{BB962C8B-B14F-4D97-AF65-F5344CB8AC3E}">
        <p14:creationId xmlns:p14="http://schemas.microsoft.com/office/powerpoint/2010/main" val="37674539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0"/>
            <a:ext cx="7772400" cy="1905000"/>
          </a:xfrm>
        </p:spPr>
        <p:txBody>
          <a:bodyPr>
            <a:normAutofit/>
          </a:bodyPr>
          <a:lstStyle>
            <a:lvl1pPr>
              <a:defRPr sz="4000" b="1">
                <a:solidFill>
                  <a:srgbClr val="0070C0"/>
                </a:solidFill>
                <a:latin typeface="Times New Roman" pitchFamily="18" charset="0"/>
                <a:cs typeface="Times New Roman"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2514600"/>
            <a:ext cx="7848600" cy="3124200"/>
          </a:xfrm>
        </p:spPr>
        <p:txBody>
          <a:bodyPr>
            <a:normAutofit/>
          </a:bodyPr>
          <a:lstStyle>
            <a:lvl1pPr marL="0" indent="0" algn="ctr">
              <a:buNone/>
              <a:defRPr sz="3600">
                <a:solidFill>
                  <a:schemeClr val="tx1"/>
                </a:solidFill>
                <a:latin typeface="Times New Roman" pitchFamily="18"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209893F0-C24C-4427-8339-C6077F3102DA}" type="datetimeFigureOut">
              <a:rPr lang="en-US" smtClean="0"/>
              <a:pPr/>
              <a:t>11/24/2016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5407011-09A3-49B7-9EF1-A557B1151E92}" type="slidenum">
              <a:rPr lang="en-US" smtClean="0"/>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9893F0-C24C-4427-8339-C6077F3102DA}" type="datetimeFigureOut">
              <a:rPr lang="en-US" smtClean="0"/>
              <a:pPr/>
              <a:t>11/24/2016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5407011-09A3-49B7-9EF1-A557B1151E92}" type="slidenum">
              <a:rPr lang="en-US" smtClean="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9893F0-C24C-4427-8339-C6077F3102DA}" type="datetimeFigureOut">
              <a:rPr lang="en-US" smtClean="0"/>
              <a:pPr/>
              <a:t>11/24/2016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5407011-09A3-49B7-9EF1-A557B1151E92}" type="slidenum">
              <a:rPr lang="en-US" smtClean="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alk slides">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868362"/>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990600"/>
            <a:ext cx="8229600" cy="5334000"/>
          </a:xfrm>
        </p:spPr>
        <p:txBody>
          <a:bodyPr>
            <a:normAutofit/>
          </a:bodyPr>
          <a:lstStyle>
            <a:lvl1pPr>
              <a:defRPr sz="2000"/>
            </a:lvl1pPr>
            <a:lvl2pPr>
              <a:defRPr sz="2000"/>
            </a:lvl2pPr>
            <a:lvl3pPr>
              <a:defRPr sz="2000"/>
            </a:lvl3pPr>
            <a:lvl4pPr>
              <a:defRPr sz="2000"/>
            </a:lvl4pPr>
            <a:lvl5pPr>
              <a:buFont typeface="Wingdings" pitchFamily="2" charset="2"/>
              <a:buChar char="Ø"/>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r>
              <a:rPr lang="en-US" dirty="0" smtClean="0"/>
              <a:t>Florida State University</a:t>
            </a:r>
            <a:endParaRPr lang="en-US" dirty="0"/>
          </a:p>
        </p:txBody>
      </p:sp>
      <p:sp>
        <p:nvSpPr>
          <p:cNvPr id="12" name="TextBox 11"/>
          <p:cNvSpPr txBox="1"/>
          <p:nvPr userDrawn="1"/>
        </p:nvSpPr>
        <p:spPr>
          <a:xfrm>
            <a:off x="3505200" y="6350615"/>
            <a:ext cx="2590800" cy="461665"/>
          </a:xfrm>
          <a:prstGeom prst="rect">
            <a:avLst/>
          </a:prstGeom>
          <a:noFill/>
        </p:spPr>
        <p:txBody>
          <a:bodyPr wrap="square" rtlCol="0">
            <a:spAutoFit/>
          </a:bodyPr>
          <a:lstStyle/>
          <a:p>
            <a:r>
              <a:rPr lang="en-US" sz="1200" dirty="0" smtClean="0">
                <a:solidFill>
                  <a:schemeClr val="tx1">
                    <a:lumMod val="50000"/>
                    <a:lumOff val="50000"/>
                  </a:schemeClr>
                </a:solidFill>
                <a:latin typeface="Times New Roman" pitchFamily="18" charset="0"/>
                <a:cs typeface="Times New Roman" pitchFamily="18" charset="0"/>
              </a:rPr>
              <a:t/>
            </a:r>
            <a:br>
              <a:rPr lang="en-US" sz="1200" dirty="0" smtClean="0">
                <a:solidFill>
                  <a:schemeClr val="tx1">
                    <a:lumMod val="50000"/>
                    <a:lumOff val="50000"/>
                  </a:schemeClr>
                </a:solidFill>
                <a:latin typeface="Times New Roman" pitchFamily="18" charset="0"/>
                <a:cs typeface="Times New Roman" pitchFamily="18" charset="0"/>
              </a:rPr>
            </a:br>
            <a:r>
              <a:rPr lang="en-US" sz="1200" i="1" dirty="0" smtClean="0">
                <a:solidFill>
                  <a:schemeClr val="tx1">
                    <a:lumMod val="50000"/>
                    <a:lumOff val="50000"/>
                  </a:schemeClr>
                </a:solidFill>
                <a:latin typeface="Times New Roman" pitchFamily="18" charset="0"/>
                <a:cs typeface="Times New Roman" pitchFamily="18" charset="0"/>
              </a:rPr>
              <a:t>The Florida State</a:t>
            </a:r>
            <a:r>
              <a:rPr lang="en-US" sz="1200" i="1" baseline="0" dirty="0" smtClean="0">
                <a:solidFill>
                  <a:schemeClr val="tx1">
                    <a:lumMod val="50000"/>
                    <a:lumOff val="50000"/>
                  </a:schemeClr>
                </a:solidFill>
                <a:latin typeface="Times New Roman" pitchFamily="18" charset="0"/>
                <a:cs typeface="Times New Roman" pitchFamily="18" charset="0"/>
              </a:rPr>
              <a:t> University</a:t>
            </a:r>
            <a:endParaRPr lang="en-US" sz="1200" i="1" dirty="0">
              <a:solidFill>
                <a:schemeClr val="tx1">
                  <a:lumMod val="50000"/>
                  <a:lumOff val="50000"/>
                </a:scheme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09893F0-C24C-4427-8339-C6077F3102DA}" type="datetimeFigureOut">
              <a:rPr lang="en-US" smtClean="0"/>
              <a:pPr/>
              <a:t>11/24/2016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5407011-09A3-49B7-9EF1-A557B1151E92}" type="slidenum">
              <a:rPr lang="en-US" smtClean="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09893F0-C24C-4427-8339-C6077F3102DA}" type="datetimeFigureOut">
              <a:rPr lang="en-US" smtClean="0"/>
              <a:pPr/>
              <a:t>11/24/2016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5407011-09A3-49B7-9EF1-A557B1151E92}" type="slidenum">
              <a:rPr lang="en-US" smtClean="0"/>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09893F0-C24C-4427-8339-C6077F3102DA}" type="datetimeFigureOut">
              <a:rPr lang="en-US" smtClean="0"/>
              <a:pPr/>
              <a:t>11/24/2016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5407011-09A3-49B7-9EF1-A557B1151E92}" type="slidenum">
              <a:rPr lang="en-US" smtClean="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09893F0-C24C-4427-8339-C6077F3102DA}" type="datetimeFigureOut">
              <a:rPr lang="en-US" smtClean="0"/>
              <a:pPr/>
              <a:t>11/24/2016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5407011-09A3-49B7-9EF1-A557B1151E92}" type="slidenum">
              <a:rPr lang="en-US" smtClean="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9893F0-C24C-4427-8339-C6077F3102DA}" type="datetimeFigureOut">
              <a:rPr lang="en-US" smtClean="0"/>
              <a:pPr/>
              <a:t>11/24/2016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5407011-09A3-49B7-9EF1-A557B1151E92}" type="slidenum">
              <a:rPr lang="en-US" smtClean="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9893F0-C24C-4427-8339-C6077F3102DA}" type="datetimeFigureOut">
              <a:rPr lang="en-US" smtClean="0"/>
              <a:pPr/>
              <a:t>11/24/2016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5407011-09A3-49B7-9EF1-A557B1151E92}" type="slidenum">
              <a:rPr lang="en-US" smtClean="0"/>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9893F0-C24C-4427-8339-C6077F3102DA}" type="datetimeFigureOut">
              <a:rPr lang="en-US" smtClean="0"/>
              <a:pPr/>
              <a:t>11/24/2016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5407011-09A3-49B7-9EF1-A557B1151E92}" type="slidenum">
              <a:rPr lang="en-US" smtClean="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gi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86836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143000"/>
            <a:ext cx="8229600" cy="51816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smtClean="0"/>
              <a:t>http://campus.fsu.edu</a:t>
            </a:r>
          </a:p>
          <a:p>
            <a:r>
              <a:rPr lang="en-US" dirty="0" smtClean="0"/>
              <a:t>mbourassa@fsu.edu</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i="1">
                <a:solidFill>
                  <a:schemeClr val="tx1">
                    <a:tint val="75000"/>
                  </a:schemeClr>
                </a:solidFill>
              </a:defRPr>
            </a:lvl1pPr>
          </a:lstStyle>
          <a:p>
            <a:r>
              <a:rPr lang="en-US" dirty="0" smtClean="0"/>
              <a:t>Florida State University</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lgn="l"/>
            <a:r>
              <a:rPr lang="en-US" dirty="0" smtClean="0"/>
              <a:t>Applications of </a:t>
            </a:r>
            <a:br>
              <a:rPr lang="en-US" dirty="0" smtClean="0"/>
            </a:br>
            <a:r>
              <a:rPr lang="en-US" dirty="0" smtClean="0"/>
              <a:t>Remote Sensing</a:t>
            </a:r>
            <a:fld id="{75407011-09A3-49B7-9EF1-A557B1151E92}" type="slidenum">
              <a:rPr lang="en-US" smtClean="0"/>
              <a:pPr algn="l"/>
              <a:t>‹N°›</a:t>
            </a:fld>
            <a:endParaRPr lang="en-US" dirty="0"/>
          </a:p>
        </p:txBody>
      </p:sp>
      <p:pic>
        <p:nvPicPr>
          <p:cNvPr id="7" name="Picture 6" descr="FSU.2000.gif"/>
          <p:cNvPicPr>
            <a:picLocks noChangeAspect="1"/>
          </p:cNvPicPr>
          <p:nvPr userDrawn="1"/>
        </p:nvPicPr>
        <p:blipFill>
          <a:blip r:embed="rId13" cstate="print"/>
          <a:stretch>
            <a:fillRect/>
          </a:stretch>
        </p:blipFill>
        <p:spPr>
          <a:xfrm>
            <a:off x="8610466" y="6248400"/>
            <a:ext cx="533534" cy="534471"/>
          </a:xfrm>
          <a:prstGeom prst="rect">
            <a:avLst/>
          </a:prstGeom>
        </p:spPr>
      </p:pic>
      <p:sp>
        <p:nvSpPr>
          <p:cNvPr id="8" name="TextBox 7"/>
          <p:cNvSpPr txBox="1"/>
          <p:nvPr userDrawn="1"/>
        </p:nvSpPr>
        <p:spPr>
          <a:xfrm>
            <a:off x="5638800" y="6400800"/>
            <a:ext cx="2743200" cy="461665"/>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dirty="0" smtClean="0">
                <a:latin typeface="Times New Roman" pitchFamily="18" charset="0"/>
                <a:cs typeface="Times New Roman" pitchFamily="18" charset="0"/>
              </a:rPr>
              <a:t>MET Office High Winds Workshop</a:t>
            </a:r>
            <a:br>
              <a:rPr lang="en-US" sz="1200" dirty="0" smtClean="0">
                <a:latin typeface="Times New Roman" pitchFamily="18" charset="0"/>
                <a:cs typeface="Times New Roman" pitchFamily="18" charset="0"/>
              </a:rPr>
            </a:br>
            <a:r>
              <a:rPr lang="en-US" sz="1200" dirty="0" smtClean="0">
                <a:latin typeface="Times New Roman" pitchFamily="18" charset="0"/>
                <a:cs typeface="Times New Roman" pitchFamily="18" charset="0"/>
              </a:rPr>
              <a:t> </a:t>
            </a:r>
            <a:fld id="{75407011-09A3-49B7-9EF1-A557B1151E92}" type="slidenum">
              <a:rPr lang="en-US" sz="1200" smtClean="0">
                <a:latin typeface="Times New Roman" pitchFamily="18" charset="0"/>
                <a:cs typeface="Times New Roman" pitchFamily="18" charset="0"/>
              </a:rPr>
              <a:pPr marL="0" marR="0" indent="0" algn="r" defTabSz="914400" rtl="0" eaLnBrk="1" fontAlgn="auto" latinLnBrk="0" hangingPunct="1">
                <a:lnSpc>
                  <a:spcPct val="100000"/>
                </a:lnSpc>
                <a:spcBef>
                  <a:spcPts val="0"/>
                </a:spcBef>
                <a:spcAft>
                  <a:spcPts val="0"/>
                </a:spcAft>
                <a:buClrTx/>
                <a:buSzTx/>
                <a:buFontTx/>
                <a:buNone/>
                <a:tabLst/>
                <a:defRPr/>
              </a:pPr>
              <a:t>‹N°›</a:t>
            </a:fld>
            <a:r>
              <a:rPr lang="en-US" sz="1200" dirty="0" smtClean="0">
                <a:latin typeface="Times New Roman" pitchFamily="18" charset="0"/>
                <a:cs typeface="Times New Roman" pitchFamily="18" charset="0"/>
              </a:rPr>
              <a:t> </a:t>
            </a:r>
          </a:p>
        </p:txBody>
      </p:sp>
      <p:sp>
        <p:nvSpPr>
          <p:cNvPr id="9" name="TextBox 8"/>
          <p:cNvSpPr txBox="1"/>
          <p:nvPr userDrawn="1"/>
        </p:nvSpPr>
        <p:spPr>
          <a:xfrm>
            <a:off x="914400" y="6504801"/>
            <a:ext cx="1828800" cy="276999"/>
          </a:xfrm>
          <a:prstGeom prst="rect">
            <a:avLst/>
          </a:prstGeom>
          <a:noFill/>
        </p:spPr>
        <p:txBody>
          <a:bodyPr wrap="square" rtlCol="0">
            <a:spAutoFit/>
          </a:bodyPr>
          <a:lstStyle/>
          <a:p>
            <a:r>
              <a:rPr lang="en-US" sz="1200" dirty="0" smtClean="0">
                <a:solidFill>
                  <a:schemeClr val="tx1">
                    <a:lumMod val="50000"/>
                    <a:lumOff val="50000"/>
                  </a:schemeClr>
                </a:solidFill>
                <a:latin typeface="Times New Roman" pitchFamily="18" charset="0"/>
                <a:cs typeface="Times New Roman" pitchFamily="18" charset="0"/>
              </a:rPr>
              <a:t>mbourassa@fsu.edu</a:t>
            </a:r>
            <a:endParaRPr lang="en-US" sz="1200" dirty="0">
              <a:solidFill>
                <a:schemeClr val="tx1">
                  <a:lumMod val="50000"/>
                  <a:lumOff val="50000"/>
                </a:schemeClr>
              </a:solidFill>
              <a:latin typeface="Times New Roman" pitchFamily="18" charset="0"/>
              <a:cs typeface="Times New Roman" pitchFamily="18" charset="0"/>
            </a:endParaRPr>
          </a:p>
        </p:txBody>
      </p:sp>
      <p:pic>
        <p:nvPicPr>
          <p:cNvPr id="10" name="Picture 9" descr="coaps_logo_trans_sm.gif"/>
          <p:cNvPicPr>
            <a:picLocks noChangeAspect="1"/>
          </p:cNvPicPr>
          <p:nvPr userDrawn="1"/>
        </p:nvPicPr>
        <p:blipFill>
          <a:blip r:embed="rId14" cstate="print"/>
          <a:stretch>
            <a:fillRect/>
          </a:stretch>
        </p:blipFill>
        <p:spPr>
          <a:xfrm>
            <a:off x="457200" y="6443662"/>
            <a:ext cx="338138" cy="338138"/>
          </a:xfrm>
          <a:prstGeom prst="rect">
            <a:avLst/>
          </a:prstGeom>
        </p:spPr>
      </p:pic>
      <p:pic>
        <p:nvPicPr>
          <p:cNvPr id="11" name="Picture 2"/>
          <p:cNvPicPr>
            <a:picLocks noChangeAspect="1" noChangeArrowheads="1"/>
          </p:cNvPicPr>
          <p:nvPr userDrawn="1"/>
        </p:nvPicPr>
        <p:blipFill>
          <a:blip r:embed="rId15" cstate="print"/>
          <a:srcRect/>
          <a:stretch>
            <a:fillRect/>
          </a:stretch>
        </p:blipFill>
        <p:spPr bwMode="auto">
          <a:xfrm>
            <a:off x="23853" y="6427801"/>
            <a:ext cx="371475" cy="3714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000" b="1" kern="1200">
          <a:solidFill>
            <a:srgbClr val="0070C0"/>
          </a:solidFill>
          <a:latin typeface="Times New Roman" pitchFamily="18" charset="0"/>
          <a:ea typeface="+mj-ea"/>
          <a:cs typeface="Times New Roman" pitchFamily="18" charset="0"/>
        </a:defRPr>
      </a:lvl1pPr>
    </p:titleStyle>
    <p:bodyStyle>
      <a:lvl1pPr marL="342900" indent="-342900" algn="l" defTabSz="914400" rtl="0" eaLnBrk="1" latinLnBrk="0" hangingPunct="1">
        <a:spcBef>
          <a:spcPct val="20000"/>
        </a:spcBef>
        <a:buClr>
          <a:srgbClr val="0070C0"/>
        </a:buClr>
        <a:buFont typeface="Wingdings" pitchFamily="2" charset="2"/>
        <a:buChar char="Ø"/>
        <a:defRPr sz="2400" kern="1200">
          <a:solidFill>
            <a:schemeClr val="tx1"/>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Clr>
          <a:srgbClr val="00B050"/>
        </a:buClr>
        <a:buFont typeface="Wingdings" pitchFamily="2" charset="2"/>
        <a:buChar char="Ø"/>
        <a:defRPr sz="2400" kern="1200">
          <a:solidFill>
            <a:schemeClr val="tx1"/>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Clr>
          <a:srgbClr val="FF0000"/>
        </a:buClr>
        <a:buFont typeface="Wingdings" pitchFamily="2" charset="2"/>
        <a:buChar char="Ø"/>
        <a:defRPr sz="2400" kern="1200">
          <a:solidFill>
            <a:schemeClr val="tx1"/>
          </a:solidFill>
          <a:latin typeface="Times New Roman" pitchFamily="18" charset="0"/>
          <a:ea typeface="+mn-ea"/>
          <a:cs typeface="Times New Roman" pitchFamily="18" charset="0"/>
        </a:defRPr>
      </a:lvl3pPr>
      <a:lvl4pPr marL="1600200" indent="-228600" algn="l" defTabSz="914400" rtl="0" eaLnBrk="1" latinLnBrk="0" hangingPunct="1">
        <a:spcBef>
          <a:spcPct val="20000"/>
        </a:spcBef>
        <a:buClr>
          <a:srgbClr val="7030A0"/>
        </a:buClr>
        <a:buFont typeface="Wingdings" pitchFamily="2" charset="2"/>
        <a:buChar char="Ø"/>
        <a:defRPr sz="2400" kern="1200">
          <a:solidFill>
            <a:schemeClr val="tx1"/>
          </a:solidFill>
          <a:latin typeface="Times New Roman" pitchFamily="18" charset="0"/>
          <a:ea typeface="+mn-ea"/>
          <a:cs typeface="Times New Roman" pitchFamily="18" charset="0"/>
        </a:defRPr>
      </a:lvl4pPr>
      <a:lvl5pPr marL="2057400" indent="-228600" algn="l" defTabSz="914400" rtl="0" eaLnBrk="1" latinLnBrk="0" hangingPunct="1">
        <a:spcBef>
          <a:spcPct val="20000"/>
        </a:spcBef>
        <a:buClr>
          <a:srgbClr val="FFC000"/>
        </a:buClr>
        <a:buFont typeface="Wingdings" pitchFamily="2" charset="2"/>
        <a:buChar char="Ø"/>
        <a:defRPr sz="24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gif"/><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jpeg"/><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coaps.fsu.edu/RVSMDC/html/highwind.shtml"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http://www.photolib.noaa.gov/historic/nws/images/big/wea00544.jpg" TargetMode="External"/><Relationship Id="rId3" Type="http://schemas.openxmlformats.org/officeDocument/2006/relationships/image" Target="../media/image8.png"/><Relationship Id="rId7"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video" Target="file:///C:\mark\graphics\TCs\Floyde\hurr-floyd-4kmir.mpg" TargetMode="External"/><Relationship Id="rId6" Type="http://schemas.openxmlformats.org/officeDocument/2006/relationships/image" Target="http://www.photolib.noaa.gov/historic/nws/images/big/wea00566.jpg" TargetMode="External"/><Relationship Id="rId5" Type="http://schemas.openxmlformats.org/officeDocument/2006/relationships/image" Target="../media/image10.jpeg"/><Relationship Id="rId10" Type="http://schemas.openxmlformats.org/officeDocument/2006/relationships/image" Target="http://www.photolib.noaa.gov/historic/nws/images/big/wea00591.jpg" TargetMode="External"/><Relationship Id="rId4" Type="http://schemas.openxmlformats.org/officeDocument/2006/relationships/image" Target="../media/image9.jpeg"/><Relationship Id="rId9" Type="http://schemas.openxmlformats.org/officeDocument/2006/relationships/image" Target="../media/image12.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gif"/><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http://www.photolib.noaa.gov/historic/nws/images/big/wea00536.jpg" TargetMode="External"/><Relationship Id="rId7" Type="http://schemas.openxmlformats.org/officeDocument/2006/relationships/image" Target="http://www.photolib.noaa.gov/historic/nws/images/big/wea00535.jpg" TargetMode="External"/><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http://www.photolib.noaa.gov/historic/nws/images/big/wea00534.jpg" TargetMode="External"/><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http://www.photolib.noaa.gov/historic/nws/images/big/wea00529.jp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http://www.photolib.noaa.gov/historic/nws/images/big/wea00461.jpg" TargetMode="External"/><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http://www.photolib.noaa.gov/historic/nws/images/big/wea02450.jpg" TargetMode="External"/><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globalchange.gov/browse/reports/climate-change-impacts-united-states-third-national-climate-assessment-0" TargetMode="External"/><Relationship Id="rId2" Type="http://schemas.openxmlformats.org/officeDocument/2006/relationships/image" Target="../media/image2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0" y="5715000"/>
            <a:ext cx="9144000" cy="1200329"/>
          </a:xfrm>
          <a:prstGeom prst="rect">
            <a:avLst/>
          </a:prstGeom>
          <a:solidFill>
            <a:schemeClr val="bg1"/>
          </a:solidFill>
        </p:spPr>
        <p:txBody>
          <a:bodyPr wrap="square" rtlCol="0">
            <a:spAutoFit/>
          </a:bodyPr>
          <a:lstStyle/>
          <a:p>
            <a:endParaRPr lang="en-US" dirty="0" smtClean="0"/>
          </a:p>
          <a:p>
            <a:endParaRPr lang="en-US" dirty="0" smtClean="0"/>
          </a:p>
          <a:p>
            <a:endParaRPr lang="en-US" dirty="0" smtClean="0"/>
          </a:p>
          <a:p>
            <a:endParaRPr lang="en-US" dirty="0"/>
          </a:p>
        </p:txBody>
      </p:sp>
      <p:sp>
        <p:nvSpPr>
          <p:cNvPr id="2" name="Title 1"/>
          <p:cNvSpPr>
            <a:spLocks noGrp="1"/>
          </p:cNvSpPr>
          <p:nvPr>
            <p:ph type="ctrTitle"/>
          </p:nvPr>
        </p:nvSpPr>
        <p:spPr>
          <a:xfrm>
            <a:off x="152400" y="381000"/>
            <a:ext cx="8839200" cy="1905000"/>
          </a:xfrm>
        </p:spPr>
        <p:txBody>
          <a:bodyPr>
            <a:normAutofit fontScale="90000"/>
          </a:bodyPr>
          <a:lstStyle/>
          <a:p>
            <a:r>
              <a:rPr lang="en-GB" dirty="0" smtClean="0"/>
              <a:t>Major Issues Associated with </a:t>
            </a:r>
            <a:br>
              <a:rPr lang="en-GB" dirty="0" smtClean="0"/>
            </a:br>
            <a:r>
              <a:rPr lang="en-GB" dirty="0" smtClean="0"/>
              <a:t>Impacts and Remotely Sensed Observations of High Wind Speeds</a:t>
            </a:r>
            <a:r>
              <a:rPr lang="en-US" dirty="0" smtClean="0"/>
              <a:t/>
            </a:r>
            <a:br>
              <a:rPr lang="en-US" dirty="0" smtClean="0"/>
            </a:br>
            <a:endParaRPr lang="en-US" dirty="0"/>
          </a:p>
        </p:txBody>
      </p:sp>
      <p:sp>
        <p:nvSpPr>
          <p:cNvPr id="3" name="Subtitle 2"/>
          <p:cNvSpPr>
            <a:spLocks noGrp="1"/>
          </p:cNvSpPr>
          <p:nvPr>
            <p:ph type="subTitle" idx="1"/>
          </p:nvPr>
        </p:nvSpPr>
        <p:spPr>
          <a:xfrm>
            <a:off x="381000" y="1752600"/>
            <a:ext cx="8458200" cy="4038600"/>
          </a:xfrm>
        </p:spPr>
        <p:txBody>
          <a:bodyPr>
            <a:normAutofit/>
          </a:bodyPr>
          <a:lstStyle/>
          <a:p>
            <a:r>
              <a:rPr lang="en-US" sz="3200" b="1" dirty="0" smtClean="0"/>
              <a:t>Mark A. Bourassa</a:t>
            </a:r>
          </a:p>
          <a:p>
            <a:r>
              <a:rPr lang="en-US" sz="2200" dirty="0" smtClean="0"/>
              <a:t>Dept. of Earth, Ocean and Atmospheric Science, and </a:t>
            </a:r>
          </a:p>
          <a:p>
            <a:r>
              <a:rPr lang="en-US" sz="2200" dirty="0" smtClean="0"/>
              <a:t>Center for Ocean-Atmosphere Prediction Studies, and</a:t>
            </a:r>
            <a:br>
              <a:rPr lang="en-US" sz="2200" dirty="0" smtClean="0"/>
            </a:br>
            <a:r>
              <a:rPr lang="en-US" sz="2200" dirty="0" smtClean="0"/>
              <a:t>Geophysical Fluid Dynamics Institute</a:t>
            </a:r>
          </a:p>
          <a:p>
            <a:r>
              <a:rPr lang="en-US" sz="2200" b="1" dirty="0" smtClean="0">
                <a:solidFill>
                  <a:schemeClr val="tx2"/>
                </a:solidFill>
              </a:rPr>
              <a:t>Florida State University</a:t>
            </a:r>
          </a:p>
          <a:p>
            <a:r>
              <a:rPr lang="en-US" sz="2200" dirty="0" smtClean="0"/>
              <a:t>Tallahassee, FL</a:t>
            </a:r>
          </a:p>
          <a:p>
            <a:endParaRPr lang="en-US" sz="2400" dirty="0" smtClean="0"/>
          </a:p>
          <a:p>
            <a:r>
              <a:rPr lang="en-US" sz="2000" dirty="0" smtClean="0"/>
              <a:t>With input from many people, including Jim </a:t>
            </a:r>
            <a:r>
              <a:rPr lang="en-US" sz="2000" dirty="0" err="1" smtClean="0"/>
              <a:t>Edson</a:t>
            </a:r>
            <a:r>
              <a:rPr lang="en-US" sz="2000" dirty="0" smtClean="0"/>
              <a:t>, Heather </a:t>
            </a:r>
            <a:r>
              <a:rPr lang="en-US" sz="2000" dirty="0" err="1" smtClean="0"/>
              <a:t>Holbach</a:t>
            </a:r>
            <a:r>
              <a:rPr lang="en-US" sz="2000" dirty="0" smtClean="0"/>
              <a:t>, Jason Keefer, and Lucia </a:t>
            </a:r>
            <a:r>
              <a:rPr lang="en-US" sz="2000" dirty="0" err="1" smtClean="0"/>
              <a:t>Pineau-Guillouand</a:t>
            </a:r>
            <a:endParaRPr lang="en-US" sz="2000" dirty="0" smtClean="0"/>
          </a:p>
          <a:p>
            <a:r>
              <a:rPr lang="en-US" sz="2000" dirty="0" smtClean="0"/>
              <a:t>Thanks to ESA and NASA OVWST for travel support.</a:t>
            </a:r>
            <a:endParaRPr lang="en-US" sz="2000" dirty="0"/>
          </a:p>
        </p:txBody>
      </p:sp>
      <p:pic>
        <p:nvPicPr>
          <p:cNvPr id="4" name="Picture 3" descr="type_coaps_logo_trans.gif"/>
          <p:cNvPicPr>
            <a:picLocks noChangeAspect="1"/>
          </p:cNvPicPr>
          <p:nvPr/>
        </p:nvPicPr>
        <p:blipFill>
          <a:blip r:embed="rId2" cstate="print"/>
          <a:stretch>
            <a:fillRect/>
          </a:stretch>
        </p:blipFill>
        <p:spPr>
          <a:xfrm>
            <a:off x="304800" y="5698145"/>
            <a:ext cx="914400" cy="914400"/>
          </a:xfrm>
          <a:prstGeom prst="rect">
            <a:avLst/>
          </a:prstGeom>
        </p:spPr>
      </p:pic>
      <p:pic>
        <p:nvPicPr>
          <p:cNvPr id="6" name="Picture 5" descr="Torches.jpg"/>
          <p:cNvPicPr>
            <a:picLocks noChangeAspect="1"/>
          </p:cNvPicPr>
          <p:nvPr/>
        </p:nvPicPr>
        <p:blipFill>
          <a:blip r:embed="rId3" cstate="print"/>
          <a:stretch>
            <a:fillRect/>
          </a:stretch>
        </p:blipFill>
        <p:spPr>
          <a:xfrm>
            <a:off x="1295400" y="5698145"/>
            <a:ext cx="914400" cy="931255"/>
          </a:xfrm>
          <a:prstGeom prst="rect">
            <a:avLst/>
          </a:prstGeom>
        </p:spPr>
      </p:pic>
      <p:pic>
        <p:nvPicPr>
          <p:cNvPr id="7" name="Picture 6" descr="NOAA_logo.jpg"/>
          <p:cNvPicPr>
            <a:picLocks noChangeAspect="1"/>
          </p:cNvPicPr>
          <p:nvPr/>
        </p:nvPicPr>
        <p:blipFill>
          <a:blip r:embed="rId4" cstate="print"/>
          <a:stretch>
            <a:fillRect/>
          </a:stretch>
        </p:blipFill>
        <p:spPr>
          <a:xfrm>
            <a:off x="6781800" y="5715000"/>
            <a:ext cx="1066800" cy="929751"/>
          </a:xfrm>
          <a:prstGeom prst="rect">
            <a:avLst/>
          </a:prstGeom>
        </p:spPr>
      </p:pic>
      <p:pic>
        <p:nvPicPr>
          <p:cNvPr id="8" name="Picture 7" descr="NASA.jpg"/>
          <p:cNvPicPr>
            <a:picLocks noChangeAspect="1"/>
          </p:cNvPicPr>
          <p:nvPr/>
        </p:nvPicPr>
        <p:blipFill>
          <a:blip r:embed="rId5" cstate="print"/>
          <a:stretch>
            <a:fillRect/>
          </a:stretch>
        </p:blipFill>
        <p:spPr>
          <a:xfrm>
            <a:off x="8001000" y="5735529"/>
            <a:ext cx="990600" cy="868471"/>
          </a:xfrm>
          <a:prstGeom prst="rect">
            <a:avLst/>
          </a:prstGeom>
        </p:spPr>
      </p:pic>
      <p:pic>
        <p:nvPicPr>
          <p:cNvPr id="9" name="Picture 2"/>
          <p:cNvPicPr>
            <a:picLocks noChangeAspect="1" noChangeArrowheads="1"/>
          </p:cNvPicPr>
          <p:nvPr/>
        </p:nvPicPr>
        <p:blipFill>
          <a:blip r:embed="rId6" cstate="print"/>
          <a:srcRect/>
          <a:stretch>
            <a:fillRect/>
          </a:stretch>
        </p:blipFill>
        <p:spPr bwMode="auto">
          <a:xfrm>
            <a:off x="2286000" y="5733401"/>
            <a:ext cx="838200" cy="838200"/>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U.S. Cost of Oil Impacted by Hurricanes</a:t>
            </a:r>
            <a:endParaRPr lang="en-US" dirty="0"/>
          </a:p>
        </p:txBody>
      </p:sp>
      <p:sp>
        <p:nvSpPr>
          <p:cNvPr id="3" name="Content Placeholder 2"/>
          <p:cNvSpPr>
            <a:spLocks noGrp="1"/>
          </p:cNvSpPr>
          <p:nvPr>
            <p:ph idx="1"/>
          </p:nvPr>
        </p:nvSpPr>
        <p:spPr>
          <a:xfrm>
            <a:off x="457200" y="5334000"/>
            <a:ext cx="8229600" cy="990600"/>
          </a:xfrm>
        </p:spPr>
        <p:txBody>
          <a:bodyPr/>
          <a:lstStyle/>
          <a:p>
            <a:endParaRPr lang="en-US" dirty="0"/>
          </a:p>
        </p:txBody>
      </p:sp>
      <p:pic>
        <p:nvPicPr>
          <p:cNvPr id="28674" name="Picture 2" descr="https://c1wsolutions.files.wordpress.com/2012/04/fig1.png?w=640&amp;h=432"/>
          <p:cNvPicPr>
            <a:picLocks noChangeAspect="1" noChangeArrowheads="1"/>
          </p:cNvPicPr>
          <p:nvPr/>
        </p:nvPicPr>
        <p:blipFill>
          <a:blip r:embed="rId2" cstate="print"/>
          <a:srcRect/>
          <a:stretch>
            <a:fillRect/>
          </a:stretch>
        </p:blipFill>
        <p:spPr bwMode="auto">
          <a:xfrm>
            <a:off x="533399" y="990600"/>
            <a:ext cx="7919155" cy="5345431"/>
          </a:xfrm>
          <a:prstGeom prst="rect">
            <a:avLst/>
          </a:prstGeom>
          <a:noFill/>
        </p:spPr>
      </p:pic>
      <p:cxnSp>
        <p:nvCxnSpPr>
          <p:cNvPr id="6" name="Straight Arrow Connector 5"/>
          <p:cNvCxnSpPr/>
          <p:nvPr/>
        </p:nvCxnSpPr>
        <p:spPr>
          <a:xfrm flipV="1">
            <a:off x="4016992" y="4343400"/>
            <a:ext cx="0" cy="762000"/>
          </a:xfrm>
          <a:prstGeom prst="straightConnector1">
            <a:avLst/>
          </a:prstGeom>
          <a:ln w="38100">
            <a:tailEnd type="stealth" w="lg" len="lg"/>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 Wind Speeds from Ships</a:t>
            </a:r>
            <a:endParaRPr lang="en-US" dirty="0"/>
          </a:p>
        </p:txBody>
      </p:sp>
      <p:sp>
        <p:nvSpPr>
          <p:cNvPr id="3" name="Content Placeholder 2"/>
          <p:cNvSpPr>
            <a:spLocks noGrp="1"/>
          </p:cNvSpPr>
          <p:nvPr>
            <p:ph idx="1"/>
          </p:nvPr>
        </p:nvSpPr>
        <p:spPr/>
        <p:txBody>
          <a:bodyPr/>
          <a:lstStyle/>
          <a:p>
            <a:r>
              <a:rPr lang="en-US" dirty="0" smtClean="0"/>
              <a:t>We are working on two high wind speed data sets.</a:t>
            </a:r>
          </a:p>
          <a:p>
            <a:r>
              <a:rPr lang="en-US" dirty="0" smtClean="0"/>
              <a:t>US Research vessels with winds &gt;20 ms</a:t>
            </a:r>
            <a:r>
              <a:rPr lang="en-US" baseline="30000" dirty="0" smtClean="0"/>
              <a:t>-1</a:t>
            </a:r>
          </a:p>
          <a:p>
            <a:pPr lvl="1"/>
            <a:r>
              <a:rPr lang="en-US" dirty="0" smtClean="0">
                <a:hlinkClick r:id="rId2"/>
              </a:rPr>
              <a:t>http://coaps.fsu.edu/RVSMDC/html/highwind.shtml</a:t>
            </a:r>
            <a:endParaRPr lang="en-US" dirty="0" smtClean="0"/>
          </a:p>
          <a:p>
            <a:pPr lvl="1"/>
            <a:r>
              <a:rPr lang="en-US" dirty="0" smtClean="0"/>
              <a:t>We discovered an QC/QA code (e.g., ship in port)</a:t>
            </a:r>
          </a:p>
          <a:p>
            <a:pPr lvl="1"/>
            <a:r>
              <a:rPr lang="en-US" dirty="0" smtClean="0"/>
              <a:t>Hold off downloading this data set until next week</a:t>
            </a:r>
          </a:p>
          <a:p>
            <a:r>
              <a:rPr lang="en-US" dirty="0" smtClean="0"/>
              <a:t>Volunteer observing ships with winds &gt;20 ms</a:t>
            </a:r>
            <a:r>
              <a:rPr lang="en-US" baseline="30000" dirty="0" smtClean="0"/>
              <a:t>-1</a:t>
            </a:r>
          </a:p>
          <a:p>
            <a:pPr lvl="1"/>
            <a:r>
              <a:rPr lang="en-US" dirty="0" smtClean="0"/>
              <a:t>Being processed</a:t>
            </a:r>
          </a:p>
          <a:p>
            <a:pPr lvl="1"/>
            <a:r>
              <a:rPr lang="en-US" dirty="0" smtClean="0"/>
              <a:t>Will likely be at the same site</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 of Calibration Issues</a:t>
            </a:r>
            <a:endParaRPr lang="en-US" dirty="0"/>
          </a:p>
        </p:txBody>
      </p:sp>
      <p:sp>
        <p:nvSpPr>
          <p:cNvPr id="3" name="Content Placeholder 2"/>
          <p:cNvSpPr>
            <a:spLocks noGrp="1"/>
          </p:cNvSpPr>
          <p:nvPr>
            <p:ph idx="1"/>
          </p:nvPr>
        </p:nvSpPr>
        <p:spPr/>
        <p:txBody>
          <a:bodyPr>
            <a:normAutofit/>
          </a:bodyPr>
          <a:lstStyle/>
          <a:p>
            <a:pPr>
              <a:spcBef>
                <a:spcPts val="1200"/>
              </a:spcBef>
            </a:pPr>
            <a:r>
              <a:rPr lang="en-US" dirty="0" smtClean="0"/>
              <a:t>Remotely sensed estimates of winds depend on stress</a:t>
            </a:r>
          </a:p>
          <a:p>
            <a:pPr lvl="1">
              <a:spcBef>
                <a:spcPts val="1200"/>
              </a:spcBef>
            </a:pPr>
            <a:r>
              <a:rPr lang="en-US" dirty="0" smtClean="0"/>
              <a:t>Very high wind environments make extrapolations of air/sea coupling from lower wind speed physics questionable </a:t>
            </a:r>
          </a:p>
          <a:p>
            <a:pPr lvl="1">
              <a:spcBef>
                <a:spcPts val="1200"/>
              </a:spcBef>
            </a:pPr>
            <a:r>
              <a:rPr lang="en-US" dirty="0" smtClean="0"/>
              <a:t>We know that stress is sensitive to surface currents and wave characteristics, at most wind speeds this can be finessed . </a:t>
            </a:r>
          </a:p>
          <a:p>
            <a:pPr>
              <a:spcBef>
                <a:spcPts val="1200"/>
              </a:spcBef>
            </a:pPr>
            <a:r>
              <a:rPr lang="en-US" dirty="0" smtClean="0"/>
              <a:t>Large sampling differences as a function of wind speed can result in a systematic bias (underestimate) in speed unless accounted for</a:t>
            </a:r>
          </a:p>
          <a:p>
            <a:pPr>
              <a:spcBef>
                <a:spcPts val="1200"/>
              </a:spcBef>
            </a:pPr>
            <a:r>
              <a:rPr lang="en-US" dirty="0" smtClean="0"/>
              <a:t>A typical assumption is that the wind stress does not change with height within the lower boundary-layer (and above the wave layer) – not true for high winds</a:t>
            </a:r>
          </a:p>
          <a:p>
            <a:pPr>
              <a:spcBef>
                <a:spcPts val="1200"/>
              </a:spcBef>
            </a:pPr>
            <a:r>
              <a:rPr lang="en-US" dirty="0" smtClean="0"/>
              <a:t>It is also observed that rain in hurricanes reduces the surface roughness, which is closely related to stress and hence causes errors in remotely sensed winds</a:t>
            </a:r>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Observations of Stress Rather than Wind</a:t>
            </a:r>
            <a:endParaRPr lang="en-US" dirty="0"/>
          </a:p>
        </p:txBody>
      </p:sp>
      <p:sp>
        <p:nvSpPr>
          <p:cNvPr id="3" name="Content Placeholder 2"/>
          <p:cNvSpPr>
            <a:spLocks noGrp="1"/>
          </p:cNvSpPr>
          <p:nvPr>
            <p:ph idx="1"/>
          </p:nvPr>
        </p:nvSpPr>
        <p:spPr>
          <a:xfrm>
            <a:off x="457200" y="990600"/>
            <a:ext cx="8229600" cy="990600"/>
          </a:xfrm>
        </p:spPr>
        <p:txBody>
          <a:bodyPr>
            <a:normAutofit lnSpcReduction="10000"/>
          </a:bodyPr>
          <a:lstStyle/>
          <a:p>
            <a:r>
              <a:rPr lang="en-US" dirty="0" smtClean="0"/>
              <a:t>Remotely sensed estimates of winds depend on observations that are sensitive to surface stress (a measure of vertical wind shear) rather than wind speed. </a:t>
            </a:r>
          </a:p>
          <a:p>
            <a:endParaRPr lang="en-US" dirty="0" smtClean="0"/>
          </a:p>
        </p:txBody>
      </p:sp>
      <p:pic>
        <p:nvPicPr>
          <p:cNvPr id="4" name="Picture 4" descr="b1"/>
          <p:cNvPicPr>
            <a:picLocks noChangeAspect="1" noChangeArrowheads="1"/>
          </p:cNvPicPr>
          <p:nvPr/>
        </p:nvPicPr>
        <p:blipFill>
          <a:blip r:embed="rId2" cstate="print"/>
          <a:srcRect l="11765" t="12820" r="47058" b="57265"/>
          <a:stretch>
            <a:fillRect/>
          </a:stretch>
        </p:blipFill>
        <p:spPr bwMode="auto">
          <a:xfrm>
            <a:off x="269544" y="1981200"/>
            <a:ext cx="4038600" cy="4038600"/>
          </a:xfrm>
          <a:prstGeom prst="rect">
            <a:avLst/>
          </a:prstGeom>
          <a:noFill/>
          <a:ln w="9525">
            <a:noFill/>
            <a:miter lim="800000"/>
            <a:headEnd/>
            <a:tailEnd/>
          </a:ln>
        </p:spPr>
      </p:pic>
      <p:sp>
        <p:nvSpPr>
          <p:cNvPr id="5" name="TextBox 4"/>
          <p:cNvSpPr txBox="1"/>
          <p:nvPr/>
        </p:nvSpPr>
        <p:spPr>
          <a:xfrm>
            <a:off x="762000" y="6376215"/>
            <a:ext cx="3048000" cy="307777"/>
          </a:xfrm>
          <a:prstGeom prst="rect">
            <a:avLst/>
          </a:prstGeom>
          <a:noFill/>
        </p:spPr>
        <p:txBody>
          <a:bodyPr wrap="square" rtlCol="0">
            <a:spAutoFit/>
          </a:bodyPr>
          <a:lstStyle/>
          <a:p>
            <a:r>
              <a:rPr lang="en-US" sz="1400" dirty="0" smtClean="0">
                <a:latin typeface="Times New Roman" pitchFamily="18" charset="0"/>
                <a:cs typeface="Times New Roman" pitchFamily="18" charset="0"/>
              </a:rPr>
              <a:t>Graphic from Smith (1988)</a:t>
            </a:r>
            <a:endParaRPr lang="en-US" sz="1400" dirty="0">
              <a:latin typeface="Times New Roman" pitchFamily="18" charset="0"/>
              <a:cs typeface="Times New Roman" pitchFamily="18" charset="0"/>
            </a:endParaRPr>
          </a:p>
        </p:txBody>
      </p:sp>
      <p:sp>
        <p:nvSpPr>
          <p:cNvPr id="6" name="TextBox 5"/>
          <p:cNvSpPr txBox="1"/>
          <p:nvPr/>
        </p:nvSpPr>
        <p:spPr>
          <a:xfrm>
            <a:off x="574344" y="5818496"/>
            <a:ext cx="3962400" cy="646331"/>
          </a:xfrm>
          <a:prstGeom prst="rect">
            <a:avLst/>
          </a:prstGeom>
          <a:solidFill>
            <a:schemeClr val="bg1"/>
          </a:solidFill>
        </p:spPr>
        <p:txBody>
          <a:bodyPr wrap="square" rtlCol="0">
            <a:spAutoFit/>
          </a:bodyPr>
          <a:lstStyle/>
          <a:p>
            <a:r>
              <a:rPr lang="en-US" dirty="0" smtClean="0"/>
              <a:t>0          5          10         15        20        25  </a:t>
            </a:r>
          </a:p>
          <a:p>
            <a:r>
              <a:rPr lang="en-US" dirty="0" smtClean="0"/>
              <a:t>	Wind Speed, </a:t>
            </a:r>
            <a:r>
              <a:rPr lang="en-US" i="1" dirty="0" smtClean="0"/>
              <a:t>U</a:t>
            </a:r>
            <a:r>
              <a:rPr lang="en-US" baseline="-25000" dirty="0" smtClean="0"/>
              <a:t>10</a:t>
            </a:r>
            <a:r>
              <a:rPr lang="en-US" dirty="0" smtClean="0"/>
              <a:t>  (ms</a:t>
            </a:r>
            <a:r>
              <a:rPr lang="en-US" baseline="30000" dirty="0" smtClean="0"/>
              <a:t>-1</a:t>
            </a:r>
            <a:r>
              <a:rPr lang="en-US" dirty="0" smtClean="0"/>
              <a:t>)</a:t>
            </a:r>
            <a:endParaRPr lang="en-US" baseline="30000" dirty="0"/>
          </a:p>
        </p:txBody>
      </p:sp>
      <p:sp>
        <p:nvSpPr>
          <p:cNvPr id="7" name="TextBox 6"/>
          <p:cNvSpPr txBox="1"/>
          <p:nvPr/>
        </p:nvSpPr>
        <p:spPr>
          <a:xfrm>
            <a:off x="879144" y="1981200"/>
            <a:ext cx="2743200" cy="369332"/>
          </a:xfrm>
          <a:prstGeom prst="rect">
            <a:avLst/>
          </a:prstGeom>
          <a:noFill/>
        </p:spPr>
        <p:txBody>
          <a:bodyPr wrap="square" rtlCol="0">
            <a:spAutoFit/>
          </a:bodyPr>
          <a:lstStyle/>
          <a:p>
            <a:r>
              <a:rPr lang="en-US" dirty="0" smtClean="0"/>
              <a:t>Unstable stratification</a:t>
            </a:r>
            <a:endParaRPr lang="en-US" dirty="0"/>
          </a:p>
        </p:txBody>
      </p:sp>
      <p:sp>
        <p:nvSpPr>
          <p:cNvPr id="8" name="TextBox 7"/>
          <p:cNvSpPr txBox="1"/>
          <p:nvPr/>
        </p:nvSpPr>
        <p:spPr>
          <a:xfrm>
            <a:off x="1717344" y="5334000"/>
            <a:ext cx="2133600" cy="369332"/>
          </a:xfrm>
          <a:prstGeom prst="rect">
            <a:avLst/>
          </a:prstGeom>
          <a:noFill/>
        </p:spPr>
        <p:txBody>
          <a:bodyPr wrap="square" rtlCol="0">
            <a:spAutoFit/>
          </a:bodyPr>
          <a:lstStyle/>
          <a:p>
            <a:r>
              <a:rPr lang="en-US" dirty="0" smtClean="0"/>
              <a:t>Stable stratification</a:t>
            </a:r>
            <a:endParaRPr lang="en-US" dirty="0"/>
          </a:p>
        </p:txBody>
      </p:sp>
      <p:sp>
        <p:nvSpPr>
          <p:cNvPr id="10" name="TextBox 9"/>
          <p:cNvSpPr txBox="1"/>
          <p:nvPr/>
        </p:nvSpPr>
        <p:spPr>
          <a:xfrm rot="16200000">
            <a:off x="-1855698" y="3513558"/>
            <a:ext cx="4366152" cy="646331"/>
          </a:xfrm>
          <a:prstGeom prst="rect">
            <a:avLst/>
          </a:prstGeom>
          <a:solidFill>
            <a:schemeClr val="bg1"/>
          </a:solidFill>
        </p:spPr>
        <p:txBody>
          <a:bodyPr wrap="square" rtlCol="0">
            <a:spAutoFit/>
          </a:bodyPr>
          <a:lstStyle/>
          <a:p>
            <a:r>
              <a:rPr lang="en-US" dirty="0" smtClean="0"/>
              <a:t>           Drag Coefficient, </a:t>
            </a:r>
            <a:r>
              <a:rPr lang="en-US" i="1" dirty="0" smtClean="0"/>
              <a:t>C</a:t>
            </a:r>
            <a:r>
              <a:rPr lang="en-US" i="1" baseline="-25000" dirty="0" smtClean="0"/>
              <a:t>D</a:t>
            </a:r>
            <a:r>
              <a:rPr lang="en-US" baseline="-25000" dirty="0" smtClean="0"/>
              <a:t>10</a:t>
            </a:r>
            <a:r>
              <a:rPr lang="en-US" dirty="0" smtClean="0"/>
              <a:t> (</a:t>
            </a:r>
            <a:r>
              <a:rPr lang="en-US" dirty="0" err="1" smtClean="0"/>
              <a:t>unitless</a:t>
            </a:r>
            <a:r>
              <a:rPr lang="en-US" dirty="0" smtClean="0"/>
              <a:t>)</a:t>
            </a:r>
          </a:p>
          <a:p>
            <a:r>
              <a:rPr lang="en-US" dirty="0" smtClean="0"/>
              <a:t>0.0            0.5           1.0            1.5           2.0     </a:t>
            </a:r>
          </a:p>
        </p:txBody>
      </p:sp>
      <p:sp>
        <p:nvSpPr>
          <p:cNvPr id="11" name="Content Placeholder 2"/>
          <p:cNvSpPr txBox="1">
            <a:spLocks/>
          </p:cNvSpPr>
          <p:nvPr/>
        </p:nvSpPr>
        <p:spPr>
          <a:xfrm>
            <a:off x="4419600" y="1752600"/>
            <a:ext cx="4495800" cy="4572000"/>
          </a:xfrm>
          <a:prstGeom prst="rect">
            <a:avLst/>
          </a:prstGeom>
        </p:spPr>
        <p:txBody>
          <a:bodyPr vert="horz" lIns="91440" tIns="45720" rIns="91440" bIns="45720" rtlCol="0">
            <a:normAutofit lnSpcReduction="10000"/>
          </a:bodyPr>
          <a:lstStyle/>
          <a:p>
            <a:pPr marL="342900" marR="0" lvl="0" indent="-342900" algn="l" defTabSz="914400" rtl="0" eaLnBrk="1" fontAlgn="auto" latinLnBrk="0" hangingPunct="1">
              <a:lnSpc>
                <a:spcPct val="100000"/>
              </a:lnSpc>
              <a:spcBef>
                <a:spcPct val="20000"/>
              </a:spcBef>
              <a:spcAft>
                <a:spcPts val="0"/>
              </a:spcAft>
              <a:buClr>
                <a:srgbClr val="0070C0"/>
              </a:buClr>
              <a:buSzTx/>
              <a:buFont typeface="Wingdings" pitchFamily="2" charset="2"/>
              <a:buChar char="Ø"/>
              <a:tabLst/>
              <a:defRPr/>
            </a:pPr>
            <a:r>
              <a:rPr kumimoji="0" lang="en-US" sz="20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Lines represent different values of air/sea</a:t>
            </a:r>
            <a:r>
              <a:rPr kumimoji="0" lang="en-US" sz="2000" b="0" i="0" u="none" strike="noStrike" kern="1200" cap="none" spc="0" normalizeH="0" noProof="0" dirty="0" smtClean="0">
                <a:ln>
                  <a:noFill/>
                </a:ln>
                <a:solidFill>
                  <a:schemeClr val="tx1"/>
                </a:solidFill>
                <a:effectLst/>
                <a:uLnTx/>
                <a:uFillTx/>
                <a:latin typeface="Times New Roman" pitchFamily="18" charset="0"/>
                <a:ea typeface="+mn-ea"/>
                <a:cs typeface="Times New Roman" pitchFamily="18" charset="0"/>
              </a:rPr>
              <a:t> differences in temperature</a:t>
            </a:r>
            <a:r>
              <a:rPr kumimoji="0" lang="en-US" sz="20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a:t>
            </a:r>
          </a:p>
          <a:p>
            <a:pPr marL="342900" marR="0" lvl="0" indent="-342900" algn="l" defTabSz="914400" rtl="0" eaLnBrk="1" fontAlgn="auto" latinLnBrk="0" hangingPunct="1">
              <a:lnSpc>
                <a:spcPct val="100000"/>
              </a:lnSpc>
              <a:spcBef>
                <a:spcPct val="20000"/>
              </a:spcBef>
              <a:spcAft>
                <a:spcPts val="0"/>
              </a:spcAft>
              <a:buClr>
                <a:srgbClr val="0070C0"/>
              </a:buClr>
              <a:buSzTx/>
              <a:buFont typeface="Wingdings" pitchFamily="2" charset="2"/>
              <a:buChar char="Ø"/>
              <a:tabLst/>
              <a:defRPr/>
            </a:pPr>
            <a:r>
              <a:rPr kumimoji="0" lang="en-US" sz="20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SST – Air temperature</a:t>
            </a:r>
          </a:p>
          <a:p>
            <a:pPr marL="800100" lvl="1" indent="-342900">
              <a:spcBef>
                <a:spcPct val="20000"/>
              </a:spcBef>
              <a:buClr>
                <a:srgbClr val="0070C0"/>
              </a:buClr>
              <a:buFont typeface="Wingdings" pitchFamily="2" charset="2"/>
              <a:buChar char="Ø"/>
            </a:pPr>
            <a:r>
              <a:rPr lang="en-US" sz="2000" dirty="0" smtClean="0">
                <a:latin typeface="Times New Roman" pitchFamily="18" charset="0"/>
                <a:cs typeface="Times New Roman" pitchFamily="18" charset="0"/>
              </a:rPr>
              <a:t>Positive is unstable stratification</a:t>
            </a:r>
          </a:p>
          <a:p>
            <a:pPr marL="800100" lvl="1" indent="-342900">
              <a:spcBef>
                <a:spcPct val="20000"/>
              </a:spcBef>
              <a:buClr>
                <a:srgbClr val="0070C0"/>
              </a:buClr>
              <a:buFont typeface="Wingdings" pitchFamily="2" charset="2"/>
              <a:buChar char="Ø"/>
            </a:pPr>
            <a:r>
              <a:rPr kumimoji="0" lang="en-US" sz="20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Negative</a:t>
            </a:r>
            <a:r>
              <a:rPr kumimoji="0" lang="en-US" sz="2000" b="0" i="0" u="none" strike="noStrike" kern="1200" cap="none" spc="0" normalizeH="0" noProof="0" dirty="0" smtClean="0">
                <a:ln>
                  <a:noFill/>
                </a:ln>
                <a:solidFill>
                  <a:schemeClr val="tx1"/>
                </a:solidFill>
                <a:effectLst/>
                <a:uLnTx/>
                <a:uFillTx/>
                <a:latin typeface="Times New Roman" pitchFamily="18" charset="0"/>
                <a:ea typeface="+mn-ea"/>
                <a:cs typeface="Times New Roman" pitchFamily="18" charset="0"/>
              </a:rPr>
              <a:t> is stable stratification</a:t>
            </a:r>
            <a:endParaRPr kumimoji="0" lang="en-US" sz="20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342900" lvl="0" indent="-342900">
              <a:spcBef>
                <a:spcPct val="20000"/>
              </a:spcBef>
              <a:buClr>
                <a:srgbClr val="0070C0"/>
              </a:buClr>
              <a:buFont typeface="Wingdings" pitchFamily="2" charset="2"/>
              <a:buChar char="Ø"/>
            </a:pPr>
            <a:r>
              <a:rPr kumimoji="0" lang="en-US" sz="20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Stability is proportional</a:t>
            </a:r>
            <a:r>
              <a:rPr kumimoji="0" lang="en-US" sz="2000" b="0" i="0" u="none" strike="noStrike" kern="1200" cap="none" spc="0" normalizeH="0" noProof="0" dirty="0" smtClean="0">
                <a:ln>
                  <a:noFill/>
                </a:ln>
                <a:solidFill>
                  <a:schemeClr val="tx1"/>
                </a:solidFill>
                <a:effectLst/>
                <a:uLnTx/>
                <a:uFillTx/>
                <a:latin typeface="Times New Roman" pitchFamily="18" charset="0"/>
                <a:ea typeface="+mn-ea"/>
                <a:cs typeface="Times New Roman" pitchFamily="18" charset="0"/>
              </a:rPr>
              <a:t> to the ratio </a:t>
            </a:r>
            <a:r>
              <a:rPr lang="en-US" sz="2000" dirty="0" smtClean="0">
                <a:latin typeface="Times New Roman" pitchFamily="18" charset="0"/>
                <a:cs typeface="Times New Roman" pitchFamily="18" charset="0"/>
              </a:rPr>
              <a:t>of production of turbulent kinetic energy buoyant due to buoyancy and mechanical shear.</a:t>
            </a:r>
          </a:p>
          <a:p>
            <a:pPr marL="342900" lvl="0" indent="-342900">
              <a:spcBef>
                <a:spcPct val="20000"/>
              </a:spcBef>
              <a:buClr>
                <a:srgbClr val="0070C0"/>
              </a:buClr>
              <a:buFont typeface="Wingdings" pitchFamily="2" charset="2"/>
              <a:buChar char="Ø"/>
            </a:pPr>
            <a:r>
              <a:rPr kumimoji="0" lang="en-US" sz="20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For high wind speeds shear dominates</a:t>
            </a:r>
            <a:r>
              <a:rPr kumimoji="0" lang="en-US" sz="2000" b="0" i="0" u="none" strike="noStrike" kern="1200" cap="none" spc="0" normalizeH="0" noProof="0" dirty="0" smtClean="0">
                <a:ln>
                  <a:noFill/>
                </a:ln>
                <a:solidFill>
                  <a:schemeClr val="tx1"/>
                </a:solidFill>
                <a:effectLst/>
                <a:uLnTx/>
                <a:uFillTx/>
                <a:latin typeface="Times New Roman" pitchFamily="18" charset="0"/>
                <a:ea typeface="+mn-ea"/>
                <a:cs typeface="Times New Roman" pitchFamily="18" charset="0"/>
              </a:rPr>
              <a:t> and the drag coefficient and stress as less dependent on buoyancy.</a:t>
            </a:r>
          </a:p>
          <a:p>
            <a:pPr marL="342900" lvl="0" indent="-342900">
              <a:spcBef>
                <a:spcPct val="20000"/>
              </a:spcBef>
              <a:buClr>
                <a:srgbClr val="0070C0"/>
              </a:buClr>
              <a:buFont typeface="Wingdings" pitchFamily="2" charset="2"/>
              <a:buChar char="Ø"/>
            </a:pPr>
            <a:r>
              <a:rPr lang="en-US" sz="2000" baseline="0" dirty="0" smtClean="0">
                <a:latin typeface="Times New Roman" pitchFamily="18" charset="0"/>
                <a:cs typeface="Times New Roman" pitchFamily="18" charset="0"/>
              </a:rPr>
              <a:t>Calibration is adjust to</a:t>
            </a:r>
            <a:r>
              <a:rPr lang="en-US" sz="2000" dirty="0" smtClean="0">
                <a:latin typeface="Times New Roman" pitchFamily="18" charset="0"/>
                <a:cs typeface="Times New Roman" pitchFamily="18" charset="0"/>
              </a:rPr>
              <a:t> neutral equivalent winds to avoid ambiguity</a:t>
            </a:r>
            <a:endParaRPr kumimoji="0" lang="en-US" sz="20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 of Stability on Wind Speed</a:t>
            </a:r>
            <a:endParaRPr lang="en-US" dirty="0"/>
          </a:p>
        </p:txBody>
      </p:sp>
      <p:sp>
        <p:nvSpPr>
          <p:cNvPr id="3" name="Content Placeholder 2"/>
          <p:cNvSpPr>
            <a:spLocks noGrp="1"/>
          </p:cNvSpPr>
          <p:nvPr>
            <p:ph idx="1"/>
          </p:nvPr>
        </p:nvSpPr>
        <p:spPr>
          <a:xfrm>
            <a:off x="5867400" y="990600"/>
            <a:ext cx="3124200" cy="5334000"/>
          </a:xfrm>
        </p:spPr>
        <p:txBody>
          <a:bodyPr/>
          <a:lstStyle/>
          <a:p>
            <a:r>
              <a:rPr lang="en-US" dirty="0" smtClean="0"/>
              <a:t>Plot of the differences between </a:t>
            </a:r>
            <a:r>
              <a:rPr lang="en-US" i="1" dirty="0" smtClean="0"/>
              <a:t>U</a:t>
            </a:r>
            <a:r>
              <a:rPr lang="en-US" baseline="-25000" dirty="0" smtClean="0"/>
              <a:t>10</a:t>
            </a:r>
            <a:r>
              <a:rPr lang="en-US" dirty="0" smtClean="0"/>
              <a:t> and </a:t>
            </a:r>
            <a:r>
              <a:rPr lang="en-US" i="1" dirty="0" smtClean="0"/>
              <a:t>U</a:t>
            </a:r>
            <a:r>
              <a:rPr lang="en-US" baseline="-25000" dirty="0" smtClean="0"/>
              <a:t>10EN</a:t>
            </a:r>
            <a:endParaRPr lang="en-US" dirty="0" smtClean="0"/>
          </a:p>
          <a:p>
            <a:pPr lvl="1"/>
            <a:r>
              <a:rPr lang="en-US" i="1" dirty="0" smtClean="0"/>
              <a:t>U</a:t>
            </a:r>
            <a:r>
              <a:rPr lang="en-US" baseline="-25000" dirty="0" smtClean="0"/>
              <a:t>10EN</a:t>
            </a:r>
            <a:r>
              <a:rPr lang="en-US" dirty="0" smtClean="0"/>
              <a:t> – </a:t>
            </a:r>
            <a:r>
              <a:rPr lang="en-US" i="1" dirty="0" smtClean="0"/>
              <a:t>U</a:t>
            </a:r>
            <a:r>
              <a:rPr lang="en-US" baseline="-25000" dirty="0" smtClean="0"/>
              <a:t>10</a:t>
            </a:r>
          </a:p>
          <a:p>
            <a:pPr lvl="1"/>
            <a:r>
              <a:rPr lang="en-US" dirty="0" smtClean="0"/>
              <a:t>Units of ms</a:t>
            </a:r>
            <a:r>
              <a:rPr lang="en-US" baseline="30000" dirty="0" smtClean="0"/>
              <a:t>-1</a:t>
            </a:r>
          </a:p>
          <a:p>
            <a:r>
              <a:rPr lang="en-US" dirty="0" smtClean="0"/>
              <a:t>Danger – physics are extrapolated from conditions below 20 ms</a:t>
            </a:r>
            <a:r>
              <a:rPr lang="en-US" baseline="30000" dirty="0" smtClean="0"/>
              <a:t>-1</a:t>
            </a:r>
            <a:endParaRPr lang="en-US" dirty="0" smtClean="0"/>
          </a:p>
          <a:p>
            <a:r>
              <a:rPr lang="en-US" dirty="0" smtClean="0"/>
              <a:t>Impact of stability appears to be a very minor issue for hurricane force winds!</a:t>
            </a:r>
          </a:p>
          <a:p>
            <a:pPr lvl="1"/>
            <a:r>
              <a:rPr lang="en-US" dirty="0" smtClean="0"/>
              <a:t>This statement will be qualified later in this talk.</a:t>
            </a:r>
            <a:endParaRPr lang="en-US"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0" y="990600"/>
            <a:ext cx="6019800" cy="54864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Extrapolation from Lower Wind Speeds</a:t>
            </a:r>
            <a:endParaRPr lang="en-US" dirty="0"/>
          </a:p>
        </p:txBody>
      </p:sp>
      <p:sp>
        <p:nvSpPr>
          <p:cNvPr id="3" name="Content Placeholder 2"/>
          <p:cNvSpPr>
            <a:spLocks noGrp="1"/>
          </p:cNvSpPr>
          <p:nvPr>
            <p:ph idx="1"/>
          </p:nvPr>
        </p:nvSpPr>
        <p:spPr>
          <a:xfrm>
            <a:off x="457200" y="990600"/>
            <a:ext cx="8229600" cy="5410200"/>
          </a:xfrm>
        </p:spPr>
        <p:txBody>
          <a:bodyPr>
            <a:normAutofit/>
          </a:bodyPr>
          <a:lstStyle/>
          <a:p>
            <a:r>
              <a:rPr lang="en-US" dirty="0" smtClean="0"/>
              <a:t>Very high wind speed conditions likely cause changes in the environment that make extrapolations of air/sea coupling from lower wind speed physics questionable, </a:t>
            </a:r>
          </a:p>
          <a:p>
            <a:pPr lvl="1"/>
            <a:r>
              <a:rPr lang="en-US" dirty="0" smtClean="0"/>
              <a:t>and hence make calibration and interpretation of observations more challenging</a:t>
            </a:r>
          </a:p>
          <a:p>
            <a:r>
              <a:rPr lang="en-US" dirty="0" smtClean="0"/>
              <a:t>At very high wind speeds, the short wind-waves to which scatterometers respond are ripped away</a:t>
            </a:r>
          </a:p>
          <a:p>
            <a:pPr lvl="1"/>
            <a:r>
              <a:rPr lang="en-US" dirty="0" smtClean="0"/>
              <a:t>The response may still be from short water waves, but they are formed by a different physical mechanism</a:t>
            </a:r>
          </a:p>
          <a:p>
            <a:r>
              <a:rPr lang="en-US" dirty="0" smtClean="0"/>
              <a:t>ECMWF drag coefficient are over estimated.</a:t>
            </a:r>
          </a:p>
          <a:p>
            <a:pPr lvl="1"/>
            <a:r>
              <a:rPr lang="en-US" dirty="0" smtClean="0"/>
              <a:t>Smaller wind speeds are needed to get the stress right</a:t>
            </a:r>
          </a:p>
          <a:p>
            <a:pPr lvl="1"/>
            <a:r>
              <a:rPr lang="en-US" dirty="0" smtClean="0"/>
              <a:t>COARE4.0 flux </a:t>
            </a:r>
            <a:r>
              <a:rPr lang="en-US" dirty="0" err="1" smtClean="0"/>
              <a:t>algorimth</a:t>
            </a:r>
            <a:r>
              <a:rPr lang="en-US" dirty="0" smtClean="0"/>
              <a:t> shows this problem (Jim </a:t>
            </a:r>
            <a:r>
              <a:rPr lang="en-US" dirty="0" err="1" smtClean="0"/>
              <a:t>Edson</a:t>
            </a:r>
            <a:r>
              <a:rPr lang="en-US" dirty="0" smtClean="0"/>
              <a:t>)</a:t>
            </a:r>
          </a:p>
          <a:p>
            <a:pPr lvl="1"/>
            <a:r>
              <a:rPr lang="en-US" dirty="0" smtClean="0"/>
              <a:t>Preliminary comparison to winds from oil rigs (Lucia </a:t>
            </a:r>
            <a:r>
              <a:rPr lang="en-US" dirty="0" err="1" smtClean="0"/>
              <a:t>Pineau-Guillou</a:t>
            </a:r>
            <a:r>
              <a:rPr lang="en-US" dirty="0" smtClean="0"/>
              <a:t>)</a:t>
            </a:r>
          </a:p>
          <a:p>
            <a:r>
              <a:rPr lang="en-US" dirty="0" smtClean="0"/>
              <a:t>The change in air/sea coupling mechanism seems to occur at lower wind speeds in hurricanes (~22 m/s) than in mid-latitude storms (&gt;28m/s)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ASCAT and Buoys are Different</a:t>
            </a:r>
            <a:endParaRPr lang="en-US" dirty="0"/>
          </a:p>
        </p:txBody>
      </p:sp>
      <p:sp>
        <p:nvSpPr>
          <p:cNvPr id="3" name="Content Placeholder 2"/>
          <p:cNvSpPr>
            <a:spLocks noGrp="1"/>
          </p:cNvSpPr>
          <p:nvPr>
            <p:ph idx="1"/>
          </p:nvPr>
        </p:nvSpPr>
        <p:spPr>
          <a:xfrm>
            <a:off x="6172200" y="990600"/>
            <a:ext cx="2971800" cy="5334000"/>
          </a:xfrm>
        </p:spPr>
        <p:txBody>
          <a:bodyPr/>
          <a:lstStyle/>
          <a:p>
            <a:r>
              <a:rPr lang="en-US" dirty="0" smtClean="0"/>
              <a:t>Different does not mean bad</a:t>
            </a:r>
          </a:p>
          <a:p>
            <a:r>
              <a:rPr lang="en-US" dirty="0" smtClean="0"/>
              <a:t>ASCAT is very well calibrated to buoys</a:t>
            </a:r>
          </a:p>
          <a:p>
            <a:r>
              <a:rPr lang="en-US" dirty="0" smtClean="0"/>
              <a:t>But buoys are questionable (likely biased) at high wind speeds.</a:t>
            </a:r>
          </a:p>
          <a:p>
            <a:r>
              <a:rPr lang="en-US" dirty="0" smtClean="0"/>
              <a:t>If the wave height is similar to the anemometer height, then waves change the physics and reduce the wind speed</a:t>
            </a:r>
          </a:p>
          <a:p>
            <a:pPr lvl="1"/>
            <a:r>
              <a:rPr lang="en-US" dirty="0" smtClean="0"/>
              <a:t>Jim </a:t>
            </a:r>
            <a:r>
              <a:rPr lang="en-US" dirty="0" err="1" smtClean="0"/>
              <a:t>Edson</a:t>
            </a:r>
            <a:endParaRPr lang="en-US" dirty="0"/>
          </a:p>
        </p:txBody>
      </p:sp>
      <p:pic>
        <p:nvPicPr>
          <p:cNvPr id="4" name="Picture 3" descr="bias_20140123_iphys0.png"/>
          <p:cNvPicPr>
            <a:picLocks noChangeAspect="1"/>
          </p:cNvPicPr>
          <p:nvPr/>
        </p:nvPicPr>
        <p:blipFill>
          <a:blip r:embed="rId2" cstate="print"/>
          <a:stretch>
            <a:fillRect/>
          </a:stretch>
        </p:blipFill>
        <p:spPr>
          <a:xfrm>
            <a:off x="0" y="1143000"/>
            <a:ext cx="6208789" cy="4910338"/>
          </a:xfrm>
          <a:prstGeom prst="rect">
            <a:avLst/>
          </a:prstGeom>
        </p:spPr>
      </p:pic>
      <p:sp>
        <p:nvSpPr>
          <p:cNvPr id="5" name="TextBox 4"/>
          <p:cNvSpPr txBox="1"/>
          <p:nvPr/>
        </p:nvSpPr>
        <p:spPr>
          <a:xfrm>
            <a:off x="533400" y="5943600"/>
            <a:ext cx="3657600" cy="381000"/>
          </a:xfrm>
          <a:prstGeom prst="rect">
            <a:avLst/>
          </a:prstGeom>
          <a:noFill/>
        </p:spPr>
        <p:txBody>
          <a:bodyPr wrap="square" rtlCol="0">
            <a:spAutoFit/>
          </a:bodyPr>
          <a:lstStyle/>
          <a:p>
            <a:r>
              <a:rPr lang="en-US" dirty="0" smtClean="0">
                <a:latin typeface="Times New Roman" pitchFamily="18" charset="0"/>
                <a:cs typeface="Times New Roman" pitchFamily="18" charset="0"/>
              </a:rPr>
              <a:t>Graphic from Lucia </a:t>
            </a:r>
            <a:r>
              <a:rPr lang="en-US" dirty="0" err="1" smtClean="0">
                <a:latin typeface="Times New Roman" pitchFamily="18" charset="0"/>
                <a:cs typeface="Times New Roman" pitchFamily="18" charset="0"/>
              </a:rPr>
              <a:t>Pineau-Guillou</a:t>
            </a:r>
            <a:r>
              <a:rPr lang="en-US" dirty="0" smtClean="0">
                <a:latin typeface="Times New Roman" pitchFamily="18" charset="0"/>
                <a:cs typeface="Times New Roman" pitchFamily="18" charset="0"/>
              </a:rPr>
              <a:t> </a:t>
            </a:r>
            <a:endParaRPr lang="en-US" dirty="0">
              <a:latin typeface="Times New Roman" pitchFamily="18" charset="0"/>
              <a:cs typeface="Times New Roman"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Comparison of Drag Coefficients</a:t>
            </a:r>
            <a:endParaRPr lang="en-US" dirty="0"/>
          </a:p>
        </p:txBody>
      </p:sp>
      <p:sp>
        <p:nvSpPr>
          <p:cNvPr id="3" name="Content Placeholder 2"/>
          <p:cNvSpPr>
            <a:spLocks noGrp="1"/>
          </p:cNvSpPr>
          <p:nvPr>
            <p:ph idx="1"/>
          </p:nvPr>
        </p:nvSpPr>
        <p:spPr>
          <a:xfrm>
            <a:off x="6629400" y="990600"/>
            <a:ext cx="2057400" cy="5334000"/>
          </a:xfrm>
        </p:spPr>
        <p:txBody>
          <a:bodyPr>
            <a:normAutofit/>
          </a:bodyPr>
          <a:lstStyle/>
          <a:p>
            <a:r>
              <a:rPr lang="en-US" dirty="0" smtClean="0"/>
              <a:t>ECMWF drag coefficient is similar to COARE4.0 for most wind speeds</a:t>
            </a:r>
          </a:p>
          <a:p>
            <a:r>
              <a:rPr lang="en-US" dirty="0" smtClean="0"/>
              <a:t>But is too large for high winds</a:t>
            </a:r>
          </a:p>
          <a:p>
            <a:r>
              <a:rPr lang="en-US" dirty="0" smtClean="0"/>
              <a:t>If ECMWF stress is good, then wind speeds must be too low</a:t>
            </a:r>
          </a:p>
          <a:p>
            <a:endParaRPr lang="en-US" dirty="0"/>
          </a:p>
        </p:txBody>
      </p:sp>
      <p:sp>
        <p:nvSpPr>
          <p:cNvPr id="5" name="TextBox 4"/>
          <p:cNvSpPr txBox="1"/>
          <p:nvPr/>
        </p:nvSpPr>
        <p:spPr>
          <a:xfrm>
            <a:off x="533400" y="5943600"/>
            <a:ext cx="3657600" cy="381000"/>
          </a:xfrm>
          <a:prstGeom prst="rect">
            <a:avLst/>
          </a:prstGeom>
          <a:noFill/>
        </p:spPr>
        <p:txBody>
          <a:bodyPr wrap="square" rtlCol="0">
            <a:spAutoFit/>
          </a:bodyPr>
          <a:lstStyle/>
          <a:p>
            <a:r>
              <a:rPr lang="en-US" dirty="0" smtClean="0">
                <a:latin typeface="Times New Roman" pitchFamily="18" charset="0"/>
                <a:cs typeface="Times New Roman" pitchFamily="18" charset="0"/>
              </a:rPr>
              <a:t>Graphic from Jim </a:t>
            </a:r>
            <a:r>
              <a:rPr lang="en-US" dirty="0" err="1" smtClean="0">
                <a:latin typeface="Times New Roman" pitchFamily="18" charset="0"/>
                <a:cs typeface="Times New Roman" pitchFamily="18" charset="0"/>
              </a:rPr>
              <a:t>Edson</a:t>
            </a:r>
            <a:endParaRPr lang="en-US" dirty="0">
              <a:latin typeface="Times New Roman" pitchFamily="18" charset="0"/>
              <a:cs typeface="Times New Roman" pitchFamily="18" charset="0"/>
            </a:endParaRPr>
          </a:p>
        </p:txBody>
      </p:sp>
      <p:sp>
        <p:nvSpPr>
          <p:cNvPr id="6" name="TextBox 5"/>
          <p:cNvSpPr txBox="1"/>
          <p:nvPr/>
        </p:nvSpPr>
        <p:spPr>
          <a:xfrm>
            <a:off x="1066800" y="1447800"/>
            <a:ext cx="1752600" cy="923330"/>
          </a:xfrm>
          <a:prstGeom prst="rect">
            <a:avLst/>
          </a:prstGeom>
          <a:noFill/>
        </p:spPr>
        <p:txBody>
          <a:bodyPr wrap="square" rtlCol="0">
            <a:spAutoFit/>
          </a:bodyPr>
          <a:lstStyle/>
          <a:p>
            <a:r>
              <a:rPr lang="en-US" dirty="0" smtClean="0"/>
              <a:t>XX Add example from Jim </a:t>
            </a:r>
            <a:r>
              <a:rPr lang="en-US" dirty="0" err="1" smtClean="0"/>
              <a:t>Edson</a:t>
            </a:r>
            <a:endParaRPr lang="en-US" dirty="0" smtClean="0"/>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Dependence on Waves and Currents</a:t>
            </a:r>
            <a:endParaRPr lang="en-US" dirty="0"/>
          </a:p>
        </p:txBody>
      </p:sp>
      <p:sp>
        <p:nvSpPr>
          <p:cNvPr id="3" name="Content Placeholder 2"/>
          <p:cNvSpPr>
            <a:spLocks noGrp="1"/>
          </p:cNvSpPr>
          <p:nvPr>
            <p:ph idx="1"/>
          </p:nvPr>
        </p:nvSpPr>
        <p:spPr>
          <a:xfrm>
            <a:off x="457200" y="990600"/>
            <a:ext cx="8229600" cy="5410200"/>
          </a:xfrm>
        </p:spPr>
        <p:txBody>
          <a:bodyPr>
            <a:normAutofit/>
          </a:bodyPr>
          <a:lstStyle/>
          <a:p>
            <a:r>
              <a:rPr lang="en-US" dirty="0" smtClean="0"/>
              <a:t>We know that stress is sensitive to surface currents and wave characteristics. </a:t>
            </a:r>
          </a:p>
          <a:p>
            <a:pPr lvl="1"/>
            <a:r>
              <a:rPr lang="en-US" dirty="0" smtClean="0"/>
              <a:t>Currents are usually assumed to be small; the influence of waves is far from clear. </a:t>
            </a:r>
          </a:p>
          <a:p>
            <a:pPr lvl="1"/>
            <a:r>
              <a:rPr lang="en-US" dirty="0" smtClean="0"/>
              <a:t>Several examination of SFMR retrievals suggest that wave can change brightness temperatures by several K  (Hwang 2016; </a:t>
            </a:r>
            <a:r>
              <a:rPr lang="en-US" dirty="0" err="1" smtClean="0"/>
              <a:t>Holbach</a:t>
            </a:r>
            <a:r>
              <a:rPr lang="en-US" dirty="0" smtClean="0"/>
              <a:t> 2016)</a:t>
            </a:r>
          </a:p>
          <a:p>
            <a:pPr lvl="2"/>
            <a:r>
              <a:rPr lang="en-US" dirty="0" smtClean="0"/>
              <a:t>Hwang, P. A., 2016: Fetch- and duration-limited nature of surface wave growth inside tropical cyclones: With applications to air-sea exchange and remote sensing. </a:t>
            </a:r>
            <a:r>
              <a:rPr lang="en-US" i="1" dirty="0" smtClean="0"/>
              <a:t>J. Phys. </a:t>
            </a:r>
            <a:r>
              <a:rPr lang="en-US" i="1" dirty="0" err="1" smtClean="0"/>
              <a:t>Oceanogr</a:t>
            </a:r>
            <a:r>
              <a:rPr lang="en-US" dirty="0" smtClean="0"/>
              <a:t>., </a:t>
            </a:r>
            <a:r>
              <a:rPr lang="en-US" b="1" dirty="0" smtClean="0"/>
              <a:t>46</a:t>
            </a:r>
            <a:r>
              <a:rPr lang="en-US" dirty="0" smtClean="0"/>
              <a:t>, 41-56, doi:10.1175/JPO-D-15- 0173.1.</a:t>
            </a:r>
          </a:p>
          <a:p>
            <a:pPr lvl="2"/>
            <a:r>
              <a:rPr lang="en-US" dirty="0" err="1" smtClean="0"/>
              <a:t>Holbach</a:t>
            </a:r>
            <a:r>
              <a:rPr lang="en-US" dirty="0" smtClean="0"/>
              <a:t>, 2016: Ph.D. Dissertation, FSU</a:t>
            </a:r>
          </a:p>
          <a:p>
            <a:pPr lvl="1"/>
            <a:r>
              <a:rPr lang="en-US" dirty="0" smtClean="0"/>
              <a:t>Currents typically cause common estimates of drag coefficient to be over estimated (reduced vertical wind shear is ignored), requiring a higher drag coefficient to match the observed stress.</a:t>
            </a:r>
          </a:p>
          <a:p>
            <a:pPr lvl="2"/>
            <a:r>
              <a:rPr lang="en-US" dirty="0" smtClean="0"/>
              <a:t>If currents are an issue for high winds (which seems certain), then remotely sensed winds will tend to be overestimated</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Whitecap and Foam Distribution</a:t>
            </a:r>
            <a:endParaRPr lang="en-US" dirty="0"/>
          </a:p>
        </p:txBody>
      </p:sp>
      <p:sp>
        <p:nvSpPr>
          <p:cNvPr id="14" name="TextBox 13"/>
          <p:cNvSpPr txBox="1"/>
          <p:nvPr/>
        </p:nvSpPr>
        <p:spPr>
          <a:xfrm>
            <a:off x="7162800" y="4419600"/>
            <a:ext cx="1575173" cy="369332"/>
          </a:xfrm>
          <a:prstGeom prst="rect">
            <a:avLst/>
          </a:prstGeom>
          <a:noFill/>
        </p:spPr>
        <p:txBody>
          <a:bodyPr wrap="square" rtlCol="0">
            <a:spAutoFit/>
          </a:bodyPr>
          <a:lstStyle/>
          <a:p>
            <a:pPr algn="ctr"/>
            <a:r>
              <a:rPr lang="en-US" dirty="0" smtClean="0"/>
              <a:t>53° Incidence</a:t>
            </a:r>
            <a:endParaRPr lang="en-US" dirty="0"/>
          </a:p>
        </p:txBody>
      </p:sp>
      <p:grpSp>
        <p:nvGrpSpPr>
          <p:cNvPr id="3" name="Group 16"/>
          <p:cNvGrpSpPr/>
          <p:nvPr/>
        </p:nvGrpSpPr>
        <p:grpSpPr>
          <a:xfrm>
            <a:off x="0" y="914400"/>
            <a:ext cx="9144000" cy="3868545"/>
            <a:chOff x="0" y="1235351"/>
            <a:chExt cx="12192000" cy="3868545"/>
          </a:xfrm>
        </p:grpSpPr>
        <p:pic>
          <p:nvPicPr>
            <p:cNvPr id="9" name="Picture 8" descr="Screen Shot 2015-01-30 at 1.32.14 PM.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600200"/>
              <a:ext cx="4002716" cy="3200400"/>
            </a:xfrm>
            <a:prstGeom prst="rect">
              <a:avLst/>
            </a:prstGeom>
          </p:spPr>
        </p:pic>
        <p:pic>
          <p:nvPicPr>
            <p:cNvPr id="10" name="Picture 9" descr="Screen Shot 2015-01-30 at 1.33.16 PM.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33730" y="1600200"/>
              <a:ext cx="3958270" cy="3200400"/>
            </a:xfrm>
            <a:prstGeom prst="rect">
              <a:avLst/>
            </a:prstGeom>
          </p:spPr>
        </p:pic>
        <p:sp>
          <p:nvSpPr>
            <p:cNvPr id="11" name="TextBox 10"/>
            <p:cNvSpPr txBox="1"/>
            <p:nvPr/>
          </p:nvSpPr>
          <p:spPr>
            <a:xfrm>
              <a:off x="988745" y="1242537"/>
              <a:ext cx="2069674" cy="369332"/>
            </a:xfrm>
            <a:prstGeom prst="rect">
              <a:avLst/>
            </a:prstGeom>
            <a:noFill/>
          </p:spPr>
          <p:txBody>
            <a:bodyPr wrap="square" rtlCol="0">
              <a:spAutoFit/>
            </a:bodyPr>
            <a:lstStyle/>
            <a:p>
              <a:pPr algn="ctr"/>
              <a:r>
                <a:rPr lang="en-US" dirty="0" smtClean="0"/>
                <a:t>Front of Wave</a:t>
              </a:r>
              <a:endParaRPr lang="en-US" dirty="0"/>
            </a:p>
          </p:txBody>
        </p:sp>
        <p:sp>
          <p:nvSpPr>
            <p:cNvPr id="12" name="TextBox 11"/>
            <p:cNvSpPr txBox="1"/>
            <p:nvPr/>
          </p:nvSpPr>
          <p:spPr>
            <a:xfrm>
              <a:off x="9178028" y="1239833"/>
              <a:ext cx="2069674" cy="369332"/>
            </a:xfrm>
            <a:prstGeom prst="rect">
              <a:avLst/>
            </a:prstGeom>
            <a:noFill/>
          </p:spPr>
          <p:txBody>
            <a:bodyPr wrap="square" rtlCol="0">
              <a:spAutoFit/>
            </a:bodyPr>
            <a:lstStyle/>
            <a:p>
              <a:pPr algn="ctr"/>
              <a:r>
                <a:rPr lang="en-US" dirty="0" smtClean="0"/>
                <a:t>Back of Wave</a:t>
              </a:r>
              <a:endParaRPr lang="en-US" dirty="0"/>
            </a:p>
          </p:txBody>
        </p:sp>
        <p:sp>
          <p:nvSpPr>
            <p:cNvPr id="13" name="TextBox 12"/>
            <p:cNvSpPr txBox="1"/>
            <p:nvPr/>
          </p:nvSpPr>
          <p:spPr>
            <a:xfrm>
              <a:off x="4087076" y="4796119"/>
              <a:ext cx="4017848" cy="307777"/>
            </a:xfrm>
            <a:prstGeom prst="rect">
              <a:avLst/>
            </a:prstGeom>
            <a:noFill/>
          </p:spPr>
          <p:txBody>
            <a:bodyPr wrap="square" rtlCol="0">
              <a:spAutoFit/>
            </a:bodyPr>
            <a:lstStyle/>
            <a:p>
              <a:pPr algn="ctr"/>
              <a:r>
                <a:rPr lang="en-US" sz="1400" dirty="0" smtClean="0"/>
                <a:t>Source: </a:t>
              </a:r>
              <a:r>
                <a:rPr lang="en-US" sz="1400" dirty="0" err="1" smtClean="0"/>
                <a:t>Padmanabhan</a:t>
              </a:r>
              <a:r>
                <a:rPr lang="en-US" sz="1400" dirty="0" smtClean="0"/>
                <a:t> et al. 2006</a:t>
              </a:r>
              <a:endParaRPr lang="en-US" sz="1400" dirty="0"/>
            </a:p>
          </p:txBody>
        </p:sp>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97280" y="1609165"/>
              <a:ext cx="4241887" cy="3200400"/>
            </a:xfrm>
            <a:prstGeom prst="rect">
              <a:avLst/>
            </a:prstGeom>
          </p:spPr>
        </p:pic>
        <p:sp>
          <p:nvSpPr>
            <p:cNvPr id="16" name="TextBox 15"/>
            <p:cNvSpPr txBox="1"/>
            <p:nvPr/>
          </p:nvSpPr>
          <p:spPr>
            <a:xfrm>
              <a:off x="5061163" y="1235351"/>
              <a:ext cx="2069674" cy="369332"/>
            </a:xfrm>
            <a:prstGeom prst="rect">
              <a:avLst/>
            </a:prstGeom>
            <a:noFill/>
          </p:spPr>
          <p:txBody>
            <a:bodyPr wrap="square" rtlCol="0">
              <a:spAutoFit/>
            </a:bodyPr>
            <a:lstStyle/>
            <a:p>
              <a:pPr algn="ctr"/>
              <a:r>
                <a:rPr lang="en-US" dirty="0" smtClean="0"/>
                <a:t>Side of Wave</a:t>
              </a:r>
              <a:endParaRPr lang="en-US" dirty="0"/>
            </a:p>
          </p:txBody>
        </p:sp>
      </p:grpSp>
      <p:sp>
        <p:nvSpPr>
          <p:cNvPr id="17" name="TextBox 16"/>
          <p:cNvSpPr txBox="1"/>
          <p:nvPr/>
        </p:nvSpPr>
        <p:spPr>
          <a:xfrm>
            <a:off x="457200" y="5334000"/>
            <a:ext cx="8077200" cy="369332"/>
          </a:xfrm>
          <a:prstGeom prst="rect">
            <a:avLst/>
          </a:prstGeom>
          <a:noFill/>
        </p:spPr>
        <p:txBody>
          <a:bodyPr wrap="square" rtlCol="0">
            <a:spAutoFit/>
          </a:bodyPr>
          <a:lstStyle/>
          <a:p>
            <a:endParaRPr lang="en-US" dirty="0"/>
          </a:p>
        </p:txBody>
      </p:sp>
      <p:sp>
        <p:nvSpPr>
          <p:cNvPr id="18" name="TextBox 17"/>
          <p:cNvSpPr txBox="1"/>
          <p:nvPr/>
        </p:nvSpPr>
        <p:spPr>
          <a:xfrm>
            <a:off x="533400" y="4800600"/>
            <a:ext cx="8305800" cy="1754326"/>
          </a:xfrm>
          <a:prstGeom prst="rect">
            <a:avLst/>
          </a:prstGeom>
          <a:noFill/>
        </p:spPr>
        <p:txBody>
          <a:bodyPr wrap="square" rtlCol="0">
            <a:spAutoFit/>
          </a:bodyPr>
          <a:lstStyle/>
          <a:p>
            <a:pPr>
              <a:buFont typeface="Wingdings" pitchFamily="2" charset="2"/>
              <a:buChar char="Ø"/>
            </a:pPr>
            <a:r>
              <a:rPr lang="en-US" dirty="0" smtClean="0"/>
              <a:t> </a:t>
            </a:r>
            <a:r>
              <a:rPr lang="en-US" dirty="0" smtClean="0">
                <a:latin typeface="Times New Roman" pitchFamily="18" charset="0"/>
                <a:cs typeface="Times New Roman" pitchFamily="18" charset="0"/>
              </a:rPr>
              <a:t>We often assume that wind and waves (on average) move in the same direction</a:t>
            </a:r>
          </a:p>
          <a:p>
            <a:pPr>
              <a:buFont typeface="Wingdings" pitchFamily="2" charset="2"/>
              <a:buChar char="Ø"/>
            </a:pPr>
            <a:r>
              <a:rPr lang="en-US" dirty="0" smtClean="0">
                <a:latin typeface="Times New Roman" pitchFamily="18" charset="0"/>
                <a:cs typeface="Times New Roman" pitchFamily="18" charset="0"/>
              </a:rPr>
              <a:t> If they move in different directions the stress (arguably) increases</a:t>
            </a:r>
          </a:p>
          <a:p>
            <a:pPr lvl="1">
              <a:buFont typeface="Wingdings" pitchFamily="2" charset="2"/>
              <a:buChar char="Ø"/>
            </a:pPr>
            <a:r>
              <a:rPr lang="en-US" dirty="0" smtClean="0">
                <a:latin typeface="Times New Roman" pitchFamily="18" charset="0"/>
                <a:cs typeface="Times New Roman" pitchFamily="18" charset="0"/>
              </a:rPr>
              <a:t> Therefore the amount of white capping increases</a:t>
            </a:r>
          </a:p>
          <a:p>
            <a:pPr lvl="1">
              <a:buFont typeface="Wingdings" pitchFamily="2" charset="2"/>
              <a:buChar char="Ø"/>
            </a:pPr>
            <a:r>
              <a:rPr lang="en-US" dirty="0" smtClean="0">
                <a:latin typeface="Times New Roman" pitchFamily="18" charset="0"/>
                <a:cs typeface="Times New Roman" pitchFamily="18" charset="0"/>
              </a:rPr>
              <a:t> Preliminary results of SFMR observations (at 25</a:t>
            </a:r>
            <a:r>
              <a:rPr lang="en-US" dirty="0" smtClean="0">
                <a:latin typeface="Times New Roman" pitchFamily="18" charset="0"/>
                <a:cs typeface="Times New Roman" pitchFamily="18" charset="0"/>
                <a:sym typeface="Symbol"/>
              </a:rPr>
              <a:t> incidence angle) suggest rather large changes in excess brightness temperature (perhaps 4K)</a:t>
            </a:r>
          </a:p>
          <a:p>
            <a:pPr>
              <a:buFont typeface="Wingdings" pitchFamily="2" charset="2"/>
              <a:buChar char="Ø"/>
            </a:pPr>
            <a:r>
              <a:rPr lang="en-US" dirty="0" smtClean="0">
                <a:latin typeface="Times New Roman" pitchFamily="18" charset="0"/>
                <a:cs typeface="Times New Roman" pitchFamily="18" charset="0"/>
                <a:sym typeface="Symbol"/>
              </a:rPr>
              <a:t> Related problems will exist for </a:t>
            </a:r>
            <a:r>
              <a:rPr lang="en-US" dirty="0" err="1" smtClean="0">
                <a:latin typeface="Times New Roman" pitchFamily="18" charset="0"/>
                <a:cs typeface="Times New Roman" pitchFamily="18" charset="0"/>
                <a:sym typeface="Symbol"/>
              </a:rPr>
              <a:t>scatterometry</a:t>
            </a:r>
            <a:r>
              <a:rPr lang="en-US" dirty="0" smtClean="0">
                <a:latin typeface="Times New Roman" pitchFamily="18" charset="0"/>
                <a:cs typeface="Times New Roman" pitchFamily="18" charset="0"/>
                <a:sym typeface="Symbol"/>
              </a:rPr>
              <a:t>, and for L-band radiometry</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4783253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a:t>
            </a:r>
            <a:endParaRPr lang="en-US" dirty="0"/>
          </a:p>
        </p:txBody>
      </p:sp>
      <p:sp>
        <p:nvSpPr>
          <p:cNvPr id="3" name="Content Placeholder 2"/>
          <p:cNvSpPr>
            <a:spLocks noGrp="1"/>
          </p:cNvSpPr>
          <p:nvPr>
            <p:ph idx="1"/>
          </p:nvPr>
        </p:nvSpPr>
        <p:spPr/>
        <p:txBody>
          <a:bodyPr>
            <a:normAutofit lnSpcReduction="10000"/>
          </a:bodyPr>
          <a:lstStyle/>
          <a:p>
            <a:r>
              <a:rPr lang="en-US" dirty="0" smtClean="0"/>
              <a:t>The International Ocean Vector Winds Science Team (IOVWST) annual meeting in May 2015 had two working groups request high winds workshops</a:t>
            </a:r>
          </a:p>
          <a:p>
            <a:pPr lvl="1"/>
            <a:r>
              <a:rPr lang="en-US" dirty="0" smtClean="0"/>
              <a:t>Climate working group and Stress working group</a:t>
            </a:r>
          </a:p>
          <a:p>
            <a:r>
              <a:rPr lang="en-US" dirty="0" smtClean="0"/>
              <a:t>Many earlier workshops demonstrated need for more accurate high winds</a:t>
            </a:r>
          </a:p>
          <a:p>
            <a:r>
              <a:rPr lang="en-US" dirty="0" smtClean="0"/>
              <a:t>Considerable improvements have been made toward </a:t>
            </a:r>
            <a:r>
              <a:rPr lang="en-US" dirty="0" err="1" smtClean="0"/>
              <a:t>intercalibration</a:t>
            </a:r>
            <a:r>
              <a:rPr lang="en-US" dirty="0" smtClean="0"/>
              <a:t> of L2 scatterometer products.  </a:t>
            </a:r>
          </a:p>
          <a:p>
            <a:pPr lvl="1"/>
            <a:r>
              <a:rPr lang="en-US" dirty="0" smtClean="0"/>
              <a:t>Progress has been made in understanding and interpreting the scatterometer responses for typical wind speeds (3 to 15ms</a:t>
            </a:r>
            <a:r>
              <a:rPr lang="en-US" baseline="30000" dirty="0" smtClean="0"/>
              <a:t>-1</a:t>
            </a:r>
            <a:r>
              <a:rPr lang="en-US" dirty="0" smtClean="0"/>
              <a:t>),</a:t>
            </a:r>
          </a:p>
          <a:p>
            <a:pPr lvl="1"/>
            <a:r>
              <a:rPr lang="en-US" dirty="0" smtClean="0"/>
              <a:t> High winds (&gt; 17ms</a:t>
            </a:r>
            <a:r>
              <a:rPr lang="en-US" baseline="30000" dirty="0" smtClean="0"/>
              <a:t>-1</a:t>
            </a:r>
            <a:r>
              <a:rPr lang="en-US" dirty="0" smtClean="0"/>
              <a:t> in general) diverge slightly</a:t>
            </a:r>
          </a:p>
          <a:p>
            <a:pPr lvl="1"/>
            <a:r>
              <a:rPr lang="en-US" dirty="0" smtClean="0"/>
              <a:t> Extreme winds (&gt;30ms</a:t>
            </a:r>
            <a:r>
              <a:rPr lang="en-US" baseline="30000" dirty="0" smtClean="0"/>
              <a:t>-1</a:t>
            </a:r>
            <a:r>
              <a:rPr lang="en-US" dirty="0" smtClean="0"/>
              <a:t>) are much more of a concern</a:t>
            </a:r>
          </a:p>
          <a:p>
            <a:pPr lvl="1"/>
            <a:r>
              <a:rPr lang="en-US" dirty="0" smtClean="0"/>
              <a:t>Observations indicate different behavior between Tropical and </a:t>
            </a:r>
            <a:r>
              <a:rPr lang="en-US" dirty="0" err="1" smtClean="0"/>
              <a:t>extratropical</a:t>
            </a:r>
            <a:r>
              <a:rPr lang="en-US" dirty="0" smtClean="0"/>
              <a:t> cyclones for </a:t>
            </a:r>
            <a:r>
              <a:rPr lang="en-US" i="1" dirty="0" smtClean="0"/>
              <a:t>U</a:t>
            </a:r>
            <a:r>
              <a:rPr lang="en-US" baseline="-25000" dirty="0" smtClean="0"/>
              <a:t>10</a:t>
            </a:r>
            <a:r>
              <a:rPr lang="en-US" dirty="0" smtClean="0"/>
              <a:t>&gt;20ms</a:t>
            </a:r>
            <a:r>
              <a:rPr lang="en-US" baseline="30000" dirty="0" smtClean="0"/>
              <a:t>-1</a:t>
            </a:r>
          </a:p>
          <a:p>
            <a:r>
              <a:rPr lang="en-US" dirty="0" smtClean="0"/>
              <a:t>Physical insights into the key processes would be very beneficial to the flux modeling and ocean modeling communities, as well to improved </a:t>
            </a:r>
            <a:r>
              <a:rPr lang="en-US" dirty="0" err="1" smtClean="0"/>
              <a:t>intercalibration</a:t>
            </a:r>
            <a:endParaRPr lang="en-US" dirty="0" smtClean="0"/>
          </a:p>
          <a:p>
            <a:r>
              <a:rPr lang="en-US" dirty="0" smtClean="0"/>
              <a:t>Improvements in </a:t>
            </a:r>
            <a:r>
              <a:rPr lang="en-US" dirty="0" err="1" smtClean="0"/>
              <a:t>intercalibration</a:t>
            </a:r>
            <a:r>
              <a:rPr lang="en-US" dirty="0" smtClean="0"/>
              <a:t> might lead to society benefits</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Impacts of Sampling and Uncertainty</a:t>
            </a:r>
            <a:endParaRPr lang="en-US" dirty="0"/>
          </a:p>
        </p:txBody>
      </p:sp>
      <p:sp>
        <p:nvSpPr>
          <p:cNvPr id="3" name="Content Placeholder 2"/>
          <p:cNvSpPr>
            <a:spLocks noGrp="1"/>
          </p:cNvSpPr>
          <p:nvPr>
            <p:ph idx="1"/>
          </p:nvPr>
        </p:nvSpPr>
        <p:spPr/>
        <p:txBody>
          <a:bodyPr/>
          <a:lstStyle/>
          <a:p>
            <a:r>
              <a:rPr lang="en-US" dirty="0" smtClean="0"/>
              <a:t>Large sampling differences as a function of wind speed can result in a systematic bias in speed unless accounted for</a:t>
            </a:r>
          </a:p>
          <a:p>
            <a:pPr lvl="1"/>
            <a:r>
              <a:rPr lang="en-US" dirty="0" smtClean="0"/>
              <a:t>For high winds this causes an underestimation</a:t>
            </a:r>
          </a:p>
          <a:p>
            <a:r>
              <a:rPr lang="en-US" dirty="0" smtClean="0"/>
              <a:t>The opposite error happens at very low wind speed, where there are no real wind speeds below 0 ms</a:t>
            </a:r>
            <a:r>
              <a:rPr lang="en-US" baseline="30000" dirty="0" smtClean="0"/>
              <a:t>-1</a:t>
            </a:r>
            <a:r>
              <a:rPr lang="en-US" dirty="0" smtClean="0"/>
              <a:t> and plenty just above that wind speed</a:t>
            </a:r>
          </a:p>
          <a:p>
            <a:pPr lvl="1"/>
            <a:r>
              <a:rPr lang="en-US" dirty="0" smtClean="0"/>
              <a:t>This is an extreme case, and a similar issue for wind speeds in strong hurricanes is less severe – but how much less?</a:t>
            </a:r>
          </a:p>
          <a:p>
            <a:r>
              <a:rPr lang="en-US" dirty="0" smtClean="0"/>
              <a:t>The following example is based on the comparison of scatterometer wind speeds to visual estimates from ships</a:t>
            </a:r>
          </a:p>
          <a:p>
            <a:pPr lvl="1"/>
            <a:r>
              <a:rPr lang="en-US" dirty="0" smtClean="0"/>
              <a:t>Li </a:t>
            </a:r>
            <a:r>
              <a:rPr lang="en-US" dirty="0" err="1" smtClean="0"/>
              <a:t>Keqiai</a:t>
            </a:r>
            <a:r>
              <a:rPr lang="en-US" dirty="0" smtClean="0"/>
              <a:t>, 2016, MS Thesis, FSU</a:t>
            </a:r>
          </a:p>
          <a:p>
            <a:pPr lvl="1"/>
            <a:endParaRPr lang="en-US" dirty="0" smtClean="0"/>
          </a:p>
          <a:p>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Apparent Bias in Visual Estimates</a:t>
            </a:r>
            <a:endParaRPr lang="en-US" dirty="0"/>
          </a:p>
        </p:txBody>
      </p:sp>
      <p:sp>
        <p:nvSpPr>
          <p:cNvPr id="3" name="Content Placeholder 2"/>
          <p:cNvSpPr>
            <a:spLocks noGrp="1"/>
          </p:cNvSpPr>
          <p:nvPr>
            <p:ph idx="1"/>
          </p:nvPr>
        </p:nvSpPr>
        <p:spPr>
          <a:xfrm>
            <a:off x="6324600" y="1143000"/>
            <a:ext cx="2667000" cy="5181600"/>
          </a:xfrm>
        </p:spPr>
        <p:txBody>
          <a:bodyPr/>
          <a:lstStyle/>
          <a:p>
            <a:r>
              <a:rPr lang="en-US" dirty="0" smtClean="0"/>
              <a:t>Visual winds and scatterometer equivalent neutral winds seem to a good match</a:t>
            </a:r>
          </a:p>
          <a:p>
            <a:r>
              <a:rPr lang="en-US" dirty="0" smtClean="0"/>
              <a:t>Except for low wind speeds</a:t>
            </a:r>
          </a:p>
        </p:txBody>
      </p:sp>
      <p:pic>
        <p:nvPicPr>
          <p:cNvPr id="4" name="Picture 3" descr="Macintosh HD:Users:KeqiaoLi:Dropbox:Research_figure:Figure:TtestlowFigure1.jpg"/>
          <p:cNvPicPr>
            <a:picLocks noChangeAspect="1"/>
          </p:cNvPicPr>
          <p:nvPr/>
        </p:nvPicPr>
        <p:blipFill rotWithShape="1">
          <a:blip r:embed="rId2" cstate="print">
            <a:extLst>
              <a:ext uri="{28A0092B-C50C-407E-A947-70E740481C1C}">
                <a14:useLocalDpi xmlns:a14="http://schemas.microsoft.com/office/drawing/2010/main" val="0"/>
              </a:ext>
            </a:extLst>
          </a:blip>
          <a:srcRect l="5093" t="6238" r="8024" b="4335"/>
          <a:stretch/>
        </p:blipFill>
        <p:spPr bwMode="auto">
          <a:xfrm>
            <a:off x="152400" y="1052199"/>
            <a:ext cx="6294170" cy="5288167"/>
          </a:xfrm>
          <a:prstGeom prst="rect">
            <a:avLst/>
          </a:prstGeom>
          <a:noFill/>
          <a:ln>
            <a:noFill/>
          </a:ln>
          <a:extLst>
            <a:ext uri="{53640926-AAD7-44d8-BBD7-CCE9431645EC}">
              <a14:shadowObscured xmlns:a14="http://schemas.microsoft.com/office/drawing/2010/main" xmlns=""/>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Purely Due to Large Noise and Sampling</a:t>
            </a:r>
            <a:endParaRPr lang="en-US" dirty="0"/>
          </a:p>
        </p:txBody>
      </p:sp>
      <p:sp>
        <p:nvSpPr>
          <p:cNvPr id="3" name="Content Placeholder 2"/>
          <p:cNvSpPr>
            <a:spLocks noGrp="1"/>
          </p:cNvSpPr>
          <p:nvPr>
            <p:ph idx="1"/>
          </p:nvPr>
        </p:nvSpPr>
        <p:spPr>
          <a:xfrm>
            <a:off x="6096000" y="990600"/>
            <a:ext cx="2590800" cy="5334000"/>
          </a:xfrm>
        </p:spPr>
        <p:txBody>
          <a:bodyPr/>
          <a:lstStyle/>
          <a:p>
            <a:r>
              <a:rPr lang="en-US" dirty="0" smtClean="0"/>
              <a:t>Simply adding noise to scatterometer winds almost exactly mimics the apparent </a:t>
            </a:r>
            <a:r>
              <a:rPr lang="en-US" smtClean="0"/>
              <a:t>bias </a:t>
            </a:r>
          </a:p>
          <a:p>
            <a:pPr lvl="1"/>
            <a:r>
              <a:rPr lang="en-US" smtClean="0"/>
              <a:t>red line</a:t>
            </a:r>
            <a:endParaRPr lang="en-US" dirty="0" smtClean="0"/>
          </a:p>
          <a:p>
            <a:r>
              <a:rPr lang="en-US" dirty="0" smtClean="0"/>
              <a:t>3.1 ms</a:t>
            </a:r>
            <a:r>
              <a:rPr lang="en-US" baseline="30000" dirty="0" smtClean="0"/>
              <a:t>-1</a:t>
            </a:r>
            <a:r>
              <a:rPr lang="en-US" dirty="0" smtClean="0"/>
              <a:t> noise for visual winds</a:t>
            </a:r>
          </a:p>
          <a:p>
            <a:r>
              <a:rPr lang="en-US" dirty="0" smtClean="0"/>
              <a:t>Probably similar or smaller than uncertainty in hurricane wind speeds</a:t>
            </a:r>
            <a:endParaRPr lang="en-US" dirty="0"/>
          </a:p>
        </p:txBody>
      </p:sp>
      <p:pic>
        <p:nvPicPr>
          <p:cNvPr id="4" name="Picture 3" descr="Macintosh HD:Users:KeqiaoLi:Dropbox:Research_figure:Figure:TtesthighFigure1.jpg"/>
          <p:cNvPicPr>
            <a:picLocks noChangeAspect="1"/>
          </p:cNvPicPr>
          <p:nvPr/>
        </p:nvPicPr>
        <p:blipFill rotWithShape="1">
          <a:blip r:embed="rId2" cstate="print">
            <a:extLst>
              <a:ext uri="{28A0092B-C50C-407E-A947-70E740481C1C}">
                <a14:useLocalDpi xmlns:a14="http://schemas.microsoft.com/office/drawing/2010/main" val="0"/>
              </a:ext>
            </a:extLst>
          </a:blip>
          <a:srcRect l="5248" t="6239" r="7860" b="4343"/>
          <a:stretch/>
        </p:blipFill>
        <p:spPr bwMode="auto">
          <a:xfrm>
            <a:off x="-1" y="1066800"/>
            <a:ext cx="6168635" cy="5181600"/>
          </a:xfrm>
          <a:prstGeom prst="rect">
            <a:avLst/>
          </a:prstGeom>
          <a:noFill/>
          <a:ln>
            <a:noFill/>
          </a:ln>
          <a:extLst>
            <a:ext uri="{53640926-AAD7-44d8-BBD7-CCE9431645EC}">
              <a14:shadowObscured xmlns:a14="http://schemas.microsoft.com/office/drawing/2010/main" xmlns=""/>
            </a:ext>
          </a:extLst>
        </p:spPr>
      </p:pic>
      <p:sp>
        <p:nvSpPr>
          <p:cNvPr id="5" name="TextBox 4"/>
          <p:cNvSpPr txBox="1"/>
          <p:nvPr/>
        </p:nvSpPr>
        <p:spPr>
          <a:xfrm rot="16200000">
            <a:off x="-2514599" y="3426412"/>
            <a:ext cx="5410200" cy="381000"/>
          </a:xfrm>
          <a:prstGeom prst="rect">
            <a:avLst/>
          </a:prstGeom>
          <a:solidFill>
            <a:schemeClr val="bg1"/>
          </a:solidFill>
        </p:spPr>
        <p:txBody>
          <a:bodyPr wrap="square" rtlCol="0">
            <a:spAutoFit/>
          </a:bodyPr>
          <a:lstStyle/>
          <a:p>
            <a:r>
              <a:rPr lang="en-US" dirty="0" smtClean="0"/>
              <a:t>Scatterometer Winds Plus Visual Wind-like noise  (ms</a:t>
            </a:r>
            <a:r>
              <a:rPr lang="en-US" baseline="30000" dirty="0" smtClean="0"/>
              <a:t>-1</a:t>
            </a:r>
            <a:r>
              <a:rPr lang="en-US" dirty="0" smtClean="0"/>
              <a:t>)</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Trends in Wind Speeds</a:t>
            </a:r>
            <a:endParaRPr lang="en-US" dirty="0"/>
          </a:p>
        </p:txBody>
      </p:sp>
      <p:sp>
        <p:nvSpPr>
          <p:cNvPr id="3" name="Content Placeholder 2"/>
          <p:cNvSpPr>
            <a:spLocks noGrp="1"/>
          </p:cNvSpPr>
          <p:nvPr>
            <p:ph idx="1"/>
          </p:nvPr>
        </p:nvSpPr>
        <p:spPr/>
        <p:txBody>
          <a:bodyPr/>
          <a:lstStyle/>
          <a:p>
            <a:r>
              <a:rPr lang="en-US" dirty="0" smtClean="0"/>
              <a:t>There has been a great interest in how the frequency of high winds is changing with time</a:t>
            </a:r>
          </a:p>
          <a:p>
            <a:pPr lvl="1"/>
            <a:r>
              <a:rPr lang="en-US" dirty="0" smtClean="0"/>
              <a:t>Global trends are different when observed by different instruments</a:t>
            </a:r>
          </a:p>
          <a:p>
            <a:pPr lvl="1"/>
            <a:r>
              <a:rPr lang="en-US" dirty="0" smtClean="0"/>
              <a:t>This is in part because regional trends are different, and different instruments sample different regions</a:t>
            </a:r>
          </a:p>
          <a:p>
            <a:pPr lvl="1"/>
            <a:r>
              <a:rPr lang="en-US" dirty="0" smtClean="0"/>
              <a:t>Sampling, similar to the problem shown in the last slide, but for high winds impacts the assessment of high percentile winds</a:t>
            </a:r>
          </a:p>
          <a:p>
            <a:r>
              <a:rPr lang="en-US" dirty="0" smtClean="0"/>
              <a:t>The impact of sampling will be shown in a comparison of sampling from SSM/I constellation, QuikSCAT sampling for T/P and JASON1</a:t>
            </a:r>
          </a:p>
          <a:p>
            <a:pPr lvl="1"/>
            <a:r>
              <a:rPr lang="en-US" dirty="0" smtClean="0"/>
              <a:t>To simplify interpretation, all sampling applied to ERA-</a:t>
            </a:r>
            <a:r>
              <a:rPr lang="en-US" dirty="0" err="1" smtClean="0"/>
              <a:t>Int</a:t>
            </a:r>
            <a:r>
              <a:rPr lang="en-US" dirty="0" smtClean="0"/>
              <a:t> winds</a:t>
            </a:r>
          </a:p>
          <a:p>
            <a:pPr lvl="2"/>
            <a:r>
              <a:rPr lang="en-US" dirty="0" smtClean="0"/>
              <a:t>Within </a:t>
            </a:r>
            <a:r>
              <a:rPr lang="en-US" dirty="0" smtClean="0">
                <a:sym typeface="Symbol"/>
              </a:rPr>
              <a:t>3 hours of the ERA-</a:t>
            </a:r>
            <a:r>
              <a:rPr lang="en-US" dirty="0" err="1" smtClean="0">
                <a:sym typeface="Symbol"/>
              </a:rPr>
              <a:t>Int</a:t>
            </a:r>
            <a:r>
              <a:rPr lang="en-US" dirty="0" smtClean="0">
                <a:sym typeface="Symbol"/>
              </a:rPr>
              <a:t> winds</a:t>
            </a:r>
            <a:endParaRPr lang="en-US" dirty="0" smtClean="0"/>
          </a:p>
          <a:p>
            <a:pPr lvl="2"/>
            <a:r>
              <a:rPr lang="en-US" dirty="0" smtClean="0"/>
              <a:t>This approach reduces calibration-related problems </a:t>
            </a:r>
          </a:p>
          <a:p>
            <a:pPr lvl="2"/>
            <a:r>
              <a:rPr lang="en-US" dirty="0" smtClean="0"/>
              <a:t>It is imperfect because these data are assimilated in ERA-</a:t>
            </a:r>
            <a:r>
              <a:rPr lang="en-US" dirty="0" err="1" smtClean="0"/>
              <a:t>Int</a:t>
            </a:r>
            <a:endParaRPr lang="en-US" dirty="0" smtClean="0"/>
          </a:p>
          <a:p>
            <a:pPr lvl="2"/>
            <a:r>
              <a:rPr lang="en-US" dirty="0" smtClean="0"/>
              <a:t>However, calibration is a minor issue in comparison to sampling</a:t>
            </a:r>
          </a:p>
          <a:p>
            <a:pPr lvl="1"/>
            <a:r>
              <a:rPr lang="en-US" dirty="0" smtClean="0"/>
              <a:t>Sampling will be shown to be critical.</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6096000"/>
            <a:ext cx="8229600" cy="228600"/>
          </a:xfrm>
        </p:spPr>
        <p:txBody>
          <a:bodyPr>
            <a:normAutofit fontScale="55000" lnSpcReduction="20000"/>
          </a:bodyPr>
          <a:lstStyle/>
          <a:p>
            <a:r>
              <a:rPr lang="en-US" dirty="0" smtClean="0"/>
              <a:t>Graphics courtesy of Jason Keefer</a:t>
            </a:r>
            <a:endParaRPr lang="en-US" dirty="0"/>
          </a:p>
        </p:txBody>
      </p:sp>
      <p:pic>
        <p:nvPicPr>
          <p:cNvPr id="4" name="Content Placeholder 3" descr="adcpm_m2h3.png"/>
          <p:cNvPicPr>
            <a:picLocks noChangeAspect="1"/>
          </p:cNvPicPr>
          <p:nvPr/>
        </p:nvPicPr>
        <p:blipFill>
          <a:blip r:embed="rId2" cstate="print"/>
          <a:srcRect l="8012" t="12963" r="9582" b="7407"/>
          <a:stretch>
            <a:fillRect/>
          </a:stretch>
        </p:blipFill>
        <p:spPr>
          <a:xfrm>
            <a:off x="0" y="533400"/>
            <a:ext cx="4572000" cy="2730500"/>
          </a:xfrm>
          <a:prstGeom prst="rect">
            <a:avLst/>
          </a:prstGeom>
        </p:spPr>
      </p:pic>
      <p:pic>
        <p:nvPicPr>
          <p:cNvPr id="5" name="Picture 4" descr="sdchepm_m2h3.png"/>
          <p:cNvPicPr>
            <a:picLocks noChangeAspect="1"/>
          </p:cNvPicPr>
          <p:nvPr/>
        </p:nvPicPr>
        <p:blipFill>
          <a:blip r:embed="rId3" cstate="print"/>
          <a:srcRect l="8333" t="12247" r="10000" b="6853"/>
          <a:stretch>
            <a:fillRect/>
          </a:stretch>
        </p:blipFill>
        <p:spPr>
          <a:xfrm>
            <a:off x="4495800" y="457200"/>
            <a:ext cx="4648200" cy="2845836"/>
          </a:xfrm>
          <a:prstGeom prst="rect">
            <a:avLst/>
          </a:prstGeom>
        </p:spPr>
      </p:pic>
      <p:pic>
        <p:nvPicPr>
          <p:cNvPr id="6" name="Picture 5" descr="sfchqpm_m2h3.png"/>
          <p:cNvPicPr>
            <a:picLocks noChangeAspect="1"/>
          </p:cNvPicPr>
          <p:nvPr/>
        </p:nvPicPr>
        <p:blipFill>
          <a:blip r:embed="rId4" cstate="print"/>
          <a:srcRect l="8333" t="13595" r="10000" b="8202"/>
          <a:stretch>
            <a:fillRect/>
          </a:stretch>
        </p:blipFill>
        <p:spPr>
          <a:xfrm>
            <a:off x="0" y="2971800"/>
            <a:ext cx="4506311" cy="2667000"/>
          </a:xfrm>
          <a:prstGeom prst="rect">
            <a:avLst/>
          </a:prstGeom>
        </p:spPr>
      </p:pic>
      <p:pic>
        <p:nvPicPr>
          <p:cNvPr id="7" name="Picture 6" descr="sfchtjpm_m2h3.png"/>
          <p:cNvPicPr>
            <a:picLocks noChangeAspect="1"/>
          </p:cNvPicPr>
          <p:nvPr/>
        </p:nvPicPr>
        <p:blipFill>
          <a:blip r:embed="rId5" cstate="print"/>
          <a:srcRect l="8333" t="13595" r="10000" b="8202"/>
          <a:stretch>
            <a:fillRect/>
          </a:stretch>
        </p:blipFill>
        <p:spPr>
          <a:xfrm>
            <a:off x="4504115" y="2895600"/>
            <a:ext cx="4639885" cy="2746054"/>
          </a:xfrm>
          <a:prstGeom prst="rect">
            <a:avLst/>
          </a:prstGeom>
        </p:spPr>
      </p:pic>
      <p:pic>
        <p:nvPicPr>
          <p:cNvPr id="8" name="Picture 7" descr="sdchqpm_m2h3.png"/>
          <p:cNvPicPr>
            <a:picLocks noChangeAspect="1"/>
          </p:cNvPicPr>
          <p:nvPr/>
        </p:nvPicPr>
        <p:blipFill>
          <a:blip r:embed="rId6" cstate="print"/>
          <a:srcRect l="11723" t="82871" r="10000" b="8202"/>
          <a:stretch>
            <a:fillRect/>
          </a:stretch>
        </p:blipFill>
        <p:spPr>
          <a:xfrm>
            <a:off x="1" y="5310598"/>
            <a:ext cx="9144000" cy="633578"/>
          </a:xfrm>
          <a:prstGeom prst="rect">
            <a:avLst/>
          </a:prstGeom>
        </p:spPr>
      </p:pic>
      <p:sp>
        <p:nvSpPr>
          <p:cNvPr id="9" name="TextBox 8"/>
          <p:cNvSpPr txBox="1"/>
          <p:nvPr/>
        </p:nvSpPr>
        <p:spPr>
          <a:xfrm>
            <a:off x="609600" y="762000"/>
            <a:ext cx="1447800" cy="369332"/>
          </a:xfrm>
          <a:prstGeom prst="rect">
            <a:avLst/>
          </a:prstGeom>
          <a:noFill/>
        </p:spPr>
        <p:txBody>
          <a:bodyPr wrap="square" rtlCol="0">
            <a:spAutoFit/>
          </a:bodyPr>
          <a:lstStyle/>
          <a:p>
            <a:r>
              <a:rPr lang="en-US" dirty="0" smtClean="0">
                <a:solidFill>
                  <a:schemeClr val="bg1"/>
                </a:solidFill>
              </a:rPr>
              <a:t>ERA-</a:t>
            </a:r>
            <a:r>
              <a:rPr lang="en-US" dirty="0" err="1" smtClean="0">
                <a:solidFill>
                  <a:schemeClr val="bg1"/>
                </a:solidFill>
              </a:rPr>
              <a:t>Int</a:t>
            </a:r>
            <a:endParaRPr lang="en-US" dirty="0">
              <a:solidFill>
                <a:schemeClr val="bg1"/>
              </a:solidFill>
            </a:endParaRPr>
          </a:p>
        </p:txBody>
      </p:sp>
      <p:sp>
        <p:nvSpPr>
          <p:cNvPr id="10" name="TextBox 9"/>
          <p:cNvSpPr txBox="1"/>
          <p:nvPr/>
        </p:nvSpPr>
        <p:spPr>
          <a:xfrm>
            <a:off x="5181600" y="762000"/>
            <a:ext cx="1447800" cy="369332"/>
          </a:xfrm>
          <a:prstGeom prst="rect">
            <a:avLst/>
          </a:prstGeom>
          <a:noFill/>
        </p:spPr>
        <p:txBody>
          <a:bodyPr wrap="square" rtlCol="0">
            <a:spAutoFit/>
          </a:bodyPr>
          <a:lstStyle/>
          <a:p>
            <a:r>
              <a:rPr lang="en-US" dirty="0" smtClean="0">
                <a:solidFill>
                  <a:schemeClr val="bg1"/>
                </a:solidFill>
              </a:rPr>
              <a:t>SSM/I</a:t>
            </a:r>
            <a:endParaRPr lang="en-US" dirty="0">
              <a:solidFill>
                <a:schemeClr val="bg1"/>
              </a:solidFill>
            </a:endParaRPr>
          </a:p>
        </p:txBody>
      </p:sp>
      <p:sp>
        <p:nvSpPr>
          <p:cNvPr id="11" name="TextBox 10"/>
          <p:cNvSpPr txBox="1"/>
          <p:nvPr/>
        </p:nvSpPr>
        <p:spPr>
          <a:xfrm>
            <a:off x="593834" y="3200400"/>
            <a:ext cx="1447800" cy="369332"/>
          </a:xfrm>
          <a:prstGeom prst="rect">
            <a:avLst/>
          </a:prstGeom>
          <a:noFill/>
        </p:spPr>
        <p:txBody>
          <a:bodyPr wrap="square" rtlCol="0">
            <a:spAutoFit/>
          </a:bodyPr>
          <a:lstStyle/>
          <a:p>
            <a:r>
              <a:rPr lang="en-US" dirty="0" smtClean="0">
                <a:solidFill>
                  <a:schemeClr val="bg1"/>
                </a:solidFill>
              </a:rPr>
              <a:t>QuikSCAT</a:t>
            </a:r>
            <a:endParaRPr lang="en-US" dirty="0">
              <a:solidFill>
                <a:schemeClr val="bg1"/>
              </a:solidFill>
            </a:endParaRPr>
          </a:p>
        </p:txBody>
      </p:sp>
      <p:sp>
        <p:nvSpPr>
          <p:cNvPr id="12" name="TextBox 11"/>
          <p:cNvSpPr txBox="1"/>
          <p:nvPr/>
        </p:nvSpPr>
        <p:spPr>
          <a:xfrm>
            <a:off x="4953000" y="3200400"/>
            <a:ext cx="1447800" cy="369332"/>
          </a:xfrm>
          <a:prstGeom prst="rect">
            <a:avLst/>
          </a:prstGeom>
          <a:noFill/>
        </p:spPr>
        <p:txBody>
          <a:bodyPr wrap="square" rtlCol="0">
            <a:spAutoFit/>
          </a:bodyPr>
          <a:lstStyle/>
          <a:p>
            <a:r>
              <a:rPr lang="en-US" dirty="0" smtClean="0">
                <a:solidFill>
                  <a:schemeClr val="bg1"/>
                </a:solidFill>
              </a:rPr>
              <a:t>T/P + JASON1</a:t>
            </a:r>
            <a:endParaRPr lang="en-US" dirty="0">
              <a:solidFill>
                <a:schemeClr val="bg1"/>
              </a:solidFill>
            </a:endParaRPr>
          </a:p>
        </p:txBody>
      </p:sp>
      <p:sp>
        <p:nvSpPr>
          <p:cNvPr id="13" name="TextBox 12"/>
          <p:cNvSpPr txBox="1"/>
          <p:nvPr/>
        </p:nvSpPr>
        <p:spPr>
          <a:xfrm>
            <a:off x="0" y="0"/>
            <a:ext cx="9144000" cy="384721"/>
          </a:xfrm>
          <a:prstGeom prst="rect">
            <a:avLst/>
          </a:prstGeom>
          <a:noFill/>
        </p:spPr>
        <p:txBody>
          <a:bodyPr wrap="square" lIns="0" rIns="0" rtlCol="0">
            <a:spAutoFit/>
          </a:bodyPr>
          <a:lstStyle/>
          <a:p>
            <a:r>
              <a:rPr lang="en-US" sz="1900" b="1" dirty="0" smtClean="0">
                <a:solidFill>
                  <a:srgbClr val="0070C0"/>
                </a:solidFill>
              </a:rPr>
              <a:t>Trend in 90</a:t>
            </a:r>
            <a:r>
              <a:rPr lang="en-US" sz="1900" b="1" baseline="30000" dirty="0" smtClean="0">
                <a:solidFill>
                  <a:srgbClr val="0070C0"/>
                </a:solidFill>
              </a:rPr>
              <a:t>th</a:t>
            </a:r>
            <a:r>
              <a:rPr lang="en-US" sz="1900" b="1" dirty="0" smtClean="0">
                <a:solidFill>
                  <a:srgbClr val="0070C0"/>
                </a:solidFill>
              </a:rPr>
              <a:t> Percentile winds calculated over  9 years in the QuikSCAT lifetime (1999–2009)</a:t>
            </a:r>
            <a:endParaRPr lang="en-US" sz="1900" b="1" dirty="0">
              <a:solidFill>
                <a:srgbClr val="0070C0"/>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Log-Wind Profile Assumption</a:t>
            </a:r>
            <a:endParaRPr lang="en-US" dirty="0"/>
          </a:p>
        </p:txBody>
      </p:sp>
      <p:sp>
        <p:nvSpPr>
          <p:cNvPr id="3" name="Content Placeholder 2"/>
          <p:cNvSpPr>
            <a:spLocks noGrp="1"/>
          </p:cNvSpPr>
          <p:nvPr>
            <p:ph idx="1"/>
          </p:nvPr>
        </p:nvSpPr>
        <p:spPr/>
        <p:txBody>
          <a:bodyPr/>
          <a:lstStyle/>
          <a:p>
            <a:r>
              <a:rPr lang="en-US" dirty="0" smtClean="0"/>
              <a:t>A typical assumption is that the wind stress does not change with height within the lower boundary-layer (and above the wave layer). </a:t>
            </a:r>
          </a:p>
          <a:p>
            <a:pPr lvl="1"/>
            <a:r>
              <a:rPr lang="en-US" dirty="0" smtClean="0"/>
              <a:t>This assumption is equivalent to assuming that there are no sources or sinks of momentum  in that layer</a:t>
            </a:r>
          </a:p>
          <a:p>
            <a:pPr lvl="2"/>
            <a:r>
              <a:rPr lang="en-US" dirty="0" smtClean="0"/>
              <a:t>Large amount of spray and spume act as a sink of atmospheric momentum, and also enhances the surface drift. </a:t>
            </a:r>
          </a:p>
          <a:p>
            <a:pPr lvl="2"/>
            <a:r>
              <a:rPr lang="en-US" dirty="0" smtClean="0"/>
              <a:t>Rain can also transfer momentum from aloft to lower heights. </a:t>
            </a:r>
          </a:p>
          <a:p>
            <a:r>
              <a:rPr lang="en-US" dirty="0" smtClean="0"/>
              <a:t>If our observations of stress are used to calibration the physics then</a:t>
            </a:r>
          </a:p>
          <a:p>
            <a:pPr lvl="1"/>
            <a:r>
              <a:rPr lang="en-US" dirty="0" smtClean="0"/>
              <a:t>Aircraft in situ observations of stress are not going to be well suited unless the aircraft is flown dangerously low</a:t>
            </a:r>
          </a:p>
          <a:p>
            <a:pPr lvl="2"/>
            <a:r>
              <a:rPr lang="en-US" dirty="0" smtClean="0"/>
              <a:t>This is not a good option for observations!!!</a:t>
            </a:r>
          </a:p>
          <a:p>
            <a:pPr lvl="1"/>
            <a:r>
              <a:rPr lang="en-US" dirty="0" smtClean="0"/>
              <a:t>This is a very rough environment for surface observations of stress!</a:t>
            </a:r>
          </a:p>
          <a:p>
            <a:r>
              <a:rPr lang="en-US" dirty="0" smtClean="0"/>
              <a:t>Evaporation from droplets might also change the stability and cause the near surface boundary-layer to differ from the boundary-layer above the spray layer</a:t>
            </a:r>
          </a:p>
          <a:p>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Profile </a:t>
            </a:r>
            <a:endParaRPr lang="en-US" dirty="0"/>
          </a:p>
        </p:txBody>
      </p:sp>
      <p:sp>
        <p:nvSpPr>
          <p:cNvPr id="3" name="Content Placeholder 2"/>
          <p:cNvSpPr>
            <a:spLocks noGrp="1"/>
          </p:cNvSpPr>
          <p:nvPr>
            <p:ph idx="1"/>
          </p:nvPr>
        </p:nvSpPr>
        <p:spPr>
          <a:xfrm>
            <a:off x="6934200" y="990600"/>
            <a:ext cx="2209800" cy="5334000"/>
          </a:xfrm>
        </p:spPr>
        <p:txBody>
          <a:bodyPr/>
          <a:lstStyle/>
          <a:p>
            <a:r>
              <a:rPr lang="en-US" dirty="0" smtClean="0"/>
              <a:t>Profile of </a:t>
            </a:r>
            <a:r>
              <a:rPr lang="en-US" dirty="0" err="1" smtClean="0"/>
              <a:t>dropsondes</a:t>
            </a:r>
            <a:r>
              <a:rPr lang="en-US" dirty="0" smtClean="0"/>
              <a:t> from cat 4 case in Powell et al. (2003)</a:t>
            </a:r>
          </a:p>
          <a:p>
            <a:r>
              <a:rPr lang="en-US" dirty="0" smtClean="0"/>
              <a:t>Shows the log-wind profile extends up to 300m height</a:t>
            </a:r>
          </a:p>
          <a:p>
            <a:r>
              <a:rPr lang="en-US" dirty="0" smtClean="0"/>
              <a:t>500m in other cases.</a:t>
            </a:r>
          </a:p>
          <a:p>
            <a:r>
              <a:rPr lang="en-US" dirty="0" smtClean="0"/>
              <a:t>Log-profile does not fit near the surface </a:t>
            </a:r>
            <a:endParaRPr lang="en-US" dirty="0"/>
          </a:p>
        </p:txBody>
      </p:sp>
      <p:sp>
        <p:nvSpPr>
          <p:cNvPr id="13" name="TextBox 12"/>
          <p:cNvSpPr txBox="1"/>
          <p:nvPr/>
        </p:nvSpPr>
        <p:spPr>
          <a:xfrm>
            <a:off x="2362200" y="3916740"/>
            <a:ext cx="1066800" cy="1569660"/>
          </a:xfrm>
          <a:prstGeom prst="rect">
            <a:avLst/>
          </a:prstGeom>
          <a:noFill/>
        </p:spPr>
        <p:txBody>
          <a:bodyPr wrap="square" rtlCol="0">
            <a:spAutoFit/>
          </a:bodyPr>
          <a:lstStyle/>
          <a:p>
            <a:r>
              <a:rPr lang="en-US" sz="9600" dirty="0" smtClean="0"/>
              <a:t>}</a:t>
            </a:r>
            <a:endParaRPr lang="en-US" sz="9600" dirty="0"/>
          </a:p>
        </p:txBody>
      </p:sp>
      <p:sp>
        <p:nvSpPr>
          <p:cNvPr id="16" name="TextBox 15"/>
          <p:cNvSpPr txBox="1"/>
          <p:nvPr/>
        </p:nvSpPr>
        <p:spPr>
          <a:xfrm>
            <a:off x="1600200" y="5410200"/>
            <a:ext cx="5181600" cy="381000"/>
          </a:xfrm>
          <a:prstGeom prst="rect">
            <a:avLst/>
          </a:prstGeom>
          <a:noFill/>
        </p:spPr>
        <p:txBody>
          <a:bodyPr wrap="square" rtlCol="0">
            <a:spAutoFit/>
          </a:bodyPr>
          <a:lstStyle/>
          <a:p>
            <a:r>
              <a:rPr lang="en-US" dirty="0" smtClean="0"/>
              <a:t>Data provided by Mark Powell via Kerry Emanuel</a:t>
            </a:r>
            <a:endParaRPr lang="en-US" dirty="0"/>
          </a:p>
        </p:txBody>
      </p:sp>
      <p:grpSp>
        <p:nvGrpSpPr>
          <p:cNvPr id="4" name="Groupe 3"/>
          <p:cNvGrpSpPr/>
          <p:nvPr/>
        </p:nvGrpSpPr>
        <p:grpSpPr>
          <a:xfrm>
            <a:off x="76200" y="1028700"/>
            <a:ext cx="7315200" cy="5485031"/>
            <a:chOff x="76200" y="1028700"/>
            <a:chExt cx="7315200" cy="5485031"/>
          </a:xfrm>
        </p:grpSpPr>
        <p:pic>
          <p:nvPicPr>
            <p:cNvPr id="5" name="Picture 4" descr="C:\mark\graphics\TCs\CBLAST Profiles\cat4.gif"/>
            <p:cNvPicPr>
              <a:picLocks noChangeAspect="1" noChangeArrowheads="1"/>
            </p:cNvPicPr>
            <p:nvPr/>
          </p:nvPicPr>
          <p:blipFill>
            <a:blip r:embed="rId2" cstate="print"/>
            <a:srcRect/>
            <a:stretch>
              <a:fillRect/>
            </a:stretch>
          </p:blipFill>
          <p:spPr bwMode="auto">
            <a:xfrm>
              <a:off x="76200" y="1028700"/>
              <a:ext cx="7010400" cy="5257800"/>
            </a:xfrm>
            <a:prstGeom prst="rect">
              <a:avLst/>
            </a:prstGeom>
            <a:noFill/>
          </p:spPr>
        </p:pic>
        <p:sp>
          <p:nvSpPr>
            <p:cNvPr id="6" name="Text Box 5"/>
            <p:cNvSpPr txBox="1">
              <a:spLocks noChangeArrowheads="1"/>
            </p:cNvSpPr>
            <p:nvPr/>
          </p:nvSpPr>
          <p:spPr bwMode="auto">
            <a:xfrm>
              <a:off x="1066800" y="2286000"/>
              <a:ext cx="3505200" cy="298672"/>
            </a:xfrm>
            <a:prstGeom prst="rect">
              <a:avLst/>
            </a:prstGeom>
            <a:noFill/>
            <a:ln w="9525">
              <a:noFill/>
              <a:miter lim="800000"/>
              <a:headEnd/>
              <a:tailEnd/>
            </a:ln>
            <a:effectLst/>
          </p:spPr>
          <p:txBody>
            <a:bodyPr>
              <a:spAutoFit/>
            </a:bodyPr>
            <a:lstStyle/>
            <a:p>
              <a:pPr>
                <a:lnSpc>
                  <a:spcPct val="70000"/>
                </a:lnSpc>
                <a:spcBef>
                  <a:spcPct val="50000"/>
                </a:spcBef>
                <a:buFontTx/>
                <a:buNone/>
              </a:pPr>
              <a:r>
                <a:rPr lang="en-US" i="1" dirty="0">
                  <a:cs typeface="Times New Roman" pitchFamily="18" charset="0"/>
                </a:rPr>
                <a:t>u</a:t>
              </a:r>
              <a:r>
                <a:rPr lang="en-US" baseline="-25000" dirty="0">
                  <a:latin typeface="Symbol" pitchFamily="18" charset="2"/>
                  <a:cs typeface="Times New Roman" pitchFamily="18" charset="0"/>
                </a:rPr>
                <a:t>*</a:t>
              </a:r>
              <a:r>
                <a:rPr lang="en-US" dirty="0">
                  <a:cs typeface="Times New Roman" pitchFamily="18" charset="0"/>
                </a:rPr>
                <a:t> =  </a:t>
              </a:r>
              <a:r>
                <a:rPr lang="en-US" dirty="0" smtClean="0">
                  <a:cs typeface="Times New Roman" pitchFamily="18" charset="0"/>
                </a:rPr>
                <a:t>2.3ms</a:t>
              </a:r>
              <a:r>
                <a:rPr lang="en-US" baseline="30000" dirty="0" smtClean="0">
                  <a:cs typeface="Times New Roman" pitchFamily="18" charset="0"/>
                </a:rPr>
                <a:t>-1</a:t>
              </a:r>
              <a:endParaRPr lang="en-US" baseline="30000" dirty="0">
                <a:cs typeface="Times New Roman" pitchFamily="18" charset="0"/>
              </a:endParaRPr>
            </a:p>
          </p:txBody>
        </p:sp>
        <p:sp>
          <p:nvSpPr>
            <p:cNvPr id="8" name="TextBox 7"/>
            <p:cNvSpPr txBox="1"/>
            <p:nvPr/>
          </p:nvSpPr>
          <p:spPr>
            <a:xfrm>
              <a:off x="4419600" y="3733800"/>
              <a:ext cx="2362200" cy="769441"/>
            </a:xfrm>
            <a:prstGeom prst="rect">
              <a:avLst/>
            </a:prstGeom>
            <a:noFill/>
          </p:spPr>
          <p:txBody>
            <a:bodyPr wrap="square" rtlCol="0">
              <a:spAutoFit/>
            </a:bodyPr>
            <a:lstStyle/>
            <a:p>
              <a:r>
                <a:rPr lang="en-US" sz="2200" i="1" dirty="0" smtClean="0">
                  <a:latin typeface="Times New Roman" pitchFamily="18" charset="0"/>
                  <a:cs typeface="Times New Roman" pitchFamily="18" charset="0"/>
                </a:rPr>
                <a:t>U</a:t>
              </a:r>
              <a:r>
                <a:rPr lang="en-US" sz="2200" dirty="0" smtClean="0">
                  <a:latin typeface="Times New Roman" pitchFamily="18" charset="0"/>
                  <a:cs typeface="Times New Roman" pitchFamily="18" charset="0"/>
                </a:rPr>
                <a:t>(</a:t>
              </a:r>
              <a:r>
                <a:rPr lang="en-US" sz="2200" i="1" dirty="0" smtClean="0">
                  <a:latin typeface="Times New Roman" pitchFamily="18" charset="0"/>
                  <a:cs typeface="Times New Roman" pitchFamily="18" charset="0"/>
                </a:rPr>
                <a:t>z</a:t>
              </a:r>
              <a:r>
                <a:rPr lang="en-US" sz="2200" dirty="0" smtClean="0">
                  <a:latin typeface="Times New Roman" pitchFamily="18" charset="0"/>
                  <a:cs typeface="Times New Roman" pitchFamily="18" charset="0"/>
                </a:rPr>
                <a:t>) </a:t>
              </a:r>
              <a:r>
                <a:rPr lang="en-US" sz="2200" dirty="0" smtClean="0">
                  <a:latin typeface="Times New Roman" pitchFamily="18" charset="0"/>
                  <a:cs typeface="Times New Roman" pitchFamily="18" charset="0"/>
                  <a:sym typeface="Symbol"/>
                </a:rPr>
                <a:t>  log(</a:t>
              </a:r>
              <a:r>
                <a:rPr lang="en-US" sz="2200" i="1" dirty="0" smtClean="0">
                  <a:latin typeface="Times New Roman" pitchFamily="18" charset="0"/>
                  <a:cs typeface="Times New Roman" pitchFamily="18" charset="0"/>
                  <a:sym typeface="Symbol"/>
                </a:rPr>
                <a:t>z – d </a:t>
              </a:r>
              <a:r>
                <a:rPr lang="en-US" sz="2200" dirty="0" smtClean="0">
                  <a:latin typeface="Times New Roman" pitchFamily="18" charset="0"/>
                  <a:cs typeface="Times New Roman" pitchFamily="18" charset="0"/>
                  <a:sym typeface="Symbol"/>
                </a:rPr>
                <a:t>)</a:t>
              </a:r>
            </a:p>
            <a:p>
              <a:r>
                <a:rPr lang="en-US" sz="2200" dirty="0" smtClean="0">
                  <a:latin typeface="Times New Roman" pitchFamily="18" charset="0"/>
                  <a:cs typeface="Times New Roman" pitchFamily="18" charset="0"/>
                  <a:sym typeface="Symbol"/>
                </a:rPr>
                <a:t>Log profile</a:t>
              </a:r>
              <a:endParaRPr lang="en-US" sz="2200" dirty="0">
                <a:latin typeface="Times New Roman" pitchFamily="18" charset="0"/>
                <a:cs typeface="Times New Roman" pitchFamily="18" charset="0"/>
              </a:endParaRPr>
            </a:p>
          </p:txBody>
        </p:sp>
        <p:cxnSp>
          <p:nvCxnSpPr>
            <p:cNvPr id="10" name="Straight Arrow Connector 9"/>
            <p:cNvCxnSpPr>
              <a:stCxn id="8" idx="1"/>
            </p:cNvCxnSpPr>
            <p:nvPr/>
          </p:nvCxnSpPr>
          <p:spPr>
            <a:xfrm flipH="1" flipV="1">
              <a:off x="3352800" y="3810000"/>
              <a:ext cx="1066800" cy="308521"/>
            </a:xfrm>
            <a:prstGeom prst="straightConnector1">
              <a:avLst/>
            </a:prstGeom>
            <a:ln w="38100">
              <a:tailEnd type="stealth" w="lg" len="lg"/>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956034" y="4648200"/>
              <a:ext cx="2454166" cy="430887"/>
            </a:xfrm>
            <a:prstGeom prst="rect">
              <a:avLst/>
            </a:prstGeom>
            <a:noFill/>
          </p:spPr>
          <p:txBody>
            <a:bodyPr wrap="square" rtlCol="0">
              <a:spAutoFit/>
            </a:bodyPr>
            <a:lstStyle/>
            <a:p>
              <a:r>
                <a:rPr lang="en-US" sz="2200" i="1" dirty="0" smtClean="0">
                  <a:latin typeface="Times New Roman" pitchFamily="18" charset="0"/>
                  <a:cs typeface="Times New Roman" pitchFamily="18" charset="0"/>
                </a:rPr>
                <a:t>Not a log profile</a:t>
              </a:r>
              <a:endParaRPr lang="en-US" sz="2200" dirty="0">
                <a:latin typeface="Times New Roman" pitchFamily="18" charset="0"/>
                <a:cs typeface="Times New Roman" pitchFamily="18" charset="0"/>
              </a:endParaRPr>
            </a:p>
          </p:txBody>
        </p:sp>
        <p:sp>
          <p:nvSpPr>
            <p:cNvPr id="17" name="TextBox 16"/>
            <p:cNvSpPr txBox="1"/>
            <p:nvPr/>
          </p:nvSpPr>
          <p:spPr>
            <a:xfrm>
              <a:off x="574344" y="5867400"/>
              <a:ext cx="6817056" cy="646331"/>
            </a:xfrm>
            <a:prstGeom prst="rect">
              <a:avLst/>
            </a:prstGeom>
            <a:solidFill>
              <a:schemeClr val="bg1"/>
            </a:solidFill>
          </p:spPr>
          <p:txBody>
            <a:bodyPr wrap="square" rtlCol="0">
              <a:spAutoFit/>
            </a:bodyPr>
            <a:lstStyle/>
            <a:p>
              <a:r>
                <a:rPr lang="en-US" dirty="0" smtClean="0"/>
                <a:t>55                          60                        65                         70                        75</a:t>
              </a:r>
            </a:p>
            <a:p>
              <a:r>
                <a:rPr lang="en-US" dirty="0" smtClean="0"/>
                <a:t>	                        Wind Speed, </a:t>
              </a:r>
              <a:r>
                <a:rPr lang="en-US" i="1" dirty="0" smtClean="0"/>
                <a:t>U</a:t>
              </a:r>
              <a:r>
                <a:rPr lang="en-US" baseline="-25000" dirty="0" smtClean="0"/>
                <a:t>10</a:t>
              </a:r>
              <a:r>
                <a:rPr lang="en-US" dirty="0" smtClean="0"/>
                <a:t>  (ms</a:t>
              </a:r>
              <a:r>
                <a:rPr lang="en-US" baseline="30000" dirty="0" smtClean="0"/>
                <a:t>-1</a:t>
              </a:r>
              <a:r>
                <a:rPr lang="en-US" dirty="0" smtClean="0"/>
                <a:t>)</a:t>
              </a:r>
              <a:endParaRPr lang="en-US" baseline="30000" dirty="0"/>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Impacts of Rain on Physics and Sampling</a:t>
            </a:r>
            <a:endParaRPr lang="en-US" dirty="0"/>
          </a:p>
        </p:txBody>
      </p:sp>
      <p:sp>
        <p:nvSpPr>
          <p:cNvPr id="3" name="Content Placeholder 2"/>
          <p:cNvSpPr>
            <a:spLocks noGrp="1"/>
          </p:cNvSpPr>
          <p:nvPr>
            <p:ph idx="1"/>
          </p:nvPr>
        </p:nvSpPr>
        <p:spPr>
          <a:xfrm>
            <a:off x="457200" y="914400"/>
            <a:ext cx="8229600" cy="5943600"/>
          </a:xfrm>
        </p:spPr>
        <p:txBody>
          <a:bodyPr>
            <a:normAutofit/>
          </a:bodyPr>
          <a:lstStyle/>
          <a:p>
            <a:r>
              <a:rPr lang="en-US" dirty="0" smtClean="0"/>
              <a:t>It is also observed that rain in hurricanes reduces the surface roughness, which is closely related to stress and hence causes errors in remotely sensed winds</a:t>
            </a:r>
          </a:p>
          <a:p>
            <a:pPr lvl="1"/>
            <a:r>
              <a:rPr lang="en-US" dirty="0" smtClean="0"/>
              <a:t>Rain and spray presumably change the relationship between surface observations and winds at a reference height (e.g., the traditional 10 meters).  </a:t>
            </a:r>
          </a:p>
          <a:p>
            <a:r>
              <a:rPr lang="en-US" dirty="0" smtClean="0"/>
              <a:t>Large rain rates adversely impacts the quality of observations (even at C-band) making using such data in calibration very dangerous</a:t>
            </a:r>
          </a:p>
          <a:p>
            <a:pPr lvl="1"/>
            <a:r>
              <a:rPr lang="en-US" dirty="0" smtClean="0"/>
              <a:t>Unfortunately extreme winds are often associate with rain</a:t>
            </a:r>
          </a:p>
          <a:p>
            <a:pPr lvl="1"/>
            <a:r>
              <a:rPr lang="en-US" dirty="0" smtClean="0"/>
              <a:t>L-band is much less sensitive to falling rain, but will still be impacted by the moving surface.</a:t>
            </a:r>
          </a:p>
          <a:p>
            <a:r>
              <a:rPr lang="en-US" dirty="0" smtClean="0"/>
              <a:t>Footprint size and beam filling (sampling a homogeneous environment) will be a big issue in calibration.</a:t>
            </a:r>
          </a:p>
          <a:p>
            <a:pPr lvl="1"/>
            <a:r>
              <a:rPr lang="en-US" dirty="0" smtClean="0"/>
              <a:t>High resolution should help, as long as the footprint samples the enough surface to provide homogeneous samples</a:t>
            </a:r>
          </a:p>
          <a:p>
            <a:pPr lvl="1"/>
            <a:r>
              <a:rPr lang="en-US" dirty="0" smtClean="0"/>
              <a:t>Note stress is supported by shorter scale waves (modified by longer scale)</a:t>
            </a:r>
          </a:p>
          <a:p>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Impacts of Rain on SFMR </a:t>
            </a:r>
            <a:r>
              <a:rPr lang="en-US" dirty="0" err="1" smtClean="0"/>
              <a:t>Retreivals</a:t>
            </a:r>
            <a:endParaRPr lang="en-US" dirty="0"/>
          </a:p>
        </p:txBody>
      </p:sp>
      <p:sp>
        <p:nvSpPr>
          <p:cNvPr id="3" name="Content Placeholder 2"/>
          <p:cNvSpPr>
            <a:spLocks noGrp="1"/>
          </p:cNvSpPr>
          <p:nvPr>
            <p:ph idx="1"/>
          </p:nvPr>
        </p:nvSpPr>
        <p:spPr>
          <a:xfrm>
            <a:off x="6096000" y="990600"/>
            <a:ext cx="3048000" cy="5334000"/>
          </a:xfrm>
        </p:spPr>
        <p:txBody>
          <a:bodyPr/>
          <a:lstStyle/>
          <a:p>
            <a:r>
              <a:rPr lang="en-US" dirty="0" smtClean="0"/>
              <a:t>Modeled Wind Induced Emissivity as a function of wind speed</a:t>
            </a:r>
          </a:p>
          <a:p>
            <a:r>
              <a:rPr lang="en-US" dirty="0" smtClean="0"/>
              <a:t>Colored by rain rate</a:t>
            </a:r>
          </a:p>
          <a:p>
            <a:endParaRPr lang="en-US" dirty="0" smtClean="0"/>
          </a:p>
          <a:p>
            <a:r>
              <a:rPr lang="en-US" dirty="0" smtClean="0"/>
              <a:t>Graphic from </a:t>
            </a:r>
            <a:r>
              <a:rPr lang="en-US" dirty="0" err="1" smtClean="0"/>
              <a:t>Holbach</a:t>
            </a:r>
            <a:r>
              <a:rPr lang="en-US" dirty="0" smtClean="0"/>
              <a:t> (2016)</a:t>
            </a:r>
            <a:endParaRPr lang="en-US" dirty="0"/>
          </a:p>
        </p:txBody>
      </p:sp>
      <p:pic>
        <p:nvPicPr>
          <p:cNvPr id="4" name="Picture 3"/>
          <p:cNvPicPr/>
          <p:nvPr/>
        </p:nvPicPr>
        <p:blipFill>
          <a:blip r:embed="rId2" cstate="print">
            <a:extLst>
              <a:ext uri="{28A0092B-C50C-407E-A947-70E740481C1C}">
                <a14:useLocalDpi xmlns:a14="http://schemas.microsoft.com/office/drawing/2010/main" val="0"/>
              </a:ext>
            </a:extLst>
          </a:blip>
          <a:srcRect r="3797" b="1429"/>
          <a:stretch>
            <a:fillRect/>
          </a:stretch>
        </p:blipFill>
        <p:spPr>
          <a:xfrm>
            <a:off x="228600" y="914400"/>
            <a:ext cx="6019800" cy="5486400"/>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Remarks</a:t>
            </a:r>
            <a:endParaRPr lang="en-US" dirty="0"/>
          </a:p>
        </p:txBody>
      </p:sp>
      <p:sp>
        <p:nvSpPr>
          <p:cNvPr id="3" name="Content Placeholder 2"/>
          <p:cNvSpPr>
            <a:spLocks noGrp="1"/>
          </p:cNvSpPr>
          <p:nvPr>
            <p:ph idx="1"/>
          </p:nvPr>
        </p:nvSpPr>
        <p:spPr/>
        <p:txBody>
          <a:bodyPr>
            <a:normAutofit lnSpcReduction="10000"/>
          </a:bodyPr>
          <a:lstStyle/>
          <a:p>
            <a:r>
              <a:rPr lang="en-US" dirty="0" smtClean="0"/>
              <a:t>Measurements based on near surface observations are more related to the surface than winds or stresses aloft. We need a better understanding of the physical changes with height</a:t>
            </a:r>
          </a:p>
          <a:p>
            <a:r>
              <a:rPr lang="en-US" dirty="0" smtClean="0"/>
              <a:t>The sampling of near </a:t>
            </a:r>
            <a:r>
              <a:rPr lang="en-US" dirty="0" err="1" smtClean="0"/>
              <a:t>near</a:t>
            </a:r>
            <a:r>
              <a:rPr lang="en-US" dirty="0" smtClean="0"/>
              <a:t>-surface winds is highly biased towards hurricanes (thanks to the efforts of the NHC)</a:t>
            </a:r>
          </a:p>
          <a:p>
            <a:r>
              <a:rPr lang="en-US" dirty="0" smtClean="0"/>
              <a:t>Consequently, </a:t>
            </a:r>
            <a:r>
              <a:rPr lang="en-US" dirty="0" err="1" smtClean="0"/>
              <a:t>dropsondes</a:t>
            </a:r>
            <a:r>
              <a:rPr lang="en-US" dirty="0" smtClean="0"/>
              <a:t> and Mark Powell’s HWIND product are used for tuning remotely sensed wind</a:t>
            </a:r>
          </a:p>
          <a:p>
            <a:pPr lvl="1"/>
            <a:r>
              <a:rPr lang="en-US" dirty="0" smtClean="0"/>
              <a:t>HWIND is pretty reliable away from the storm core and the outer bounds of the storm (</a:t>
            </a:r>
            <a:r>
              <a:rPr lang="en-US" dirty="0" err="1" smtClean="0"/>
              <a:t>Dinapoli</a:t>
            </a:r>
            <a:r>
              <a:rPr lang="en-US" dirty="0" smtClean="0"/>
              <a:t> et al. 2012)</a:t>
            </a:r>
          </a:p>
          <a:p>
            <a:pPr lvl="1"/>
            <a:r>
              <a:rPr lang="en-US" dirty="0" smtClean="0"/>
              <a:t>Winds from oil rigs might be an alternative</a:t>
            </a:r>
          </a:p>
          <a:p>
            <a:r>
              <a:rPr lang="en-US" dirty="0" smtClean="0"/>
              <a:t>Remote sensing</a:t>
            </a:r>
          </a:p>
          <a:p>
            <a:pPr lvl="1"/>
            <a:r>
              <a:rPr lang="en-US" dirty="0" smtClean="0"/>
              <a:t>The physics of air/sea coupling changes between 20 m/s and 30 m/s</a:t>
            </a:r>
          </a:p>
          <a:p>
            <a:pPr lvl="2"/>
            <a:r>
              <a:rPr lang="en-US" dirty="0" smtClean="0"/>
              <a:t>Appears to change at lower wind speeds for hurricanes than for </a:t>
            </a:r>
            <a:r>
              <a:rPr lang="en-US" dirty="0" err="1" smtClean="0"/>
              <a:t>extrtatropical</a:t>
            </a:r>
            <a:r>
              <a:rPr lang="en-US" dirty="0" smtClean="0"/>
              <a:t> storms</a:t>
            </a:r>
          </a:p>
          <a:p>
            <a:pPr lvl="2"/>
            <a:r>
              <a:rPr lang="en-US" dirty="0" smtClean="0"/>
              <a:t>Suggests that changes in temperature or surface tension could be important</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6434" name="Rectangle 2"/>
          <p:cNvSpPr>
            <a:spLocks noGrp="1" noChangeArrowheads="1"/>
          </p:cNvSpPr>
          <p:nvPr>
            <p:ph type="title"/>
          </p:nvPr>
        </p:nvSpPr>
        <p:spPr/>
        <p:txBody>
          <a:bodyPr/>
          <a:lstStyle/>
          <a:p>
            <a:r>
              <a:rPr lang="en-US"/>
              <a:t>Examples</a:t>
            </a:r>
          </a:p>
        </p:txBody>
      </p:sp>
      <p:sp>
        <p:nvSpPr>
          <p:cNvPr id="786435" name="Rectangle 3"/>
          <p:cNvSpPr>
            <a:spLocks noGrp="1" noChangeArrowheads="1"/>
          </p:cNvSpPr>
          <p:nvPr>
            <p:ph type="body" idx="1"/>
          </p:nvPr>
        </p:nvSpPr>
        <p:spPr>
          <a:xfrm>
            <a:off x="457200" y="5091113"/>
            <a:ext cx="8229600" cy="1004887"/>
          </a:xfrm>
        </p:spPr>
        <p:txBody>
          <a:bodyPr/>
          <a:lstStyle/>
          <a:p>
            <a:endParaRPr lang="en-US"/>
          </a:p>
        </p:txBody>
      </p:sp>
      <p:pic>
        <p:nvPicPr>
          <p:cNvPr id="786436" name="hurr-floyd-4kmir.mpg">
            <a:hlinkClick r:id="" action="ppaction://media"/>
          </p:cNvPr>
          <p:cNvPicPr>
            <a:picLocks noRot="1" noChangeAspect="1" noChangeArrowheads="1"/>
          </p:cNvPicPr>
          <p:nvPr>
            <a:videoFile r:link="rId1"/>
          </p:nvPr>
        </p:nvPicPr>
        <p:blipFill>
          <a:blip r:embed="rId3" cstate="print"/>
          <a:srcRect/>
          <a:stretch>
            <a:fillRect/>
          </a:stretch>
        </p:blipFill>
        <p:spPr bwMode="auto">
          <a:xfrm>
            <a:off x="152400" y="1066800"/>
            <a:ext cx="4114800" cy="3086100"/>
          </a:xfrm>
          <a:prstGeom prst="rect">
            <a:avLst/>
          </a:prstGeom>
          <a:noFill/>
        </p:spPr>
      </p:pic>
      <p:pic>
        <p:nvPicPr>
          <p:cNvPr id="786437" name="Picture 5" descr="Isabel_Eye_ISS2003247_lrg[1]"/>
          <p:cNvPicPr>
            <a:picLocks noChangeAspect="1" noChangeArrowheads="1"/>
          </p:cNvPicPr>
          <p:nvPr/>
        </p:nvPicPr>
        <p:blipFill>
          <a:blip r:embed="rId4" cstate="print"/>
          <a:srcRect/>
          <a:stretch>
            <a:fillRect/>
          </a:stretch>
        </p:blipFill>
        <p:spPr bwMode="auto">
          <a:xfrm>
            <a:off x="4305300" y="1066800"/>
            <a:ext cx="4686300" cy="3089275"/>
          </a:xfrm>
          <a:prstGeom prst="rect">
            <a:avLst/>
          </a:prstGeom>
          <a:noFill/>
        </p:spPr>
      </p:pic>
      <p:sp>
        <p:nvSpPr>
          <p:cNvPr id="786439" name="Rectangle 7"/>
          <p:cNvSpPr>
            <a:spLocks noChangeArrowheads="1"/>
          </p:cNvSpPr>
          <p:nvPr/>
        </p:nvSpPr>
        <p:spPr bwMode="auto">
          <a:xfrm>
            <a:off x="-676275" y="66675"/>
            <a:ext cx="9144000" cy="0"/>
          </a:xfrm>
          <a:prstGeom prst="rect">
            <a:avLst/>
          </a:prstGeom>
          <a:noFill/>
          <a:ln w="9525">
            <a:noFill/>
            <a:miter lim="800000"/>
            <a:headEnd/>
            <a:tailEnd/>
          </a:ln>
          <a:effectLst/>
        </p:spPr>
        <p:txBody>
          <a:bodyPr>
            <a:spAutoFit/>
          </a:bodyPr>
          <a:lstStyle/>
          <a:p>
            <a:endParaRPr lang="en-US"/>
          </a:p>
        </p:txBody>
      </p:sp>
      <p:pic>
        <p:nvPicPr>
          <p:cNvPr id="786438" name="Picture 6" descr="http://www.photolib.noaa.gov/historic/nws/images/big/wea00566.jpg"/>
          <p:cNvPicPr>
            <a:picLocks noChangeAspect="1" noChangeArrowheads="1"/>
          </p:cNvPicPr>
          <p:nvPr/>
        </p:nvPicPr>
        <p:blipFill>
          <a:blip r:embed="rId5" r:link="rId6" cstate="print"/>
          <a:srcRect/>
          <a:stretch>
            <a:fillRect/>
          </a:stretch>
        </p:blipFill>
        <p:spPr bwMode="auto">
          <a:xfrm>
            <a:off x="152400" y="4156075"/>
            <a:ext cx="3352800" cy="2147888"/>
          </a:xfrm>
          <a:prstGeom prst="rect">
            <a:avLst/>
          </a:prstGeom>
          <a:noFill/>
        </p:spPr>
      </p:pic>
      <p:sp>
        <p:nvSpPr>
          <p:cNvPr id="786441" name="Rectangle 9"/>
          <p:cNvSpPr>
            <a:spLocks noChangeArrowheads="1"/>
          </p:cNvSpPr>
          <p:nvPr/>
        </p:nvSpPr>
        <p:spPr bwMode="auto">
          <a:xfrm>
            <a:off x="-676275" y="23813"/>
            <a:ext cx="9144000" cy="0"/>
          </a:xfrm>
          <a:prstGeom prst="rect">
            <a:avLst/>
          </a:prstGeom>
          <a:noFill/>
          <a:ln w="9525">
            <a:noFill/>
            <a:miter lim="800000"/>
            <a:headEnd/>
            <a:tailEnd/>
          </a:ln>
          <a:effectLst/>
        </p:spPr>
        <p:txBody>
          <a:bodyPr>
            <a:spAutoFit/>
          </a:bodyPr>
          <a:lstStyle/>
          <a:p>
            <a:endParaRPr lang="en-US"/>
          </a:p>
        </p:txBody>
      </p:sp>
      <p:pic>
        <p:nvPicPr>
          <p:cNvPr id="786440" name="Picture 8" descr="http://www.photolib.noaa.gov/historic/nws/images/big/wea00544.jpg"/>
          <p:cNvPicPr>
            <a:picLocks noChangeAspect="1" noChangeArrowheads="1"/>
          </p:cNvPicPr>
          <p:nvPr/>
        </p:nvPicPr>
        <p:blipFill>
          <a:blip r:embed="rId7" r:link="rId8" cstate="print"/>
          <a:srcRect l="14925" r="14925"/>
          <a:stretch>
            <a:fillRect/>
          </a:stretch>
        </p:blipFill>
        <p:spPr bwMode="auto">
          <a:xfrm>
            <a:off x="3489325" y="4165600"/>
            <a:ext cx="2319338" cy="2159000"/>
          </a:xfrm>
          <a:prstGeom prst="rect">
            <a:avLst/>
          </a:prstGeom>
          <a:noFill/>
        </p:spPr>
      </p:pic>
      <p:sp>
        <p:nvSpPr>
          <p:cNvPr id="786443" name="Rectangle 11"/>
          <p:cNvSpPr>
            <a:spLocks noChangeArrowheads="1"/>
          </p:cNvSpPr>
          <p:nvPr/>
        </p:nvSpPr>
        <p:spPr bwMode="auto">
          <a:xfrm>
            <a:off x="-676275" y="-28575"/>
            <a:ext cx="9144000" cy="0"/>
          </a:xfrm>
          <a:prstGeom prst="rect">
            <a:avLst/>
          </a:prstGeom>
          <a:noFill/>
          <a:ln w="9525">
            <a:noFill/>
            <a:miter lim="800000"/>
            <a:headEnd/>
            <a:tailEnd/>
          </a:ln>
          <a:effectLst/>
        </p:spPr>
        <p:txBody>
          <a:bodyPr>
            <a:spAutoFit/>
          </a:bodyPr>
          <a:lstStyle/>
          <a:p>
            <a:endParaRPr lang="en-US"/>
          </a:p>
        </p:txBody>
      </p:sp>
      <p:pic>
        <p:nvPicPr>
          <p:cNvPr id="786442" name="Picture 10" descr="http://www.photolib.noaa.gov/historic/nws/images/big/wea00591.jpg"/>
          <p:cNvPicPr>
            <a:picLocks noChangeAspect="1" noChangeArrowheads="1"/>
          </p:cNvPicPr>
          <p:nvPr/>
        </p:nvPicPr>
        <p:blipFill>
          <a:blip r:embed="rId9" r:link="rId10" cstate="print"/>
          <a:srcRect/>
          <a:stretch>
            <a:fillRect/>
          </a:stretch>
        </p:blipFill>
        <p:spPr bwMode="auto">
          <a:xfrm>
            <a:off x="5715000" y="4156075"/>
            <a:ext cx="3276600" cy="2159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880" fill="hold"/>
                                        <p:tgtEl>
                                          <p:spTgt spid="78643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786436"/>
                </p:tgtEl>
              </p:cMediaNode>
            </p:video>
            <p:seq concurrent="1" nextAc="seek">
              <p:cTn id="8" restart="whenNotActive" fill="hold" evtFilter="cancelBubble" nodeType="interactiveSeq">
                <p:stCondLst>
                  <p:cond evt="onClick" delay="0">
                    <p:tgtEl>
                      <p:spTgt spid="78643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86436"/>
                                        </p:tgtEl>
                                      </p:cBhvr>
                                    </p:cmd>
                                  </p:childTnLst>
                                </p:cTn>
                              </p:par>
                            </p:childTnLst>
                          </p:cTn>
                        </p:par>
                      </p:childTnLst>
                    </p:cTn>
                  </p:par>
                </p:childTnLst>
              </p:cTn>
              <p:nextCondLst>
                <p:cond evt="onClick" delay="0">
                  <p:tgtEl>
                    <p:spTgt spid="786436"/>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68362"/>
          </a:xfrm>
        </p:spPr>
        <p:txBody>
          <a:bodyPr/>
          <a:lstStyle/>
          <a:p>
            <a:r>
              <a:rPr lang="en-US" dirty="0" smtClean="0"/>
              <a:t>Conclusions</a:t>
            </a:r>
            <a:endParaRPr lang="en-US" dirty="0"/>
          </a:p>
        </p:txBody>
      </p:sp>
      <p:sp>
        <p:nvSpPr>
          <p:cNvPr id="3" name="Content Placeholder 2"/>
          <p:cNvSpPr>
            <a:spLocks noGrp="1"/>
          </p:cNvSpPr>
          <p:nvPr>
            <p:ph idx="1"/>
          </p:nvPr>
        </p:nvSpPr>
        <p:spPr>
          <a:xfrm>
            <a:off x="457200" y="685800"/>
            <a:ext cx="8229600" cy="6019800"/>
          </a:xfrm>
        </p:spPr>
        <p:txBody>
          <a:bodyPr>
            <a:normAutofit fontScale="92500" lnSpcReduction="10000"/>
          </a:bodyPr>
          <a:lstStyle/>
          <a:p>
            <a:r>
              <a:rPr lang="en-US" dirty="0" smtClean="0"/>
              <a:t>We need higher resolution winds</a:t>
            </a:r>
          </a:p>
          <a:p>
            <a:pPr lvl="1"/>
            <a:r>
              <a:rPr lang="en-US" dirty="0" smtClean="0"/>
              <a:t>Reduces beam filling problems</a:t>
            </a:r>
          </a:p>
          <a:p>
            <a:pPr lvl="1"/>
            <a:r>
              <a:rPr lang="en-US" dirty="0" smtClean="0"/>
              <a:t>Can make measurements nearer to rain</a:t>
            </a:r>
          </a:p>
          <a:p>
            <a:pPr lvl="1"/>
            <a:r>
              <a:rPr lang="en-US" dirty="0" smtClean="0"/>
              <a:t>Can make measurements nearer to land</a:t>
            </a:r>
          </a:p>
          <a:p>
            <a:pPr lvl="1"/>
            <a:r>
              <a:rPr lang="en-US" dirty="0" smtClean="0"/>
              <a:t>Can better resolve gradients</a:t>
            </a:r>
          </a:p>
          <a:p>
            <a:r>
              <a:rPr lang="en-US" dirty="0" smtClean="0"/>
              <a:t>While longer-wave instruments can see through rain, rain can modify the surface and hence confuse the interpretation of the measurements</a:t>
            </a:r>
          </a:p>
          <a:p>
            <a:r>
              <a:rPr lang="en-US" dirty="0" smtClean="0"/>
              <a:t>Cross calibration across instruments and QA assessments on a standard cross instrument scale are both needed to bring high winds to the broader community</a:t>
            </a:r>
          </a:p>
          <a:p>
            <a:r>
              <a:rPr lang="en-US" dirty="0" smtClean="0"/>
              <a:t>Sea state clearly impacts measurements</a:t>
            </a:r>
          </a:p>
          <a:p>
            <a:pPr lvl="1"/>
            <a:r>
              <a:rPr lang="en-US" dirty="0" smtClean="0"/>
              <a:t>This is a noticeable problem within 30 to 50km of the center of a hurricane</a:t>
            </a:r>
          </a:p>
          <a:p>
            <a:pPr lvl="1"/>
            <a:r>
              <a:rPr lang="en-US" dirty="0" smtClean="0"/>
              <a:t>Suggest that data from outside this region be used for validation and </a:t>
            </a:r>
            <a:r>
              <a:rPr lang="en-US" dirty="0" err="1" smtClean="0"/>
              <a:t>intercalibration</a:t>
            </a:r>
            <a:r>
              <a:rPr lang="en-US" dirty="0" smtClean="0"/>
              <a:t> (higher winds will come with time)</a:t>
            </a:r>
          </a:p>
          <a:p>
            <a:pPr lvl="1"/>
            <a:r>
              <a:rPr lang="en-US" dirty="0" smtClean="0"/>
              <a:t>Southern Ocean storms will be very different than hurricanes </a:t>
            </a:r>
          </a:p>
          <a:p>
            <a:pPr lvl="2"/>
            <a:r>
              <a:rPr lang="en-US" dirty="0" smtClean="0"/>
              <a:t>We need additional sea state observations</a:t>
            </a:r>
          </a:p>
          <a:p>
            <a:r>
              <a:rPr lang="en-US" dirty="0" smtClean="0"/>
              <a:t>If we are sensitive to stress rather than wind, then we need a much better understanding of the how wind and stress are coupled in very high wind speed events</a:t>
            </a:r>
          </a:p>
          <a:p>
            <a:r>
              <a:rPr lang="en-US" dirty="0" smtClean="0"/>
              <a:t>Sampling is critically important for applications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0" y="5715000"/>
            <a:ext cx="9144000" cy="1200329"/>
          </a:xfrm>
          <a:prstGeom prst="rect">
            <a:avLst/>
          </a:prstGeom>
          <a:solidFill>
            <a:schemeClr val="bg1"/>
          </a:solidFill>
        </p:spPr>
        <p:txBody>
          <a:bodyPr wrap="square" rtlCol="0">
            <a:spAutoFit/>
          </a:bodyPr>
          <a:lstStyle/>
          <a:p>
            <a:endParaRPr lang="en-US" dirty="0" smtClean="0"/>
          </a:p>
          <a:p>
            <a:endParaRPr lang="en-US" dirty="0" smtClean="0"/>
          </a:p>
          <a:p>
            <a:endParaRPr lang="en-US" dirty="0" smtClean="0"/>
          </a:p>
          <a:p>
            <a:endParaRPr lang="en-US" dirty="0"/>
          </a:p>
        </p:txBody>
      </p:sp>
      <p:sp>
        <p:nvSpPr>
          <p:cNvPr id="2" name="Title 1"/>
          <p:cNvSpPr>
            <a:spLocks noGrp="1"/>
          </p:cNvSpPr>
          <p:nvPr>
            <p:ph type="ctrTitle"/>
          </p:nvPr>
        </p:nvSpPr>
        <p:spPr>
          <a:xfrm>
            <a:off x="152400" y="381000"/>
            <a:ext cx="8839200" cy="1905000"/>
          </a:xfrm>
        </p:spPr>
        <p:txBody>
          <a:bodyPr>
            <a:normAutofit fontScale="90000"/>
          </a:bodyPr>
          <a:lstStyle/>
          <a:p>
            <a:r>
              <a:rPr lang="en-GB" dirty="0" smtClean="0"/>
              <a:t>Major Issues Associated with </a:t>
            </a:r>
            <a:br>
              <a:rPr lang="en-GB" dirty="0" smtClean="0"/>
            </a:br>
            <a:r>
              <a:rPr lang="en-GB" dirty="0" smtClean="0"/>
              <a:t>Impacts and Remotely Sensed Observations of High Wind Speeds</a:t>
            </a:r>
            <a:r>
              <a:rPr lang="en-US" dirty="0" smtClean="0"/>
              <a:t/>
            </a:r>
            <a:br>
              <a:rPr lang="en-US" dirty="0" smtClean="0"/>
            </a:br>
            <a:endParaRPr lang="en-US" dirty="0"/>
          </a:p>
        </p:txBody>
      </p:sp>
      <p:sp>
        <p:nvSpPr>
          <p:cNvPr id="3" name="Subtitle 2"/>
          <p:cNvSpPr>
            <a:spLocks noGrp="1"/>
          </p:cNvSpPr>
          <p:nvPr>
            <p:ph type="subTitle" idx="1"/>
          </p:nvPr>
        </p:nvSpPr>
        <p:spPr>
          <a:xfrm>
            <a:off x="381000" y="1752600"/>
            <a:ext cx="8458200" cy="4038600"/>
          </a:xfrm>
        </p:spPr>
        <p:txBody>
          <a:bodyPr>
            <a:normAutofit/>
          </a:bodyPr>
          <a:lstStyle/>
          <a:p>
            <a:r>
              <a:rPr lang="en-US" sz="3200" b="1" dirty="0" smtClean="0"/>
              <a:t>Mark A. Bourassa</a:t>
            </a:r>
          </a:p>
          <a:p>
            <a:r>
              <a:rPr lang="en-US" sz="2200" dirty="0" smtClean="0"/>
              <a:t>Dept. of Earth, Ocean and Atmospheric Science, and </a:t>
            </a:r>
          </a:p>
          <a:p>
            <a:r>
              <a:rPr lang="en-US" sz="2200" dirty="0" smtClean="0"/>
              <a:t>Center for Ocean-Atmosphere Prediction Studies, and</a:t>
            </a:r>
            <a:br>
              <a:rPr lang="en-US" sz="2200" dirty="0" smtClean="0"/>
            </a:br>
            <a:r>
              <a:rPr lang="en-US" sz="2200" dirty="0" smtClean="0"/>
              <a:t>Geophysical Fluid Dynamics Institute</a:t>
            </a:r>
          </a:p>
          <a:p>
            <a:r>
              <a:rPr lang="en-US" sz="2200" b="1" dirty="0" smtClean="0">
                <a:solidFill>
                  <a:schemeClr val="tx2"/>
                </a:solidFill>
              </a:rPr>
              <a:t>Florida State University</a:t>
            </a:r>
          </a:p>
          <a:p>
            <a:r>
              <a:rPr lang="en-US" sz="2200" dirty="0" smtClean="0"/>
              <a:t>Tallahassee, FL</a:t>
            </a:r>
          </a:p>
          <a:p>
            <a:endParaRPr lang="en-US" sz="2400" dirty="0" smtClean="0"/>
          </a:p>
          <a:p>
            <a:r>
              <a:rPr lang="en-US" sz="2000" dirty="0" smtClean="0"/>
              <a:t>With input from many people, including Jim </a:t>
            </a:r>
            <a:r>
              <a:rPr lang="en-US" sz="2000" dirty="0" err="1" smtClean="0"/>
              <a:t>Edson</a:t>
            </a:r>
            <a:r>
              <a:rPr lang="en-US" sz="2000" dirty="0" smtClean="0"/>
              <a:t>, Heather </a:t>
            </a:r>
            <a:r>
              <a:rPr lang="en-US" sz="2000" dirty="0" err="1" smtClean="0"/>
              <a:t>Holbach</a:t>
            </a:r>
            <a:r>
              <a:rPr lang="en-US" sz="2000" dirty="0" smtClean="0"/>
              <a:t>, Jason Keefer, Lucia </a:t>
            </a:r>
            <a:r>
              <a:rPr lang="en-US" sz="2000" dirty="0" err="1" smtClean="0"/>
              <a:t>Pineau-Guillouand</a:t>
            </a:r>
            <a:r>
              <a:rPr lang="en-US" sz="2000" dirty="0" smtClean="0"/>
              <a:t> many others</a:t>
            </a:r>
          </a:p>
          <a:p>
            <a:r>
              <a:rPr lang="en-US" sz="2000" dirty="0" smtClean="0"/>
              <a:t>Thanks to ESA and NASA OVWST for travel support.</a:t>
            </a:r>
            <a:endParaRPr lang="en-US" sz="2000" dirty="0"/>
          </a:p>
        </p:txBody>
      </p:sp>
      <p:pic>
        <p:nvPicPr>
          <p:cNvPr id="4" name="Picture 3" descr="type_coaps_logo_trans.gif"/>
          <p:cNvPicPr>
            <a:picLocks noChangeAspect="1"/>
          </p:cNvPicPr>
          <p:nvPr/>
        </p:nvPicPr>
        <p:blipFill>
          <a:blip r:embed="rId2" cstate="print"/>
          <a:stretch>
            <a:fillRect/>
          </a:stretch>
        </p:blipFill>
        <p:spPr>
          <a:xfrm>
            <a:off x="304800" y="5698145"/>
            <a:ext cx="914400" cy="914400"/>
          </a:xfrm>
          <a:prstGeom prst="rect">
            <a:avLst/>
          </a:prstGeom>
        </p:spPr>
      </p:pic>
      <p:pic>
        <p:nvPicPr>
          <p:cNvPr id="6" name="Picture 5" descr="Torches.jpg"/>
          <p:cNvPicPr>
            <a:picLocks noChangeAspect="1"/>
          </p:cNvPicPr>
          <p:nvPr/>
        </p:nvPicPr>
        <p:blipFill>
          <a:blip r:embed="rId3" cstate="print"/>
          <a:stretch>
            <a:fillRect/>
          </a:stretch>
        </p:blipFill>
        <p:spPr>
          <a:xfrm>
            <a:off x="1295400" y="5698145"/>
            <a:ext cx="914400" cy="931255"/>
          </a:xfrm>
          <a:prstGeom prst="rect">
            <a:avLst/>
          </a:prstGeom>
        </p:spPr>
      </p:pic>
      <p:pic>
        <p:nvPicPr>
          <p:cNvPr id="7" name="Picture 6" descr="NOAA_logo.jpg"/>
          <p:cNvPicPr>
            <a:picLocks noChangeAspect="1"/>
          </p:cNvPicPr>
          <p:nvPr/>
        </p:nvPicPr>
        <p:blipFill>
          <a:blip r:embed="rId4" cstate="print"/>
          <a:stretch>
            <a:fillRect/>
          </a:stretch>
        </p:blipFill>
        <p:spPr>
          <a:xfrm>
            <a:off x="6781800" y="5715000"/>
            <a:ext cx="1066800" cy="929751"/>
          </a:xfrm>
          <a:prstGeom prst="rect">
            <a:avLst/>
          </a:prstGeom>
        </p:spPr>
      </p:pic>
      <p:pic>
        <p:nvPicPr>
          <p:cNvPr id="8" name="Picture 7" descr="NASA.jpg"/>
          <p:cNvPicPr>
            <a:picLocks noChangeAspect="1"/>
          </p:cNvPicPr>
          <p:nvPr/>
        </p:nvPicPr>
        <p:blipFill>
          <a:blip r:embed="rId5" cstate="print"/>
          <a:stretch>
            <a:fillRect/>
          </a:stretch>
        </p:blipFill>
        <p:spPr>
          <a:xfrm>
            <a:off x="8001000" y="5735529"/>
            <a:ext cx="990600" cy="868471"/>
          </a:xfrm>
          <a:prstGeom prst="rect">
            <a:avLst/>
          </a:prstGeom>
        </p:spPr>
      </p:pic>
      <p:pic>
        <p:nvPicPr>
          <p:cNvPr id="9" name="Picture 2"/>
          <p:cNvPicPr>
            <a:picLocks noChangeAspect="1" noChangeArrowheads="1"/>
          </p:cNvPicPr>
          <p:nvPr/>
        </p:nvPicPr>
        <p:blipFill>
          <a:blip r:embed="rId6" cstate="print"/>
          <a:srcRect/>
          <a:stretch>
            <a:fillRect/>
          </a:stretch>
        </p:blipFill>
        <p:spPr bwMode="auto">
          <a:xfrm>
            <a:off x="2286000" y="5733401"/>
            <a:ext cx="838200" cy="83820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1314" name="Rectangle 2"/>
          <p:cNvSpPr>
            <a:spLocks noGrp="1" noChangeArrowheads="1"/>
          </p:cNvSpPr>
          <p:nvPr>
            <p:ph type="title"/>
          </p:nvPr>
        </p:nvSpPr>
        <p:spPr/>
        <p:txBody>
          <a:bodyPr/>
          <a:lstStyle/>
          <a:p>
            <a:r>
              <a:rPr lang="en-US" altLang="en-US"/>
              <a:t>Hurricane Weather at Landfall</a:t>
            </a:r>
            <a:endParaRPr lang="en-US" sz="2400">
              <a:solidFill>
                <a:schemeClr val="tx1"/>
              </a:solidFill>
            </a:endParaRPr>
          </a:p>
        </p:txBody>
      </p:sp>
      <p:sp>
        <p:nvSpPr>
          <p:cNvPr id="781315" name="Rectangle 3"/>
          <p:cNvSpPr>
            <a:spLocks noGrp="1" noChangeArrowheads="1"/>
          </p:cNvSpPr>
          <p:nvPr>
            <p:ph type="body" idx="1"/>
          </p:nvPr>
        </p:nvSpPr>
        <p:spPr>
          <a:xfrm>
            <a:off x="5638800" y="1066800"/>
            <a:ext cx="3276600" cy="5257800"/>
          </a:xfrm>
        </p:spPr>
        <p:txBody>
          <a:bodyPr/>
          <a:lstStyle/>
          <a:p>
            <a:pPr>
              <a:lnSpc>
                <a:spcPct val="90000"/>
              </a:lnSpc>
            </a:pPr>
            <a:r>
              <a:rPr lang="en-US"/>
              <a:t>If a storm is translating (the center is changing it’s position on the globe), then the winds on the side to the right of the direction of travel are likely to be the greatest, and the winds to the left are likely to be the weakest.</a:t>
            </a:r>
          </a:p>
          <a:p>
            <a:pPr>
              <a:lnSpc>
                <a:spcPct val="90000"/>
              </a:lnSpc>
            </a:pPr>
            <a:r>
              <a:rPr lang="en-US"/>
              <a:t>Drag on land can further reduce the winds on side with inflow from over land.</a:t>
            </a:r>
          </a:p>
          <a:p>
            <a:pPr>
              <a:lnSpc>
                <a:spcPct val="90000"/>
              </a:lnSpc>
            </a:pPr>
            <a:r>
              <a:rPr lang="en-US"/>
              <a:t>For considering the storm surge, recall that Ekman transport of water is to the right of the wind direction.</a:t>
            </a:r>
          </a:p>
        </p:txBody>
      </p:sp>
      <p:pic>
        <p:nvPicPr>
          <p:cNvPr id="781316" name="Picture 4"/>
          <p:cNvPicPr>
            <a:picLocks noChangeAspect="1" noChangeArrowheads="1"/>
          </p:cNvPicPr>
          <p:nvPr/>
        </p:nvPicPr>
        <p:blipFill>
          <a:blip r:embed="rId2" cstate="print"/>
          <a:srcRect/>
          <a:stretch>
            <a:fillRect/>
          </a:stretch>
        </p:blipFill>
        <p:spPr bwMode="auto">
          <a:xfrm>
            <a:off x="304800" y="1066800"/>
            <a:ext cx="5410200" cy="438785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2818" name="Rectangle 2"/>
          <p:cNvSpPr>
            <a:spLocks noGrp="1" noChangeArrowheads="1"/>
          </p:cNvSpPr>
          <p:nvPr>
            <p:ph type="title"/>
          </p:nvPr>
        </p:nvSpPr>
        <p:spPr/>
        <p:txBody>
          <a:bodyPr/>
          <a:lstStyle/>
          <a:p>
            <a:r>
              <a:rPr lang="en-US"/>
              <a:t>Wind Damage</a:t>
            </a:r>
          </a:p>
        </p:txBody>
      </p:sp>
      <p:sp>
        <p:nvSpPr>
          <p:cNvPr id="802819" name="Rectangle 3"/>
          <p:cNvSpPr>
            <a:spLocks noGrp="1" noChangeArrowheads="1"/>
          </p:cNvSpPr>
          <p:nvPr>
            <p:ph type="body" idx="1"/>
          </p:nvPr>
        </p:nvSpPr>
        <p:spPr>
          <a:xfrm>
            <a:off x="4191000" y="3810000"/>
            <a:ext cx="4800600" cy="1066800"/>
          </a:xfrm>
        </p:spPr>
        <p:txBody>
          <a:bodyPr/>
          <a:lstStyle/>
          <a:p>
            <a:r>
              <a:rPr lang="en-US" sz="1800">
                <a:cs typeface="Times New Roman" pitchFamily="18" charset="0"/>
              </a:rPr>
              <a:t>Hurricane Andrew - A ground view of the devastation in Pinewoods Villa</a:t>
            </a:r>
          </a:p>
          <a:p>
            <a:r>
              <a:rPr lang="en-US" sz="1800">
                <a:ea typeface="MS Mincho" pitchFamily="49" charset="-128"/>
              </a:rPr>
              <a:t>http://www.photolib.noaa.gov/historic/nws/</a:t>
            </a:r>
          </a:p>
        </p:txBody>
      </p:sp>
      <p:sp>
        <p:nvSpPr>
          <p:cNvPr id="802821" name="Rectangle 5"/>
          <p:cNvSpPr>
            <a:spLocks noChangeArrowheads="1"/>
          </p:cNvSpPr>
          <p:nvPr/>
        </p:nvSpPr>
        <p:spPr bwMode="auto">
          <a:xfrm>
            <a:off x="-676275" y="28575"/>
            <a:ext cx="9144000" cy="0"/>
          </a:xfrm>
          <a:prstGeom prst="rect">
            <a:avLst/>
          </a:prstGeom>
          <a:noFill/>
          <a:ln w="9525">
            <a:noFill/>
            <a:miter lim="800000"/>
            <a:headEnd/>
            <a:tailEnd/>
          </a:ln>
          <a:effectLst/>
        </p:spPr>
        <p:txBody>
          <a:bodyPr>
            <a:spAutoFit/>
          </a:bodyPr>
          <a:lstStyle/>
          <a:p>
            <a:endParaRPr lang="en-US"/>
          </a:p>
        </p:txBody>
      </p:sp>
      <p:pic>
        <p:nvPicPr>
          <p:cNvPr id="802820" name="Picture 4" descr="http://www.photolib.noaa.gov/historic/nws/images/big/wea00536.jpg"/>
          <p:cNvPicPr>
            <a:picLocks noChangeAspect="1" noChangeArrowheads="1"/>
          </p:cNvPicPr>
          <p:nvPr/>
        </p:nvPicPr>
        <p:blipFill>
          <a:blip r:embed="rId2" r:link="rId3" cstate="print"/>
          <a:srcRect/>
          <a:stretch>
            <a:fillRect/>
          </a:stretch>
        </p:blipFill>
        <p:spPr bwMode="auto">
          <a:xfrm>
            <a:off x="4495800" y="1066800"/>
            <a:ext cx="4113213" cy="2663825"/>
          </a:xfrm>
          <a:prstGeom prst="rect">
            <a:avLst/>
          </a:prstGeom>
          <a:noFill/>
        </p:spPr>
      </p:pic>
      <p:pic>
        <p:nvPicPr>
          <p:cNvPr id="802822" name="Picture 6" descr="http://www.photolib.noaa.gov/historic/nws/images/big/wea00534.jpg"/>
          <p:cNvPicPr>
            <a:picLocks noChangeAspect="1" noChangeArrowheads="1"/>
          </p:cNvPicPr>
          <p:nvPr/>
        </p:nvPicPr>
        <p:blipFill>
          <a:blip r:embed="rId4" r:link="rId5" cstate="print"/>
          <a:srcRect/>
          <a:stretch>
            <a:fillRect/>
          </a:stretch>
        </p:blipFill>
        <p:spPr bwMode="auto">
          <a:xfrm>
            <a:off x="304800" y="1066800"/>
            <a:ext cx="4038600" cy="2651125"/>
          </a:xfrm>
          <a:prstGeom prst="rect">
            <a:avLst/>
          </a:prstGeom>
          <a:noFill/>
        </p:spPr>
      </p:pic>
      <p:pic>
        <p:nvPicPr>
          <p:cNvPr id="802823" name="Picture 7" descr="http://www.photolib.noaa.gov/historic/nws/images/big/wea00535.jpg"/>
          <p:cNvPicPr>
            <a:picLocks noChangeAspect="1" noChangeArrowheads="1"/>
          </p:cNvPicPr>
          <p:nvPr/>
        </p:nvPicPr>
        <p:blipFill>
          <a:blip r:embed="rId6" r:link="rId7" cstate="print"/>
          <a:srcRect/>
          <a:stretch>
            <a:fillRect/>
          </a:stretch>
        </p:blipFill>
        <p:spPr bwMode="auto">
          <a:xfrm>
            <a:off x="304800" y="3733800"/>
            <a:ext cx="3962400" cy="2566988"/>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Rectangle 2"/>
          <p:cNvSpPr>
            <a:spLocks noGrp="1" noChangeArrowheads="1"/>
          </p:cNvSpPr>
          <p:nvPr>
            <p:ph type="title"/>
          </p:nvPr>
        </p:nvSpPr>
        <p:spPr/>
        <p:txBody>
          <a:bodyPr/>
          <a:lstStyle/>
          <a:p>
            <a:r>
              <a:rPr lang="en-US" smtClean="0"/>
              <a:t>Storm Surge for Andrew</a:t>
            </a:r>
          </a:p>
        </p:txBody>
      </p:sp>
      <p:sp>
        <p:nvSpPr>
          <p:cNvPr id="49157" name="Rectangle 3"/>
          <p:cNvSpPr>
            <a:spLocks noGrp="1" noChangeArrowheads="1"/>
          </p:cNvSpPr>
          <p:nvPr>
            <p:ph type="body" idx="1"/>
          </p:nvPr>
        </p:nvSpPr>
        <p:spPr>
          <a:xfrm>
            <a:off x="3657600" y="4648200"/>
            <a:ext cx="5334000" cy="1752600"/>
          </a:xfrm>
        </p:spPr>
        <p:txBody>
          <a:bodyPr/>
          <a:lstStyle/>
          <a:p>
            <a:r>
              <a:rPr lang="en-US" sz="1800" smtClean="0"/>
              <a:t>Left: forecast storm surge.</a:t>
            </a:r>
          </a:p>
          <a:p>
            <a:r>
              <a:rPr lang="en-US" sz="1800" smtClean="0"/>
              <a:t>Above: </a:t>
            </a:r>
            <a:r>
              <a:rPr lang="en-US" sz="1800" smtClean="0">
                <a:cs typeface="Times New Roman" pitchFamily="18" charset="0"/>
              </a:rPr>
              <a:t>Buildings on the Deering Estate Still-water marks from storm surge measured at 16.5 feet </a:t>
            </a:r>
            <a:br>
              <a:rPr lang="en-US" sz="1800" smtClean="0">
                <a:cs typeface="Times New Roman" pitchFamily="18" charset="0"/>
              </a:rPr>
            </a:br>
            <a:r>
              <a:rPr lang="en-US" sz="1800" smtClean="0">
                <a:cs typeface="Times New Roman" pitchFamily="18" charset="0"/>
              </a:rPr>
              <a:t>Image ID: wea00529, Historic NWS Collection</a:t>
            </a:r>
            <a:r>
              <a:rPr lang="en-US" sz="1800" smtClean="0"/>
              <a:t> </a:t>
            </a:r>
            <a:br>
              <a:rPr lang="en-US" sz="1800" smtClean="0"/>
            </a:br>
            <a:r>
              <a:rPr lang="en-US" sz="1600" smtClean="0">
                <a:ea typeface="MS Mincho" pitchFamily="49" charset="-128"/>
              </a:rPr>
              <a:t>http://www.photolib.noaa.gov/historic/nws/wea00529.htm</a:t>
            </a:r>
            <a:r>
              <a:rPr lang="en-US" sz="1800" smtClean="0"/>
              <a:t> </a:t>
            </a:r>
          </a:p>
        </p:txBody>
      </p:sp>
      <p:pic>
        <p:nvPicPr>
          <p:cNvPr id="49158" name="Picture 5" descr="MET_landfall"/>
          <p:cNvPicPr>
            <a:picLocks noChangeAspect="1" noChangeArrowheads="1"/>
          </p:cNvPicPr>
          <p:nvPr/>
        </p:nvPicPr>
        <p:blipFill>
          <a:blip r:embed="rId2" cstate="print"/>
          <a:srcRect b="9357"/>
          <a:stretch>
            <a:fillRect/>
          </a:stretch>
        </p:blipFill>
        <p:spPr bwMode="auto">
          <a:xfrm>
            <a:off x="109538" y="1066800"/>
            <a:ext cx="3467100" cy="5257800"/>
          </a:xfrm>
          <a:prstGeom prst="rect">
            <a:avLst/>
          </a:prstGeom>
          <a:noFill/>
          <a:ln w="9525">
            <a:noFill/>
            <a:miter lim="800000"/>
            <a:headEnd/>
            <a:tailEnd/>
          </a:ln>
        </p:spPr>
      </p:pic>
      <p:sp>
        <p:nvSpPr>
          <p:cNvPr id="49159" name="Rectangle 7"/>
          <p:cNvSpPr>
            <a:spLocks noChangeArrowheads="1"/>
          </p:cNvSpPr>
          <p:nvPr/>
        </p:nvSpPr>
        <p:spPr bwMode="auto">
          <a:xfrm>
            <a:off x="-676275" y="-14288"/>
            <a:ext cx="9144000" cy="0"/>
          </a:xfrm>
          <a:prstGeom prst="rect">
            <a:avLst/>
          </a:prstGeom>
          <a:noFill/>
          <a:ln w="9525">
            <a:noFill/>
            <a:miter lim="800000"/>
            <a:headEnd/>
            <a:tailEnd/>
          </a:ln>
        </p:spPr>
        <p:txBody>
          <a:bodyPr>
            <a:spAutoFit/>
          </a:bodyPr>
          <a:lstStyle/>
          <a:p>
            <a:endParaRPr lang="en-US"/>
          </a:p>
        </p:txBody>
      </p:sp>
      <p:pic>
        <p:nvPicPr>
          <p:cNvPr id="49160" name="Picture 6" descr="http://www.photolib.noaa.gov/historic/nws/images/big/wea00529.jpg"/>
          <p:cNvPicPr>
            <a:picLocks noChangeAspect="1" noChangeArrowheads="1"/>
          </p:cNvPicPr>
          <p:nvPr/>
        </p:nvPicPr>
        <p:blipFill>
          <a:blip r:embed="rId3" r:link="rId4" cstate="print"/>
          <a:srcRect/>
          <a:stretch>
            <a:fillRect/>
          </a:stretch>
        </p:blipFill>
        <p:spPr bwMode="auto">
          <a:xfrm>
            <a:off x="3581400" y="1066800"/>
            <a:ext cx="5486400" cy="3598863"/>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7154" name="Rectangle 2"/>
          <p:cNvSpPr>
            <a:spLocks noGrp="1" noChangeArrowheads="1"/>
          </p:cNvSpPr>
          <p:nvPr>
            <p:ph type="title"/>
          </p:nvPr>
        </p:nvSpPr>
        <p:spPr/>
        <p:txBody>
          <a:bodyPr/>
          <a:lstStyle/>
          <a:p>
            <a:r>
              <a:rPr lang="en-US"/>
              <a:t>Devastation</a:t>
            </a:r>
          </a:p>
        </p:txBody>
      </p:sp>
      <p:sp>
        <p:nvSpPr>
          <p:cNvPr id="817155" name="Rectangle 3"/>
          <p:cNvSpPr>
            <a:spLocks noGrp="1" noChangeArrowheads="1"/>
          </p:cNvSpPr>
          <p:nvPr>
            <p:ph type="body" idx="1"/>
          </p:nvPr>
        </p:nvSpPr>
        <p:spPr>
          <a:xfrm>
            <a:off x="457200" y="3810000"/>
            <a:ext cx="8229600" cy="2514600"/>
          </a:xfrm>
        </p:spPr>
        <p:txBody>
          <a:bodyPr/>
          <a:lstStyle/>
          <a:p>
            <a:r>
              <a:rPr lang="en-US">
                <a:cs typeface="Times New Roman" pitchFamily="18" charset="0"/>
              </a:rPr>
              <a:t>Severe housing damage near the airport on Culebra Hurricane Hugo </a:t>
            </a:r>
            <a:br>
              <a:rPr lang="en-US">
                <a:cs typeface="Times New Roman" pitchFamily="18" charset="0"/>
              </a:rPr>
            </a:br>
            <a:r>
              <a:rPr lang="en-US">
                <a:ea typeface="MS Mincho" pitchFamily="49" charset="-128"/>
              </a:rPr>
              <a:t>http://www.photolib.noaa.gov/historic/nws/wea00461.htm</a:t>
            </a:r>
            <a:r>
              <a:rPr lang="en-US">
                <a:cs typeface="Times New Roman" pitchFamily="18" charset="0"/>
              </a:rPr>
              <a:t> </a:t>
            </a:r>
          </a:p>
          <a:p>
            <a:r>
              <a:rPr lang="en-US">
                <a:cs typeface="Times New Roman" pitchFamily="18" charset="0"/>
              </a:rPr>
              <a:t>Flood damage along the Choluteca River caused by Hurricane Mitch. Over 9,000 deaths and 9,000 missing were attributed to Mitch making it the second most deadly hurricane in history ranking only below a 1780 hurricane in the Lesser Antilles. </a:t>
            </a:r>
            <a:br>
              <a:rPr lang="en-US">
                <a:cs typeface="Times New Roman" pitchFamily="18" charset="0"/>
              </a:rPr>
            </a:br>
            <a:r>
              <a:rPr lang="en-US">
                <a:ea typeface="MS Mincho" pitchFamily="49" charset="-128"/>
              </a:rPr>
              <a:t>http://www.photolib.noaa.gov/historic/nws/wea02450.htm</a:t>
            </a:r>
            <a:r>
              <a:rPr lang="en-US">
                <a:cs typeface="Times New Roman" pitchFamily="18" charset="0"/>
              </a:rPr>
              <a:t> </a:t>
            </a:r>
          </a:p>
        </p:txBody>
      </p:sp>
      <p:sp>
        <p:nvSpPr>
          <p:cNvPr id="817157" name="Rectangle 5"/>
          <p:cNvSpPr>
            <a:spLocks noChangeArrowheads="1"/>
          </p:cNvSpPr>
          <p:nvPr/>
        </p:nvSpPr>
        <p:spPr bwMode="auto">
          <a:xfrm>
            <a:off x="257175" y="595313"/>
            <a:ext cx="9144000" cy="0"/>
          </a:xfrm>
          <a:prstGeom prst="rect">
            <a:avLst/>
          </a:prstGeom>
          <a:noFill/>
          <a:ln w="9525">
            <a:noFill/>
            <a:miter lim="800000"/>
            <a:headEnd/>
            <a:tailEnd/>
          </a:ln>
          <a:effectLst/>
        </p:spPr>
        <p:txBody>
          <a:bodyPr>
            <a:spAutoFit/>
          </a:bodyPr>
          <a:lstStyle/>
          <a:p>
            <a:endParaRPr lang="en-US"/>
          </a:p>
        </p:txBody>
      </p:sp>
      <p:pic>
        <p:nvPicPr>
          <p:cNvPr id="817156" name="Picture 4" descr="http://www.photolib.noaa.gov/historic/nws/images/big/wea00461.jpg"/>
          <p:cNvPicPr>
            <a:picLocks noChangeAspect="1" noChangeArrowheads="1"/>
          </p:cNvPicPr>
          <p:nvPr/>
        </p:nvPicPr>
        <p:blipFill>
          <a:blip r:embed="rId2" r:link="rId3" cstate="print"/>
          <a:srcRect/>
          <a:stretch>
            <a:fillRect/>
          </a:stretch>
        </p:blipFill>
        <p:spPr bwMode="auto">
          <a:xfrm>
            <a:off x="304800" y="1066800"/>
            <a:ext cx="4113213" cy="2700338"/>
          </a:xfrm>
          <a:prstGeom prst="rect">
            <a:avLst/>
          </a:prstGeom>
          <a:noFill/>
        </p:spPr>
      </p:pic>
      <p:sp>
        <p:nvSpPr>
          <p:cNvPr id="817159" name="Rectangle 7"/>
          <p:cNvSpPr>
            <a:spLocks noChangeArrowheads="1"/>
          </p:cNvSpPr>
          <p:nvPr/>
        </p:nvSpPr>
        <p:spPr bwMode="auto">
          <a:xfrm>
            <a:off x="257175" y="633413"/>
            <a:ext cx="9144000" cy="0"/>
          </a:xfrm>
          <a:prstGeom prst="rect">
            <a:avLst/>
          </a:prstGeom>
          <a:noFill/>
          <a:ln w="9525">
            <a:noFill/>
            <a:miter lim="800000"/>
            <a:headEnd/>
            <a:tailEnd/>
          </a:ln>
          <a:effectLst/>
        </p:spPr>
        <p:txBody>
          <a:bodyPr>
            <a:spAutoFit/>
          </a:bodyPr>
          <a:lstStyle/>
          <a:p>
            <a:endParaRPr lang="en-US"/>
          </a:p>
        </p:txBody>
      </p:sp>
      <p:pic>
        <p:nvPicPr>
          <p:cNvPr id="817158" name="Picture 6" descr="http://www.photolib.noaa.gov/historic/nws/images/big/wea02450.jpg"/>
          <p:cNvPicPr>
            <a:picLocks noChangeAspect="1" noChangeArrowheads="1"/>
          </p:cNvPicPr>
          <p:nvPr/>
        </p:nvPicPr>
        <p:blipFill>
          <a:blip r:embed="rId4" r:link="rId5" cstate="print"/>
          <a:srcRect/>
          <a:stretch>
            <a:fillRect/>
          </a:stretch>
        </p:blipFill>
        <p:spPr bwMode="auto">
          <a:xfrm>
            <a:off x="4495800" y="1092200"/>
            <a:ext cx="4191000" cy="2714625"/>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Ship Movement</a:t>
            </a:r>
            <a:endParaRPr lang="en-US" dirty="0"/>
          </a:p>
        </p:txBody>
      </p:sp>
      <p:sp>
        <p:nvSpPr>
          <p:cNvPr id="3" name="Content Placeholder 2"/>
          <p:cNvSpPr>
            <a:spLocks noGrp="1"/>
          </p:cNvSpPr>
          <p:nvPr>
            <p:ph idx="1"/>
          </p:nvPr>
        </p:nvSpPr>
        <p:spPr>
          <a:xfrm>
            <a:off x="304800" y="6096000"/>
            <a:ext cx="8458200" cy="381000"/>
          </a:xfrm>
        </p:spPr>
        <p:txBody>
          <a:bodyPr>
            <a:normAutofit fontScale="92500"/>
          </a:bodyPr>
          <a:lstStyle/>
          <a:p>
            <a:r>
              <a:rPr lang="en-US" dirty="0" smtClean="0"/>
              <a:t>Before and during Hurricane Sandy; (25ms-1 is a rough threshold for avoidance</a:t>
            </a:r>
            <a:endParaRPr lang="en-US" dirty="0"/>
          </a:p>
        </p:txBody>
      </p:sp>
      <p:pic>
        <p:nvPicPr>
          <p:cNvPr id="1027" name="Picture 3"/>
          <p:cNvPicPr>
            <a:picLocks noChangeAspect="1" noChangeArrowheads="1"/>
          </p:cNvPicPr>
          <p:nvPr/>
        </p:nvPicPr>
        <p:blipFill>
          <a:blip r:embed="rId2" cstate="print"/>
          <a:srcRect l="18487" t="18379" r="3447" b="6785"/>
          <a:stretch>
            <a:fillRect/>
          </a:stretch>
        </p:blipFill>
        <p:spPr bwMode="auto">
          <a:xfrm>
            <a:off x="533400" y="990600"/>
            <a:ext cx="7837868" cy="5105400"/>
          </a:xfrm>
          <a:prstGeom prst="rect">
            <a:avLst/>
          </a:prstGeom>
          <a:noFill/>
          <a:ln w="9525">
            <a:noFill/>
            <a:miter lim="800000"/>
            <a:headEnd/>
            <a:tailEnd/>
          </a:ln>
        </p:spPr>
      </p:pic>
      <p:sp>
        <p:nvSpPr>
          <p:cNvPr id="7" name="TextBox 6"/>
          <p:cNvSpPr txBox="1"/>
          <p:nvPr/>
        </p:nvSpPr>
        <p:spPr>
          <a:xfrm>
            <a:off x="2362200" y="1072488"/>
            <a:ext cx="1676400" cy="369332"/>
          </a:xfrm>
          <a:prstGeom prst="rect">
            <a:avLst/>
          </a:prstGeom>
          <a:noFill/>
        </p:spPr>
        <p:txBody>
          <a:bodyPr wrap="square" rtlCol="0">
            <a:spAutoFit/>
          </a:bodyPr>
          <a:lstStyle/>
          <a:p>
            <a:r>
              <a:rPr lang="en-US" b="1" dirty="0" smtClean="0">
                <a:solidFill>
                  <a:srgbClr val="FF0000"/>
                </a:solidFill>
              </a:rPr>
              <a:t>Normal</a:t>
            </a:r>
            <a:endParaRPr lang="en-US" b="1" dirty="0">
              <a:solidFill>
                <a:srgbClr val="FF0000"/>
              </a:solidFill>
            </a:endParaRPr>
          </a:p>
        </p:txBody>
      </p:sp>
      <p:sp>
        <p:nvSpPr>
          <p:cNvPr id="8" name="TextBox 7"/>
          <p:cNvSpPr txBox="1"/>
          <p:nvPr/>
        </p:nvSpPr>
        <p:spPr>
          <a:xfrm>
            <a:off x="6400800" y="1066800"/>
            <a:ext cx="1828800" cy="369332"/>
          </a:xfrm>
          <a:prstGeom prst="rect">
            <a:avLst/>
          </a:prstGeom>
          <a:noFill/>
        </p:spPr>
        <p:txBody>
          <a:bodyPr wrap="square" rtlCol="0">
            <a:spAutoFit/>
          </a:bodyPr>
          <a:lstStyle/>
          <a:p>
            <a:r>
              <a:rPr lang="en-US" b="1" dirty="0" smtClean="0">
                <a:solidFill>
                  <a:srgbClr val="FF0000"/>
                </a:solidFill>
              </a:rPr>
              <a:t>Hurricane Sandy</a:t>
            </a:r>
            <a:endParaRPr lang="en-US" b="1" dirty="0">
              <a:solidFill>
                <a:srgbClr val="FF0000"/>
              </a:solidFill>
            </a:endParaRPr>
          </a:p>
        </p:txBody>
      </p:sp>
      <p:sp>
        <p:nvSpPr>
          <p:cNvPr id="9" name="TextBox 8"/>
          <p:cNvSpPr txBox="1"/>
          <p:nvPr/>
        </p:nvSpPr>
        <p:spPr>
          <a:xfrm>
            <a:off x="533400" y="5334000"/>
            <a:ext cx="2895600" cy="523220"/>
          </a:xfrm>
          <a:prstGeom prst="rect">
            <a:avLst/>
          </a:prstGeom>
          <a:noFill/>
        </p:spPr>
        <p:txBody>
          <a:bodyPr wrap="square" rtlCol="0">
            <a:spAutoFit/>
          </a:bodyPr>
          <a:lstStyle/>
          <a:p>
            <a:r>
              <a:rPr lang="en-US" sz="1400" dirty="0" smtClean="0"/>
              <a:t>Graphic from Joe </a:t>
            </a:r>
            <a:r>
              <a:rPr lang="en-US" sz="1400" dirty="0" err="1" smtClean="0"/>
              <a:t>Sienkeiwicz</a:t>
            </a:r>
            <a:r>
              <a:rPr lang="en-US" sz="1400" dirty="0" smtClean="0"/>
              <a:t>, </a:t>
            </a:r>
          </a:p>
          <a:p>
            <a:r>
              <a:rPr lang="en-US" sz="1400" dirty="0" smtClean="0"/>
              <a:t>Lt. </a:t>
            </a:r>
            <a:r>
              <a:rPr lang="en-US" sz="1400" dirty="0" err="1" smtClean="0"/>
              <a:t>Joselph</a:t>
            </a:r>
            <a:r>
              <a:rPr lang="en-US" sz="1400" dirty="0" smtClean="0"/>
              <a:t> Phillips and Ashley Miller</a:t>
            </a:r>
            <a:endParaRPr lang="en-US" sz="1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 Oil Production in the Gulf of Mexico</a:t>
            </a:r>
            <a:endParaRPr lang="en-US" dirty="0"/>
          </a:p>
        </p:txBody>
      </p:sp>
      <p:sp>
        <p:nvSpPr>
          <p:cNvPr id="3" name="Content Placeholder 2"/>
          <p:cNvSpPr>
            <a:spLocks noGrp="1"/>
          </p:cNvSpPr>
          <p:nvPr>
            <p:ph idx="1"/>
          </p:nvPr>
        </p:nvSpPr>
        <p:spPr>
          <a:xfrm>
            <a:off x="457200" y="5867400"/>
            <a:ext cx="8229600" cy="457200"/>
          </a:xfrm>
        </p:spPr>
        <p:txBody>
          <a:bodyPr/>
          <a:lstStyle/>
          <a:p>
            <a:endParaRPr lang="en-US" dirty="0"/>
          </a:p>
        </p:txBody>
      </p:sp>
      <p:pic>
        <p:nvPicPr>
          <p:cNvPr id="2050" name="Picture 2" descr="Paths of Hurricanes Katrina and Rita Relative to Oil and Gas Production Facilities"/>
          <p:cNvPicPr>
            <a:picLocks noChangeAspect="1" noChangeArrowheads="1"/>
          </p:cNvPicPr>
          <p:nvPr/>
        </p:nvPicPr>
        <p:blipFill>
          <a:blip r:embed="rId2" cstate="print"/>
          <a:srcRect l="2083" t="4281" r="3125" b="5822"/>
          <a:stretch>
            <a:fillRect/>
          </a:stretch>
        </p:blipFill>
        <p:spPr bwMode="auto">
          <a:xfrm>
            <a:off x="381000" y="1142999"/>
            <a:ext cx="7620000" cy="5275385"/>
          </a:xfrm>
          <a:prstGeom prst="rect">
            <a:avLst/>
          </a:prstGeom>
          <a:noFill/>
        </p:spPr>
      </p:pic>
      <p:sp>
        <p:nvSpPr>
          <p:cNvPr id="5" name="TextBox 4"/>
          <p:cNvSpPr txBox="1"/>
          <p:nvPr/>
        </p:nvSpPr>
        <p:spPr>
          <a:xfrm>
            <a:off x="762000" y="865496"/>
            <a:ext cx="7543800" cy="304800"/>
          </a:xfrm>
          <a:prstGeom prst="rect">
            <a:avLst/>
          </a:prstGeom>
          <a:noFill/>
        </p:spPr>
        <p:txBody>
          <a:bodyPr wrap="square" rtlCol="0">
            <a:spAutoFit/>
          </a:bodyPr>
          <a:lstStyle/>
          <a:p>
            <a:r>
              <a:rPr lang="en-US" sz="1400" dirty="0" err="1" smtClean="0">
                <a:latin typeface="Times New Roman" pitchFamily="18" charset="0"/>
                <a:cs typeface="Times New Roman" pitchFamily="18" charset="0"/>
              </a:rPr>
              <a:t>Soruce</a:t>
            </a:r>
            <a:r>
              <a:rPr lang="en-US" sz="1400" dirty="0" smtClean="0">
                <a:latin typeface="Times New Roman" pitchFamily="18" charset="0"/>
                <a:cs typeface="Times New Roman" pitchFamily="18" charset="0"/>
              </a:rPr>
              <a:t>: </a:t>
            </a:r>
            <a:r>
              <a:rPr lang="en-US" sz="1400" b="1" dirty="0" smtClean="0">
                <a:latin typeface="Times New Roman" pitchFamily="18" charset="0"/>
                <a:cs typeface="Times New Roman" pitchFamily="18" charset="0"/>
                <a:hlinkClick r:id="rId3"/>
              </a:rPr>
              <a:t>Climate Change Impacts in the United States: The Third National Climate Assessment</a:t>
            </a:r>
            <a:endParaRPr lang="en-US" sz="1400" b="1" dirty="0" smtClean="0">
              <a:latin typeface="Times New Roman" pitchFamily="18" charset="0"/>
              <a:cs typeface="Times New Roman" pitchFamily="18"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7951</TotalTime>
  <Words>2333</Words>
  <Application>Microsoft Office PowerPoint</Application>
  <PresentationFormat>Affichage à l'écran (4:3)</PresentationFormat>
  <Paragraphs>233</Paragraphs>
  <Slides>31</Slides>
  <Notes>0</Notes>
  <HiddenSlides>0</HiddenSlides>
  <MMClips>1</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31</vt:i4>
      </vt:variant>
    </vt:vector>
  </HeadingPairs>
  <TitlesOfParts>
    <vt:vector size="38" baseType="lpstr">
      <vt:lpstr>MS Mincho</vt:lpstr>
      <vt:lpstr>Arial</vt:lpstr>
      <vt:lpstr>Calibri</vt:lpstr>
      <vt:lpstr>Symbol</vt:lpstr>
      <vt:lpstr>Times New Roman</vt:lpstr>
      <vt:lpstr>Wingdings</vt:lpstr>
      <vt:lpstr>Office Theme</vt:lpstr>
      <vt:lpstr>Major Issues Associated with  Impacts and Remotely Sensed Observations of High Wind Speeds </vt:lpstr>
      <vt:lpstr>Motivation</vt:lpstr>
      <vt:lpstr>Examples</vt:lpstr>
      <vt:lpstr>Hurricane Weather at Landfall</vt:lpstr>
      <vt:lpstr>Wind Damage</vt:lpstr>
      <vt:lpstr>Storm Surge for Andrew</vt:lpstr>
      <vt:lpstr>Devastation</vt:lpstr>
      <vt:lpstr>Ship Movement</vt:lpstr>
      <vt:lpstr>US Oil Production in the Gulf of Mexico</vt:lpstr>
      <vt:lpstr>U.S. Cost of Oil Impacted by Hurricanes</vt:lpstr>
      <vt:lpstr>High Wind Speeds from Ships</vt:lpstr>
      <vt:lpstr>Outline of Calibration Issues</vt:lpstr>
      <vt:lpstr>Observations of Stress Rather than Wind</vt:lpstr>
      <vt:lpstr>Impact of Stability on Wind Speed</vt:lpstr>
      <vt:lpstr>Extrapolation from Lower Wind Speeds</vt:lpstr>
      <vt:lpstr>ASCAT and Buoys are Different</vt:lpstr>
      <vt:lpstr>Comparison of Drag Coefficients</vt:lpstr>
      <vt:lpstr>Dependence on Waves and Currents</vt:lpstr>
      <vt:lpstr>Whitecap and Foam Distribution</vt:lpstr>
      <vt:lpstr>Impacts of Sampling and Uncertainty</vt:lpstr>
      <vt:lpstr>Apparent Bias in Visual Estimates</vt:lpstr>
      <vt:lpstr>Purely Due to Large Noise and Sampling</vt:lpstr>
      <vt:lpstr>Trends in Wind Speeds</vt:lpstr>
      <vt:lpstr>Présentation PowerPoint</vt:lpstr>
      <vt:lpstr>The Log-Wind Profile Assumption</vt:lpstr>
      <vt:lpstr>Example Profile </vt:lpstr>
      <vt:lpstr>Impacts of Rain on Physics and Sampling</vt:lpstr>
      <vt:lpstr>Impacts of Rain on SFMR Retreivals</vt:lpstr>
      <vt:lpstr>Remarks</vt:lpstr>
      <vt:lpstr>Conclusions</vt:lpstr>
      <vt:lpstr>Major Issues Associated with  Impacts and Remotely Sensed Observations of High Wind Speeds </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MET6480 Advanced Topics in Physical Meteorology:  Applications of Remote Sensing</dc:title>
  <dc:creator>Mark Bourassa</dc:creator>
  <cp:lastModifiedBy>Nicolas REUL, Ifremer Toulon PDG-ODE-LOS, 04 94 </cp:lastModifiedBy>
  <cp:revision>417</cp:revision>
  <dcterms:created xsi:type="dcterms:W3CDTF">2013-08-11T17:35:07Z</dcterms:created>
  <dcterms:modified xsi:type="dcterms:W3CDTF">2016-11-24T20:07:09Z</dcterms:modified>
</cp:coreProperties>
</file>