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4" r:id="rId1"/>
  </p:sldMasterIdLst>
  <p:notesMasterIdLst>
    <p:notesMasterId r:id="rId24"/>
  </p:notesMasterIdLst>
  <p:sldIdLst>
    <p:sldId id="354" r:id="rId2"/>
    <p:sldId id="361" r:id="rId3"/>
    <p:sldId id="289" r:id="rId4"/>
    <p:sldId id="328" r:id="rId5"/>
    <p:sldId id="342" r:id="rId6"/>
    <p:sldId id="332" r:id="rId7"/>
    <p:sldId id="370" r:id="rId8"/>
    <p:sldId id="366" r:id="rId9"/>
    <p:sldId id="369" r:id="rId10"/>
    <p:sldId id="367" r:id="rId11"/>
    <p:sldId id="330" r:id="rId12"/>
    <p:sldId id="333" r:id="rId13"/>
    <p:sldId id="377" r:id="rId14"/>
    <p:sldId id="355" r:id="rId15"/>
    <p:sldId id="364" r:id="rId16"/>
    <p:sldId id="371" r:id="rId17"/>
    <p:sldId id="372" r:id="rId18"/>
    <p:sldId id="375" r:id="rId19"/>
    <p:sldId id="373" r:id="rId20"/>
    <p:sldId id="374" r:id="rId21"/>
    <p:sldId id="299" r:id="rId22"/>
    <p:sldId id="376" r:id="rId23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2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2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2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2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2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3600" kern="1200">
        <a:solidFill>
          <a:schemeClr val="tx2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3600" kern="1200">
        <a:solidFill>
          <a:schemeClr val="tx2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3600" kern="1200">
        <a:solidFill>
          <a:schemeClr val="tx2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3600" kern="1200">
        <a:solidFill>
          <a:schemeClr val="tx2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00338D"/>
    <a:srgbClr val="2CA5F0"/>
    <a:srgbClr val="CC0000"/>
    <a:srgbClr val="CCCC00"/>
    <a:srgbClr val="FF0000"/>
    <a:srgbClr val="0000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7" autoAdjust="0"/>
    <p:restoredTop sz="94660"/>
  </p:normalViewPr>
  <p:slideViewPr>
    <p:cSldViewPr>
      <p:cViewPr>
        <p:scale>
          <a:sx n="80" d="100"/>
          <a:sy n="80" d="100"/>
        </p:scale>
        <p:origin x="-883" y="-2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Click to edit Master text styles</a:t>
            </a:r>
          </a:p>
          <a:p>
            <a:pPr lvl="1"/>
            <a:r>
              <a:rPr lang="nl-NL" noProof="0" smtClean="0"/>
              <a:t>Second level</a:t>
            </a:r>
          </a:p>
          <a:p>
            <a:pPr lvl="2"/>
            <a:r>
              <a:rPr lang="nl-NL" noProof="0" smtClean="0"/>
              <a:t>Third level</a:t>
            </a:r>
          </a:p>
          <a:p>
            <a:pPr lvl="3"/>
            <a:r>
              <a:rPr lang="nl-NL" noProof="0" smtClean="0"/>
              <a:t>Fourth level</a:t>
            </a:r>
          </a:p>
          <a:p>
            <a:pPr lvl="4"/>
            <a:r>
              <a:rPr lang="nl-NL" noProof="0" smtClean="0"/>
              <a:t>Fifth level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8224000-2163-4919-B8E8-3B20B0FF5D0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65891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6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341A6B-6058-4F24-9C52-6CE9186D4998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20100512_09_42_firstcoastal"/>
          <p:cNvPicPr>
            <a:picLocks noChangeAspect="1" noChangeArrowheads="1"/>
          </p:cNvPicPr>
          <p:nvPr userDrawn="1"/>
        </p:nvPicPr>
        <p:blipFill>
          <a:blip r:embed="rId2"/>
          <a:srcRect r="19453"/>
          <a:stretch>
            <a:fillRect/>
          </a:stretch>
        </p:blipFill>
        <p:spPr bwMode="auto">
          <a:xfrm>
            <a:off x="-1404938" y="-315913"/>
            <a:ext cx="5873751" cy="791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knmilogo_new_nederlands"/>
          <p:cNvPicPr>
            <a:picLocks noChangeAspect="1" noChangeArrowheads="1"/>
          </p:cNvPicPr>
          <p:nvPr userDrawn="1"/>
        </p:nvPicPr>
        <p:blipFill>
          <a:blip r:embed="rId3"/>
          <a:srcRect r="80974"/>
          <a:stretch>
            <a:fillRect/>
          </a:stretch>
        </p:blipFill>
        <p:spPr bwMode="auto">
          <a:xfrm>
            <a:off x="4284663" y="0"/>
            <a:ext cx="3587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84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00563" y="2130425"/>
            <a:ext cx="4643437" cy="1470025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het opmaakprofiel te bewerken</a:t>
            </a:r>
          </a:p>
        </p:txBody>
      </p:sp>
      <p:sp>
        <p:nvSpPr>
          <p:cNvPr id="1884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00563" y="3886200"/>
            <a:ext cx="4643437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nl-NL"/>
              <a:t>Klik om het opmaakprofiel van de modelondertitel te bewerken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B5D88-01BC-4A5E-9802-C079B59B7DC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403350" y="6534150"/>
            <a:ext cx="461645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Exeter 2016 </a:t>
            </a:r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2AFC8-9B05-4B1F-920C-A45220CEECE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403350" y="6534150"/>
            <a:ext cx="461645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Exeter 2016 </a:t>
            </a:r>
            <a:endParaRPr lang="nl-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Exeter 2016</a:t>
            </a:r>
            <a:endParaRPr lang="nl-N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6CB5F-F79D-49CA-80AD-02D4D726B99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IGARRS 2014; TH2.11.5 </a:t>
            </a: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0B19F-FB35-4610-B23D-6DE62AA1054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Exeter 2016 </a:t>
            </a:r>
            <a:endParaRPr lang="nl-NL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5B645-9607-4753-8EA4-B4FC3ED445A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51513-25E3-42CB-AF09-A64ADA7615F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403350" y="6534150"/>
            <a:ext cx="461645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Exeter 2016 </a:t>
            </a:r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F5F20-B253-4EFE-B8CE-E3F1B6E2AAC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403350" y="6534150"/>
            <a:ext cx="461645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Exeter 2016 </a:t>
            </a:r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Exteter</a:t>
            </a:r>
            <a:r>
              <a:rPr lang="en-US" dirty="0" smtClean="0"/>
              <a:t> 2016 </a:t>
            </a:r>
            <a:endParaRPr lang="nl-NL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8F6DB-9E2D-4B13-A486-51A77AA338E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88B86-63F2-4731-B835-C4B1DF1E992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403350" y="6534150"/>
            <a:ext cx="461645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Exeter 2016 </a:t>
            </a:r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97E7D-4D48-45ED-AFD5-88C6702E379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403350" y="6534150"/>
            <a:ext cx="461645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Exeter 2016 </a:t>
            </a:r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pKleurvlakOnder"/>
          <p:cNvSpPr>
            <a:spLocks noChangeArrowheads="1"/>
          </p:cNvSpPr>
          <p:nvPr userDrawn="1"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rgbClr val="9ACCD4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9" name="shpTekst"/>
          <p:cNvSpPr>
            <a:spLocks noChangeArrowheads="1"/>
          </p:cNvSpPr>
          <p:nvPr userDrawn="1"/>
        </p:nvSpPr>
        <p:spPr bwMode="auto">
          <a:xfrm>
            <a:off x="0" y="0"/>
            <a:ext cx="9144000" cy="1071563"/>
          </a:xfrm>
          <a:prstGeom prst="rect">
            <a:avLst/>
          </a:prstGeom>
          <a:solidFill>
            <a:srgbClr val="9ACCD4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8739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03350" y="6534150"/>
            <a:ext cx="46164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 dirty="0" err="1" smtClean="0"/>
              <a:t>Eceter</a:t>
            </a:r>
            <a:r>
              <a:rPr lang="en-US" dirty="0" smtClean="0"/>
              <a:t> 2016</a:t>
            </a:r>
            <a:endParaRPr lang="nl-NL" dirty="0"/>
          </a:p>
        </p:txBody>
      </p:sp>
      <p:sp>
        <p:nvSpPr>
          <p:cNvPr id="18739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00788" y="6553200"/>
            <a:ext cx="7191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715A7E55-6BD6-440B-8DF3-6753FBB9987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87404" name="Rectangle 12"/>
          <p:cNvSpPr>
            <a:spLocks noChangeArrowheads="1"/>
          </p:cNvSpPr>
          <p:nvPr userDrawn="1"/>
        </p:nvSpPr>
        <p:spPr bwMode="auto">
          <a:xfrm>
            <a:off x="7812088" y="6381750"/>
            <a:ext cx="1331912" cy="47625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pic>
        <p:nvPicPr>
          <p:cNvPr id="27657" name="Picture 6" descr="nwpsaflogo_limitedtext"/>
          <p:cNvPicPr>
            <a:picLocks noChangeAspect="1" noChangeArrowheads="1"/>
          </p:cNvPicPr>
          <p:nvPr userDrawn="1"/>
        </p:nvPicPr>
        <p:blipFill>
          <a:blip r:embed="rId13"/>
          <a:srcRect r="75824"/>
          <a:stretch>
            <a:fillRect/>
          </a:stretch>
        </p:blipFill>
        <p:spPr bwMode="auto">
          <a:xfrm>
            <a:off x="8243888" y="6408738"/>
            <a:ext cx="485775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7" descr="knmilogo_new_nederlands"/>
          <p:cNvPicPr>
            <a:picLocks noChangeAspect="1" noChangeArrowheads="1"/>
          </p:cNvPicPr>
          <p:nvPr userDrawn="1"/>
        </p:nvPicPr>
        <p:blipFill>
          <a:blip r:embed="rId14"/>
          <a:srcRect r="80974"/>
          <a:stretch>
            <a:fillRect/>
          </a:stretch>
        </p:blipFill>
        <p:spPr bwMode="auto">
          <a:xfrm>
            <a:off x="0" y="0"/>
            <a:ext cx="3587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Picture 8" descr="osisaflogo"/>
          <p:cNvPicPr>
            <a:picLocks noChangeAspect="1" noChangeArrowheads="1"/>
          </p:cNvPicPr>
          <p:nvPr userDrawn="1"/>
        </p:nvPicPr>
        <p:blipFill>
          <a:blip r:embed="rId15"/>
          <a:srcRect r="75591" b="13744"/>
          <a:stretch>
            <a:fillRect/>
          </a:stretch>
        </p:blipFill>
        <p:spPr bwMode="auto">
          <a:xfrm>
            <a:off x="8675688" y="6408738"/>
            <a:ext cx="46831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Picture 9" descr="eumetsatlogo"/>
          <p:cNvPicPr>
            <a:picLocks noChangeAspect="1" noChangeArrowheads="1"/>
          </p:cNvPicPr>
          <p:nvPr userDrawn="1"/>
        </p:nvPicPr>
        <p:blipFill>
          <a:blip r:embed="rId16"/>
          <a:srcRect r="82677"/>
          <a:stretch>
            <a:fillRect/>
          </a:stretch>
        </p:blipFill>
        <p:spPr bwMode="auto">
          <a:xfrm>
            <a:off x="7823200" y="6424613"/>
            <a:ext cx="40640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1629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16293"/>
          </a:solidFill>
          <a:latin typeface="Verdan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16293"/>
          </a:solidFill>
          <a:latin typeface="Verdan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16293"/>
          </a:solidFill>
          <a:latin typeface="Verdan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16293"/>
          </a:solidFill>
          <a:latin typeface="Verdan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16293"/>
          </a:solidFill>
          <a:latin typeface="Verdan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16293"/>
          </a:solidFill>
          <a:latin typeface="Verdan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16293"/>
          </a:solidFill>
          <a:latin typeface="Verdan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16293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8.png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knmi.nl/scatterometer/cmod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earl_image.jpg"/>
          <p:cNvPicPr>
            <a:picLocks/>
          </p:cNvPicPr>
          <p:nvPr/>
        </p:nvPicPr>
        <p:blipFill>
          <a:blip r:embed="rId2"/>
          <a:srcRect l="14059" t="21655" r="5501" b="17314"/>
          <a:stretch>
            <a:fillRect/>
          </a:stretch>
        </p:blipFill>
        <p:spPr bwMode="auto">
          <a:xfrm>
            <a:off x="1116013" y="2420938"/>
            <a:ext cx="66960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11188" y="1076325"/>
            <a:ext cx="7772400" cy="1200150"/>
          </a:xfrm>
          <a:prstGeom prst="rect">
            <a:avLst/>
          </a:prstGeom>
          <a:solidFill>
            <a:schemeClr val="bg1">
              <a:alpha val="6901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Retrieving Extreme wind speeds  using C-band instruments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9750" y="5661025"/>
            <a:ext cx="7920038" cy="1081088"/>
          </a:xfrm>
          <a:prstGeom prst="rect">
            <a:avLst/>
          </a:prstGeom>
          <a:solidFill>
            <a:schemeClr val="bg1">
              <a:alpha val="63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nl-NL" sz="2000" kern="0" dirty="0">
                <a:solidFill>
                  <a:schemeClr val="accent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Gerd-Jan van Zadelhoff,</a:t>
            </a:r>
            <a:r>
              <a:rPr lang="nl-NL" sz="2000" kern="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2000" b="1" kern="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 Stoffelen</a:t>
            </a:r>
            <a:r>
              <a:rPr lang="nl-NL" sz="2000" kern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P. </a:t>
            </a:r>
            <a:r>
              <a:rPr lang="nl-NL" sz="2000" kern="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Vachon</a:t>
            </a:r>
            <a:r>
              <a:rPr lang="nl-NL" sz="2000" kern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J. </a:t>
            </a:r>
            <a:r>
              <a:rPr lang="nl-NL" sz="2000" kern="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Wolfe</a:t>
            </a:r>
            <a:r>
              <a:rPr lang="nl-NL" sz="2000" kern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J. </a:t>
            </a:r>
            <a:r>
              <a:rPr lang="nl-NL" sz="2000" kern="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Horstmann</a:t>
            </a:r>
            <a:r>
              <a:rPr lang="nl-NL" sz="2000" kern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M. </a:t>
            </a:r>
            <a:r>
              <a:rPr lang="nl-NL" sz="2000" kern="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Belmonte</a:t>
            </a:r>
            <a:r>
              <a:rPr lang="nl-NL" sz="2000" kern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Rivas, F. </a:t>
            </a:r>
            <a:r>
              <a:rPr lang="nl-NL" sz="2000" kern="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Fois</a:t>
            </a:r>
            <a:endParaRPr lang="nl-NL" sz="2000" kern="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>
              <a:spcBef>
                <a:spcPct val="20000"/>
              </a:spcBef>
              <a:defRPr/>
            </a:pPr>
            <a:r>
              <a:rPr lang="en-US" sz="2000" dirty="0">
                <a:solidFill>
                  <a:srgbClr val="FF0000"/>
                </a:solidFill>
              </a:rPr>
              <a:t>van Zadelhoff et al.  (amt-7-437-2014)</a:t>
            </a:r>
          </a:p>
          <a:p>
            <a:pPr algn="ctr">
              <a:spcBef>
                <a:spcPct val="20000"/>
              </a:spcBef>
              <a:defRPr/>
            </a:pPr>
            <a:endParaRPr lang="nl-NL" sz="2000" kern="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4340" name="Picture 2" descr="C:\Users\zadelhof\AppData\Local\Microsoft\Windows\Temporary Internet Files\Content.IE5\8MR049Z0\RO_IM_KNMI_Logo_Homepage.jpg"/>
          <p:cNvPicPr>
            <a:picLocks noChangeAspect="1" noChangeArrowheads="1"/>
          </p:cNvPicPr>
          <p:nvPr/>
        </p:nvPicPr>
        <p:blipFill>
          <a:blip r:embed="rId3"/>
          <a:srcRect l="45358"/>
          <a:stretch>
            <a:fillRect/>
          </a:stretch>
        </p:blipFill>
        <p:spPr bwMode="auto">
          <a:xfrm>
            <a:off x="0" y="0"/>
            <a:ext cx="30797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9113" y="58738"/>
            <a:ext cx="8229600" cy="777875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Wind direction dependence </a:t>
            </a:r>
            <a:r>
              <a:rPr lang="en-US" sz="3600" baseline="-25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25603" name="Picture 1"/>
          <p:cNvPicPr>
            <a:picLocks noChangeAspect="1" noChangeArrowheads="1"/>
          </p:cNvPicPr>
          <p:nvPr/>
        </p:nvPicPr>
        <p:blipFill>
          <a:blip r:embed="rId2"/>
          <a:srcRect t="-6662"/>
          <a:stretch>
            <a:fillRect/>
          </a:stretch>
        </p:blipFill>
        <p:spPr bwMode="auto">
          <a:xfrm>
            <a:off x="179388" y="3787775"/>
            <a:ext cx="52609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 descr="C:\Users\zadelhof\Desktop\OSI-SAF\vh_stat\end_result_winddir2_0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7463" y="1484313"/>
            <a:ext cx="4518026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3" descr="C:\Users\zadelhof\Desktop\OSI-SAF\vh_stat\end_result_winddir2_00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86275" y="1484313"/>
            <a:ext cx="451802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hoek 6"/>
          <p:cNvSpPr/>
          <p:nvPr/>
        </p:nvSpPr>
        <p:spPr>
          <a:xfrm>
            <a:off x="5580063" y="4408488"/>
            <a:ext cx="3349625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dirty="0">
                <a:latin typeface="+mn-lt"/>
              </a:rPr>
              <a:t>Cross polarization signals show no wind direction dependence</a:t>
            </a:r>
          </a:p>
        </p:txBody>
      </p:sp>
      <p:sp>
        <p:nvSpPr>
          <p:cNvPr id="25607" name="Tekstvak 7"/>
          <p:cNvSpPr txBox="1">
            <a:spLocks noChangeArrowheads="1"/>
          </p:cNvSpPr>
          <p:nvPr/>
        </p:nvSpPr>
        <p:spPr bwMode="auto">
          <a:xfrm>
            <a:off x="5003800" y="911225"/>
            <a:ext cx="936625" cy="6461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2CA5F0"/>
                </a:solidFill>
              </a:rPr>
              <a:t>VV</a:t>
            </a:r>
          </a:p>
        </p:txBody>
      </p:sp>
      <p:sp>
        <p:nvSpPr>
          <p:cNvPr id="25608" name="Tekstvak 8"/>
          <p:cNvSpPr txBox="1">
            <a:spLocks noChangeArrowheads="1"/>
          </p:cNvSpPr>
          <p:nvPr/>
        </p:nvSpPr>
        <p:spPr bwMode="auto">
          <a:xfrm>
            <a:off x="684213" y="911225"/>
            <a:ext cx="863600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VH</a:t>
            </a:r>
          </a:p>
        </p:txBody>
      </p:sp>
      <p:pic>
        <p:nvPicPr>
          <p:cNvPr id="25609" name="Afbeelding 9" descr="KNMI_logo_engels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95288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403350" y="6534150"/>
            <a:ext cx="461645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Exeter 2016 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Title 1"/>
          <p:cNvSpPr txBox="1">
            <a:spLocks/>
          </p:cNvSpPr>
          <p:nvPr/>
        </p:nvSpPr>
        <p:spPr bwMode="auto">
          <a:xfrm>
            <a:off x="304800" y="-26988"/>
            <a:ext cx="86106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solidFill>
                  <a:srgbClr val="336699"/>
                </a:solidFill>
                <a:latin typeface="Verdana" pitchFamily="34" charset="0"/>
              </a:rPr>
              <a:t>Creating a VH-GMF </a:t>
            </a:r>
          </a:p>
        </p:txBody>
      </p:sp>
      <p:pic>
        <p:nvPicPr>
          <p:cNvPr id="1031" name="Picture 2" descr="C:\Users\zadelhof\Desktop\files_paper\check_even_corr_001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844675"/>
            <a:ext cx="8424863" cy="3675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032" name="Tekstvak 9"/>
          <p:cNvSpPr txBox="1">
            <a:spLocks noChangeArrowheads="1"/>
          </p:cNvSpPr>
          <p:nvPr/>
        </p:nvSpPr>
        <p:spPr bwMode="auto">
          <a:xfrm>
            <a:off x="6300788" y="4076700"/>
            <a:ext cx="13144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300"/>
              <a:t>SFMR</a:t>
            </a:r>
          </a:p>
        </p:txBody>
      </p:sp>
      <p:sp>
        <p:nvSpPr>
          <p:cNvPr id="1033" name="Tekstvak 10"/>
          <p:cNvSpPr txBox="1">
            <a:spLocks noChangeArrowheads="1"/>
          </p:cNvSpPr>
          <p:nvPr/>
        </p:nvSpPr>
        <p:spPr bwMode="auto">
          <a:xfrm>
            <a:off x="3708400" y="4292600"/>
            <a:ext cx="173513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300"/>
              <a:t>ECMWF</a:t>
            </a:r>
          </a:p>
        </p:txBody>
      </p:sp>
      <p:cxnSp>
        <p:nvCxnSpPr>
          <p:cNvPr id="1034" name="Rechte verbindingslijn met pijl 12"/>
          <p:cNvCxnSpPr>
            <a:cxnSpLocks noChangeShapeType="1"/>
          </p:cNvCxnSpPr>
          <p:nvPr/>
        </p:nvCxnSpPr>
        <p:spPr bwMode="auto">
          <a:xfrm flipH="1" flipV="1">
            <a:off x="6443663" y="2997200"/>
            <a:ext cx="288925" cy="1008063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035" name="Rechte verbindingslijn met pijl 14"/>
          <p:cNvCxnSpPr>
            <a:cxnSpLocks noChangeShapeType="1"/>
          </p:cNvCxnSpPr>
          <p:nvPr/>
        </p:nvCxnSpPr>
        <p:spPr bwMode="auto">
          <a:xfrm flipH="1" flipV="1">
            <a:off x="2484438" y="4437063"/>
            <a:ext cx="1223962" cy="2159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lg" len="lg"/>
          </a:ln>
        </p:spPr>
      </p:cxn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4" imgW="435285" imgH="677109" progId="">
                  <p:embed/>
                </p:oleObj>
              </mc:Choice>
              <mc:Fallback>
                <p:oleObj name="Equation" r:id="rId4" imgW="435285" imgH="677109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006600"/>
                        <a:ext cx="91440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36" name="Rechte verbindingslijn 15"/>
          <p:cNvCxnSpPr>
            <a:cxnSpLocks noChangeShapeType="1"/>
          </p:cNvCxnSpPr>
          <p:nvPr/>
        </p:nvCxnSpPr>
        <p:spPr bwMode="auto">
          <a:xfrm>
            <a:off x="1908175" y="1989138"/>
            <a:ext cx="792163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grpSp>
        <p:nvGrpSpPr>
          <p:cNvPr id="1037" name="Groep 16"/>
          <p:cNvGrpSpPr>
            <a:grpSpLocks/>
          </p:cNvGrpSpPr>
          <p:nvPr/>
        </p:nvGrpSpPr>
        <p:grpSpPr bwMode="auto">
          <a:xfrm>
            <a:off x="1979613" y="5516563"/>
            <a:ext cx="6858000" cy="682625"/>
            <a:chOff x="1066479" y="1881610"/>
            <a:chExt cx="6857901" cy="682625"/>
          </a:xfrm>
        </p:grpSpPr>
        <p:graphicFrame>
          <p:nvGraphicFramePr>
            <p:cNvPr id="1029" name="Object 5"/>
            <p:cNvGraphicFramePr>
              <a:graphicFrameLocks noChangeAspect="1"/>
            </p:cNvGraphicFramePr>
            <p:nvPr/>
          </p:nvGraphicFramePr>
          <p:xfrm>
            <a:off x="1963317" y="1881610"/>
            <a:ext cx="5961063" cy="682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" name="Equation" r:id="rId6" imgW="3479800" imgH="457200" progId="">
                    <p:embed/>
                  </p:oleObj>
                </mc:Choice>
                <mc:Fallback>
                  <p:oleObj name="Equation" r:id="rId6" imgW="3479800" imgH="457200" progId="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3317" y="1881610"/>
                          <a:ext cx="5961063" cy="682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042" name="Rechte verbindingslijn 17"/>
            <p:cNvCxnSpPr>
              <a:cxnSpLocks noChangeShapeType="1"/>
            </p:cNvCxnSpPr>
            <p:nvPr/>
          </p:nvCxnSpPr>
          <p:spPr bwMode="auto">
            <a:xfrm>
              <a:off x="1066479" y="2348880"/>
              <a:ext cx="792088" cy="0"/>
            </a:xfrm>
            <a:prstGeom prst="line">
              <a:avLst/>
            </a:prstGeom>
            <a:noFill/>
            <a:ln w="22225" algn="ctr">
              <a:solidFill>
                <a:srgbClr val="CC0000"/>
              </a:solidFill>
              <a:round/>
              <a:headEnd/>
              <a:tailEnd/>
            </a:ln>
          </p:spPr>
        </p:cxnSp>
        <p:cxnSp>
          <p:nvCxnSpPr>
            <p:cNvPr id="1043" name="Rechte verbindingslijn 19"/>
            <p:cNvCxnSpPr>
              <a:cxnSpLocks noChangeShapeType="1"/>
            </p:cNvCxnSpPr>
            <p:nvPr/>
          </p:nvCxnSpPr>
          <p:spPr bwMode="auto">
            <a:xfrm>
              <a:off x="1066479" y="2060848"/>
              <a:ext cx="792088" cy="0"/>
            </a:xfrm>
            <a:prstGeom prst="line">
              <a:avLst/>
            </a:prstGeom>
            <a:noFill/>
            <a:ln w="22225" algn="ctr">
              <a:solidFill>
                <a:srgbClr val="CC0000"/>
              </a:solidFill>
              <a:prstDash val="dash"/>
              <a:round/>
              <a:headEnd/>
              <a:tailEnd/>
            </a:ln>
          </p:spPr>
        </p:cxnSp>
      </p:grpSp>
      <p:sp>
        <p:nvSpPr>
          <p:cNvPr id="14" name="Rechthoek 13"/>
          <p:cNvSpPr/>
          <p:nvPr/>
        </p:nvSpPr>
        <p:spPr>
          <a:xfrm>
            <a:off x="539750" y="1125538"/>
            <a:ext cx="8353425" cy="7683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200" dirty="0">
                <a:latin typeface="+mn-lt"/>
              </a:rPr>
              <a:t> SFMR-VH and ECMWF-VH distributions look very similar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200" dirty="0">
                <a:latin typeface="+mn-lt"/>
              </a:rPr>
              <a:t> There is a change in slope around 20m/s 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323850" y="5589588"/>
            <a:ext cx="1584325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200" dirty="0">
                <a:latin typeface="+mn-lt"/>
              </a:rPr>
              <a:t>VH-GMF:</a:t>
            </a:r>
          </a:p>
        </p:txBody>
      </p:sp>
      <p:pic>
        <p:nvPicPr>
          <p:cNvPr id="1041" name="Afbeelding 21" descr="KNMI_logo_engels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395288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403350" y="6534150"/>
            <a:ext cx="461645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Exeter 2016 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Users\zadelhof\Desktop\files_paper\compare_sfmr_hur_b_002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25525"/>
            <a:ext cx="9144000" cy="5832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792163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Calibrating U</a:t>
            </a:r>
            <a:r>
              <a:rPr lang="en-US" sz="3600" baseline="-25000" dirty="0" smtClean="0">
                <a:solidFill>
                  <a:schemeClr val="accent2">
                    <a:lumMod val="75000"/>
                  </a:schemeClr>
                </a:solidFill>
              </a:rPr>
              <a:t>10 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in 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Hurricanes ?</a:t>
            </a:r>
            <a:endParaRPr lang="en-US" sz="3600" baseline="-250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675" name="TextBox 19"/>
          <p:cNvSpPr txBox="1">
            <a:spLocks noChangeArrowheads="1"/>
          </p:cNvSpPr>
          <p:nvPr/>
        </p:nvSpPr>
        <p:spPr bwMode="auto">
          <a:xfrm>
            <a:off x="971550" y="4076700"/>
            <a:ext cx="2087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tx1"/>
                </a:solidFill>
              </a:rPr>
              <a:t>Vachon + SFMR</a:t>
            </a:r>
          </a:p>
        </p:txBody>
      </p:sp>
      <p:sp>
        <p:nvSpPr>
          <p:cNvPr id="28676" name="TextBox 20"/>
          <p:cNvSpPr txBox="1">
            <a:spLocks noChangeArrowheads="1"/>
          </p:cNvSpPr>
          <p:nvPr/>
        </p:nvSpPr>
        <p:spPr bwMode="auto">
          <a:xfrm>
            <a:off x="971550" y="1949450"/>
            <a:ext cx="2016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Vachon 2011</a:t>
            </a:r>
          </a:p>
        </p:txBody>
      </p:sp>
      <p:sp>
        <p:nvSpPr>
          <p:cNvPr id="28677" name="TextBox 21"/>
          <p:cNvSpPr txBox="1">
            <a:spLocks noChangeArrowheads="1"/>
          </p:cNvSpPr>
          <p:nvPr/>
        </p:nvSpPr>
        <p:spPr bwMode="auto">
          <a:xfrm>
            <a:off x="7380288" y="4149725"/>
            <a:ext cx="14398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CC0000"/>
                </a:solidFill>
              </a:rPr>
              <a:t>VH-GMF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403350" y="3068638"/>
            <a:ext cx="17287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/>
              <a:t>SFMR track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011863" y="5476875"/>
            <a:ext cx="11525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 err="1">
                <a:solidFill>
                  <a:schemeClr val="bg1">
                    <a:lumMod val="65000"/>
                  </a:schemeClr>
                </a:solidFill>
              </a:rPr>
              <a:t>Vachon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740650" y="5661025"/>
            <a:ext cx="16192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VV-GMF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076825" y="1989138"/>
            <a:ext cx="17986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tx1"/>
                </a:solidFill>
              </a:rPr>
              <a:t>ECMWF</a:t>
            </a:r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IGARRS 2014; TH2.11.5 </a:t>
            </a:r>
            <a:endParaRPr lang="nl-NL"/>
          </a:p>
        </p:txBody>
      </p:sp>
      <p:sp>
        <p:nvSpPr>
          <p:cNvPr id="12" name="TextBox 25"/>
          <p:cNvSpPr txBox="1">
            <a:spLocks noChangeArrowheads="1"/>
          </p:cNvSpPr>
          <p:nvPr/>
        </p:nvSpPr>
        <p:spPr bwMode="auto">
          <a:xfrm>
            <a:off x="5651500" y="4221163"/>
            <a:ext cx="1368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B0F0"/>
                </a:solidFill>
              </a:rPr>
              <a:t>ECMWF</a:t>
            </a:r>
          </a:p>
        </p:txBody>
      </p:sp>
      <p:pic>
        <p:nvPicPr>
          <p:cNvPr id="28684" name="Afbeelding 12" descr="KNMI_logo_engel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95288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792163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Calibrating U</a:t>
            </a:r>
            <a:r>
              <a:rPr lang="en-US" sz="3600" baseline="-25000" dirty="0" smtClean="0">
                <a:solidFill>
                  <a:schemeClr val="accent2">
                    <a:lumMod val="75000"/>
                  </a:schemeClr>
                </a:solidFill>
              </a:rPr>
              <a:t>10 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in 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Hurricanes ?</a:t>
            </a:r>
            <a:endParaRPr lang="en-US" sz="3600" baseline="-250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IGARRS 2014; TH2.11.5 </a:t>
            </a:r>
            <a:endParaRPr lang="nl-NL"/>
          </a:p>
        </p:txBody>
      </p:sp>
      <p:grpSp>
        <p:nvGrpSpPr>
          <p:cNvPr id="2" name="Groep 1"/>
          <p:cNvGrpSpPr/>
          <p:nvPr/>
        </p:nvGrpSpPr>
        <p:grpSpPr>
          <a:xfrm>
            <a:off x="1187624" y="980728"/>
            <a:ext cx="8172276" cy="5877272"/>
            <a:chOff x="4876800" y="3941762"/>
            <a:chExt cx="4483100" cy="2916238"/>
          </a:xfrm>
        </p:grpSpPr>
        <p:pic>
          <p:nvPicPr>
            <p:cNvPr id="28673" name="Picture 2" descr="C:\Users\zadelhof\Desktop\files_paper\compare_sfmr_hur_b_0025.gif"/>
            <p:cNvPicPr>
              <a:picLocks noChangeAspect="1" noChangeArrowheads="1"/>
            </p:cNvPicPr>
            <p:nvPr/>
          </p:nvPicPr>
          <p:blipFill rotWithShape="1">
            <a:blip r:embed="rId2"/>
            <a:srcRect l="53333" t="50000"/>
            <a:stretch/>
          </p:blipFill>
          <p:spPr bwMode="auto">
            <a:xfrm>
              <a:off x="4876800" y="3941762"/>
              <a:ext cx="4267200" cy="291623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8677" name="TextBox 21"/>
            <p:cNvSpPr txBox="1">
              <a:spLocks noChangeArrowheads="1"/>
            </p:cNvSpPr>
            <p:nvPr/>
          </p:nvSpPr>
          <p:spPr bwMode="auto">
            <a:xfrm>
              <a:off x="7380288" y="4149725"/>
              <a:ext cx="1439862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CC0000"/>
                  </a:solidFill>
                </a:rPr>
                <a:t>VH-GMF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11863" y="5476875"/>
              <a:ext cx="1152525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dirty="0" err="1">
                  <a:solidFill>
                    <a:schemeClr val="bg1">
                      <a:lumMod val="65000"/>
                    </a:schemeClr>
                  </a:solidFill>
                </a:rPr>
                <a:t>Vachon</a:t>
              </a:r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40650" y="5661025"/>
              <a:ext cx="1619250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VV-GMF</a:t>
              </a:r>
            </a:p>
          </p:txBody>
        </p:sp>
        <p:sp>
          <p:nvSpPr>
            <p:cNvPr id="12" name="TextBox 25"/>
            <p:cNvSpPr txBox="1">
              <a:spLocks noChangeArrowheads="1"/>
            </p:cNvSpPr>
            <p:nvPr/>
          </p:nvSpPr>
          <p:spPr bwMode="auto">
            <a:xfrm>
              <a:off x="5651500" y="4221163"/>
              <a:ext cx="136842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dirty="0">
                  <a:solidFill>
                    <a:srgbClr val="00B0F0"/>
                  </a:solidFill>
                </a:rPr>
                <a:t>ECMWF</a:t>
              </a:r>
            </a:p>
          </p:txBody>
        </p:sp>
      </p:grpSp>
      <p:pic>
        <p:nvPicPr>
          <p:cNvPr id="28684" name="Afbeelding 12" descr="KNMI_logo_engel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95288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24"/>
          <p:cNvSpPr txBox="1">
            <a:spLocks noChangeArrowheads="1"/>
          </p:cNvSpPr>
          <p:nvPr/>
        </p:nvSpPr>
        <p:spPr bwMode="auto">
          <a:xfrm>
            <a:off x="5868144" y="1806043"/>
            <a:ext cx="17287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/>
              <a:t>SFMR </a:t>
            </a:r>
          </a:p>
        </p:txBody>
      </p:sp>
    </p:spTree>
    <p:extLst>
      <p:ext uri="{BB962C8B-B14F-4D97-AF65-F5344CB8AC3E}">
        <p14:creationId xmlns:p14="http://schemas.microsoft.com/office/powerpoint/2010/main" val="110256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/>
          <p:cNvSpPr/>
          <p:nvPr/>
        </p:nvSpPr>
        <p:spPr>
          <a:xfrm>
            <a:off x="395288" y="44450"/>
            <a:ext cx="8748712" cy="923925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latin typeface="+mn-lt"/>
              </a:rPr>
              <a:t>Comparing the NOAA best track estimate (max. 1-minute sustained surface wind speed) versus the averaged VH-signals of the 0.995 and 0.9995 percentile values. </a:t>
            </a:r>
          </a:p>
        </p:txBody>
      </p:sp>
      <p:pic>
        <p:nvPicPr>
          <p:cNvPr id="14" name="Picture 3" descr="C:\Users\zadelhof\Desktop\files_paper\compare_sfmr_hur_b_012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125538"/>
            <a:ext cx="6408738" cy="560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5366" name="Picture 6" descr="C:\Users\zadelhof\Desktop\earl_track.jpg"/>
          <p:cNvPicPr>
            <a:picLocks noChangeAspect="1" noChangeArrowheads="1"/>
          </p:cNvPicPr>
          <p:nvPr/>
        </p:nvPicPr>
        <p:blipFill>
          <a:blip r:embed="rId3"/>
          <a:srcRect l="4633" t="4295" r="36348" b="45592"/>
          <a:stretch>
            <a:fillRect/>
          </a:stretch>
        </p:blipFill>
        <p:spPr bwMode="auto">
          <a:xfrm>
            <a:off x="6227763" y="2465388"/>
            <a:ext cx="2916237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700" name="Rechte verbindingslijn 7"/>
          <p:cNvCxnSpPr>
            <a:cxnSpLocks noChangeShapeType="1"/>
          </p:cNvCxnSpPr>
          <p:nvPr/>
        </p:nvCxnSpPr>
        <p:spPr bwMode="auto">
          <a:xfrm>
            <a:off x="2195513" y="3644900"/>
            <a:ext cx="914400" cy="91440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10" name="Rechte verbindingslijn 9"/>
          <p:cNvCxnSpPr>
            <a:cxnSpLocks noChangeShapeType="1"/>
          </p:cNvCxnSpPr>
          <p:nvPr/>
        </p:nvCxnSpPr>
        <p:spPr bwMode="auto">
          <a:xfrm>
            <a:off x="5003800" y="3141663"/>
            <a:ext cx="2376488" cy="574675"/>
          </a:xfrm>
          <a:prstGeom prst="line">
            <a:avLst/>
          </a:prstGeom>
          <a:noFill/>
          <a:ln w="31750" algn="ctr">
            <a:solidFill>
              <a:srgbClr val="CCCC00"/>
            </a:solidFill>
            <a:round/>
            <a:headEnd/>
            <a:tailEnd/>
          </a:ln>
        </p:spPr>
      </p:cxnSp>
      <p:cxnSp>
        <p:nvCxnSpPr>
          <p:cNvPr id="13" name="Rechte verbindingslijn 12"/>
          <p:cNvCxnSpPr>
            <a:cxnSpLocks noChangeShapeType="1"/>
          </p:cNvCxnSpPr>
          <p:nvPr/>
        </p:nvCxnSpPr>
        <p:spPr bwMode="auto">
          <a:xfrm>
            <a:off x="5003800" y="3933825"/>
            <a:ext cx="2305050" cy="647700"/>
          </a:xfrm>
          <a:prstGeom prst="line">
            <a:avLst/>
          </a:prstGeom>
          <a:noFill/>
          <a:ln w="31750" algn="ctr">
            <a:solidFill>
              <a:srgbClr val="CCCC00"/>
            </a:solidFill>
            <a:round/>
            <a:headEnd/>
            <a:tailEnd/>
          </a:ln>
        </p:spPr>
      </p:cxnSp>
      <p:sp>
        <p:nvSpPr>
          <p:cNvPr id="16" name="Tekstvak 15"/>
          <p:cNvSpPr txBox="1">
            <a:spLocks noChangeArrowheads="1"/>
          </p:cNvSpPr>
          <p:nvPr/>
        </p:nvSpPr>
        <p:spPr bwMode="auto">
          <a:xfrm>
            <a:off x="6372225" y="3068638"/>
            <a:ext cx="11160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00"/>
                </a:solidFill>
              </a:rPr>
              <a:t>+12 hours</a:t>
            </a:r>
          </a:p>
        </p:txBody>
      </p:sp>
      <p:sp>
        <p:nvSpPr>
          <p:cNvPr id="17" name="Tekstvak 16"/>
          <p:cNvSpPr txBox="1">
            <a:spLocks noChangeArrowheads="1"/>
          </p:cNvSpPr>
          <p:nvPr/>
        </p:nvSpPr>
        <p:spPr bwMode="auto">
          <a:xfrm>
            <a:off x="6300788" y="4581525"/>
            <a:ext cx="1062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00"/>
                </a:solidFill>
              </a:rPr>
              <a:t>-12 hours</a:t>
            </a:r>
          </a:p>
        </p:txBody>
      </p:sp>
      <p:pic>
        <p:nvPicPr>
          <p:cNvPr id="15367" name="Picture 7" descr="C:\Users\zadelhof\Desktop\files_paper\files_paper\compare_sfmr_hur_b_0037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-26988"/>
            <a:ext cx="3016250" cy="26368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cxnSp>
        <p:nvCxnSpPr>
          <p:cNvPr id="24" name="Rechte verbindingslijn 23"/>
          <p:cNvCxnSpPr/>
          <p:nvPr/>
        </p:nvCxnSpPr>
        <p:spPr bwMode="auto">
          <a:xfrm>
            <a:off x="2843213" y="2349500"/>
            <a:ext cx="2233612" cy="1150938"/>
          </a:xfrm>
          <a:prstGeom prst="line">
            <a:avLst/>
          </a:prstGeom>
          <a:ln w="3175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Rechte verbindingslijn 24"/>
          <p:cNvCxnSpPr/>
          <p:nvPr/>
        </p:nvCxnSpPr>
        <p:spPr bwMode="auto">
          <a:xfrm>
            <a:off x="2771775" y="2349500"/>
            <a:ext cx="2087563" cy="1150938"/>
          </a:xfrm>
          <a:prstGeom prst="line">
            <a:avLst/>
          </a:prstGeom>
          <a:ln w="3175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9709" name="Afbeelding 17" descr="KNMI_logo_engels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95288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 descr="C:\Users\zadelhof\Desktop\files_paper\compare_sfmr_hur_b_0125.gif"/>
          <p:cNvPicPr>
            <a:picLocks noChangeAspect="1" noChangeArrowheads="1"/>
          </p:cNvPicPr>
          <p:nvPr/>
        </p:nvPicPr>
        <p:blipFill>
          <a:blip r:embed="rId2"/>
          <a:srcRect t="5109"/>
          <a:stretch>
            <a:fillRect/>
          </a:stretch>
        </p:blipFill>
        <p:spPr bwMode="auto">
          <a:xfrm>
            <a:off x="1258888" y="1279525"/>
            <a:ext cx="6410325" cy="5318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Rechthoek 3"/>
          <p:cNvSpPr/>
          <p:nvPr/>
        </p:nvSpPr>
        <p:spPr>
          <a:xfrm>
            <a:off x="395288" y="44450"/>
            <a:ext cx="8748712" cy="923925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latin typeface="+mn-lt"/>
              </a:rPr>
              <a:t>Comparing the NOAA best track estimate (max. 1-minute sustained surface wind speed) versus the averaged VH-signals of the 0.995 and 0.9995 percentile values. </a:t>
            </a:r>
          </a:p>
        </p:txBody>
      </p:sp>
      <p:cxnSp>
        <p:nvCxnSpPr>
          <p:cNvPr id="30723" name="Rechte verbindingslijn 7"/>
          <p:cNvCxnSpPr>
            <a:cxnSpLocks noChangeShapeType="1"/>
          </p:cNvCxnSpPr>
          <p:nvPr/>
        </p:nvCxnSpPr>
        <p:spPr bwMode="auto">
          <a:xfrm>
            <a:off x="2195513" y="3644900"/>
            <a:ext cx="914400" cy="91440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15" name="Tekstvak 14"/>
          <p:cNvSpPr txBox="1">
            <a:spLocks noChangeArrowheads="1"/>
          </p:cNvSpPr>
          <p:nvPr/>
        </p:nvSpPr>
        <p:spPr bwMode="auto">
          <a:xfrm>
            <a:off x="323850" y="1196975"/>
            <a:ext cx="5327650" cy="1016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/>
              <a:t> </a:t>
            </a:r>
            <a:r>
              <a:rPr lang="en-US" sz="2000" dirty="0">
                <a:latin typeface="+mn-lt"/>
              </a:rPr>
              <a:t>Cross polarization data  can be used to retrieve the ‘near real time’ Maximum wind speed.</a:t>
            </a:r>
          </a:p>
        </p:txBody>
      </p:sp>
      <p:sp>
        <p:nvSpPr>
          <p:cNvPr id="18" name="Tekstvak 17"/>
          <p:cNvSpPr txBox="1">
            <a:spLocks noChangeArrowheads="1"/>
          </p:cNvSpPr>
          <p:nvPr/>
        </p:nvSpPr>
        <p:spPr bwMode="auto">
          <a:xfrm>
            <a:off x="5364163" y="4941888"/>
            <a:ext cx="3671887" cy="10144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/>
              <a:t> </a:t>
            </a:r>
            <a:r>
              <a:rPr lang="en-US" sz="2000" dirty="0">
                <a:latin typeface="+mn-lt"/>
              </a:rPr>
              <a:t>Cross polarization data appears not to saturate up to ~60m/s wind speeds </a:t>
            </a:r>
          </a:p>
        </p:txBody>
      </p:sp>
      <p:pic>
        <p:nvPicPr>
          <p:cNvPr id="30727" name="Afbeelding 7" descr="KNMI_logo_engel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95288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403350" y="6534150"/>
            <a:ext cx="461645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Exeter 2016 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 animBg="1"/>
      <p:bldP spid="1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en-GB" smtClean="0">
                <a:solidFill>
                  <a:srgbClr val="00338D"/>
                </a:solidFill>
              </a:rPr>
              <a:t>SFMR?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0" y="4149725"/>
            <a:ext cx="4392613" cy="2519363"/>
          </a:xfrm>
        </p:spPr>
        <p:txBody>
          <a:bodyPr/>
          <a:lstStyle/>
          <a:p>
            <a:r>
              <a:rPr lang="en-GB" sz="2000" smtClean="0"/>
              <a:t>CMOD5n winds are lower than SFMR (VV pol)</a:t>
            </a:r>
          </a:p>
          <a:p>
            <a:r>
              <a:rPr lang="en-GB" sz="2000" smtClean="0"/>
              <a:t>CMOD5 winds are equal to buoy winds for 15 to 20 m/s; which to trust?</a:t>
            </a:r>
          </a:p>
          <a:p>
            <a:r>
              <a:rPr lang="en-GB" sz="2000" smtClean="0"/>
              <a:t>SFMR winds go up when it rains; NOAA is recalibrating</a:t>
            </a:r>
          </a:p>
        </p:txBody>
      </p:sp>
      <p:pic>
        <p:nvPicPr>
          <p:cNvPr id="31747" name="Afbeelding 7" descr="KNMI_logo_engel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95288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Afbeelding 112"/>
          <p:cNvPicPr>
            <a:picLocks noChangeAspect="1" noChangeArrowheads="1"/>
          </p:cNvPicPr>
          <p:nvPr/>
        </p:nvPicPr>
        <p:blipFill>
          <a:blip r:embed="rId3"/>
          <a:srcRect l="10976" t="8244" r="51535" b="49132"/>
          <a:stretch>
            <a:fillRect/>
          </a:stretch>
        </p:blipFill>
        <p:spPr bwMode="auto">
          <a:xfrm>
            <a:off x="4651375" y="1125538"/>
            <a:ext cx="42418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Afbeelding 98"/>
          <p:cNvPicPr>
            <a:picLocks noChangeAspect="1" noChangeArrowheads="1"/>
          </p:cNvPicPr>
          <p:nvPr/>
        </p:nvPicPr>
        <p:blipFill>
          <a:blip r:embed="rId4"/>
          <a:srcRect l="10297" t="8997" r="51657" b="6433"/>
          <a:stretch>
            <a:fillRect/>
          </a:stretch>
        </p:blipFill>
        <p:spPr bwMode="auto">
          <a:xfrm>
            <a:off x="179388" y="1171575"/>
            <a:ext cx="434181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219"/>
          <a:stretch>
            <a:fillRect/>
          </a:stretch>
        </p:blipFill>
        <p:spPr bwMode="auto">
          <a:xfrm>
            <a:off x="4572000" y="981075"/>
            <a:ext cx="5472113" cy="3063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pic>
        <p:nvPicPr>
          <p:cNvPr id="31751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219" r="63100" b="5699"/>
          <a:stretch>
            <a:fillRect/>
          </a:stretch>
        </p:blipFill>
        <p:spPr bwMode="auto">
          <a:xfrm>
            <a:off x="1908175" y="908050"/>
            <a:ext cx="792163" cy="2889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2" name="Afbeelding 88"/>
          <p:cNvPicPr>
            <a:picLocks noChangeAspect="1" noChangeArrowheads="1"/>
          </p:cNvPicPr>
          <p:nvPr/>
        </p:nvPicPr>
        <p:blipFill>
          <a:blip r:embed="rId2"/>
          <a:srcRect l="9967" t="8360" r="51495" b="6432"/>
          <a:stretch>
            <a:fillRect/>
          </a:stretch>
        </p:blipFill>
        <p:spPr bwMode="auto">
          <a:xfrm>
            <a:off x="6165850" y="0"/>
            <a:ext cx="2978150" cy="3400425"/>
          </a:xfrm>
          <a:prstGeom prst="rect">
            <a:avLst/>
          </a:prstGeom>
          <a:noFill/>
        </p:spPr>
      </p:pic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/>
              <a:t>SFMR?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GB" smtClean="0"/>
              <a:t>Wind speed bias and rain rate appear correlated</a:t>
            </a:r>
          </a:p>
        </p:txBody>
      </p:sp>
      <p:pic>
        <p:nvPicPr>
          <p:cNvPr id="45060" name="Afbeelding 301"/>
          <p:cNvPicPr>
            <a:picLocks noChangeAspect="1" noChangeArrowheads="1"/>
          </p:cNvPicPr>
          <p:nvPr/>
        </p:nvPicPr>
        <p:blipFill>
          <a:blip r:embed="rId3"/>
          <a:srcRect l="11133" t="8685" r="51442" b="50160"/>
          <a:stretch>
            <a:fillRect/>
          </a:stretch>
        </p:blipFill>
        <p:spPr bwMode="auto">
          <a:xfrm>
            <a:off x="0" y="2708275"/>
            <a:ext cx="6372225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Afbeelding 301"/>
          <p:cNvPicPr>
            <a:picLocks noChangeAspect="1" noChangeArrowheads="1"/>
          </p:cNvPicPr>
          <p:nvPr/>
        </p:nvPicPr>
        <p:blipFill>
          <a:blip r:embed="rId3"/>
          <a:srcRect l="64424" t="8685" r="12953" b="50160"/>
          <a:stretch>
            <a:fillRect/>
          </a:stretch>
        </p:blipFill>
        <p:spPr bwMode="auto">
          <a:xfrm>
            <a:off x="6300788" y="3678238"/>
            <a:ext cx="2843212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403350" y="6534150"/>
            <a:ext cx="461645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Exeter 2016 </a:t>
            </a:r>
            <a:endParaRPr lang="nl-NL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ASC</a:t>
            </a:r>
            <a:r>
              <a:rPr lang="en-GB" dirty="0" smtClean="0">
                <a:solidFill>
                  <a:schemeClr val="tx1"/>
                </a:solidFill>
              </a:rPr>
              <a:t>AT</a:t>
            </a:r>
            <a:r>
              <a:rPr lang="en-GB" dirty="0" smtClean="0"/>
              <a:t> and </a:t>
            </a:r>
            <a:r>
              <a:rPr lang="en-GB" dirty="0" smtClean="0">
                <a:solidFill>
                  <a:srgbClr val="FF0000"/>
                </a:solidFill>
              </a:rPr>
              <a:t>SMOS</a:t>
            </a:r>
            <a:r>
              <a:rPr lang="en-GB" dirty="0" smtClean="0"/>
              <a:t> scales</a:t>
            </a:r>
            <a:endParaRPr lang="en-GB" dirty="0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48132" name="Afbeelding 91"/>
          <p:cNvPicPr>
            <a:picLocks noChangeAspect="1" noChangeArrowheads="1"/>
          </p:cNvPicPr>
          <p:nvPr/>
        </p:nvPicPr>
        <p:blipFill>
          <a:blip r:embed="rId2"/>
          <a:srcRect l="52325" t="8682" r="13123" b="49838"/>
          <a:stretch>
            <a:fillRect/>
          </a:stretch>
        </p:blipFill>
        <p:spPr bwMode="auto">
          <a:xfrm>
            <a:off x="284557" y="1340768"/>
            <a:ext cx="8788598" cy="5451574"/>
          </a:xfrm>
          <a:prstGeom prst="rect">
            <a:avLst/>
          </a:prstGeom>
          <a:noFill/>
        </p:spPr>
      </p:pic>
      <p:sp>
        <p:nvSpPr>
          <p:cNvPr id="2" name="Tekstvak 1"/>
          <p:cNvSpPr txBox="1"/>
          <p:nvPr/>
        </p:nvSpPr>
        <p:spPr>
          <a:xfrm>
            <a:off x="5148064" y="6311061"/>
            <a:ext cx="31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30         40     50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043608" y="1630938"/>
            <a:ext cx="3129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y (x) regressed </a:t>
            </a:r>
            <a:endParaRPr lang="nl-NL" dirty="0">
              <a:solidFill>
                <a:srgbClr val="C0000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 rot="16200000">
            <a:off x="-849411" y="2511408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30  40  50  60  70</a:t>
            </a:r>
            <a:endParaRPr lang="nl-NL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46084" name="Afbeelding 303"/>
          <p:cNvPicPr>
            <a:picLocks noChangeAspect="1" noChangeArrowheads="1"/>
          </p:cNvPicPr>
          <p:nvPr/>
        </p:nvPicPr>
        <p:blipFill>
          <a:blip r:embed="rId2"/>
          <a:srcRect l="20265" t="10612" r="9801" b="899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09600" y="427038"/>
            <a:ext cx="82296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1629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16293"/>
                </a:solidFill>
                <a:latin typeface="Verdan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16293"/>
                </a:solidFill>
                <a:latin typeface="Verdan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16293"/>
                </a:solidFill>
                <a:latin typeface="Verdan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16293"/>
                </a:solidFill>
                <a:latin typeface="Verdan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16293"/>
                </a:solidFill>
                <a:latin typeface="Verdana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16293"/>
                </a:solidFill>
                <a:latin typeface="Verdana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16293"/>
                </a:solidFill>
                <a:latin typeface="Verdana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16293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GB" kern="0" dirty="0" smtClean="0">
                <a:solidFill>
                  <a:schemeClr val="tx1"/>
                </a:solidFill>
              </a:rPr>
              <a:t>ASCAT</a:t>
            </a:r>
            <a:r>
              <a:rPr lang="en-GB" kern="0" dirty="0" smtClean="0"/>
              <a:t> </a:t>
            </a:r>
            <a:r>
              <a:rPr lang="en-GB" kern="0" smtClean="0"/>
              <a:t>eye wall</a:t>
            </a:r>
            <a:endParaRPr lang="en-GB" kern="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57200" y="130175"/>
            <a:ext cx="82296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nl-NL" kern="0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MetOP</a:t>
            </a:r>
            <a:r>
              <a:rPr lang="nl-NL" kern="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nl-NL" kern="0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Second</a:t>
            </a:r>
            <a:r>
              <a:rPr lang="nl-NL" kern="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nl-NL" kern="0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Generation</a:t>
            </a:r>
            <a:endParaRPr lang="nl-NL" kern="0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362" name="Rectangle 3"/>
          <p:cNvSpPr txBox="1">
            <a:spLocks noChangeArrowheads="1"/>
          </p:cNvSpPr>
          <p:nvPr/>
        </p:nvSpPr>
        <p:spPr bwMode="auto">
          <a:xfrm>
            <a:off x="287338" y="1484313"/>
            <a:ext cx="846137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200">
                <a:solidFill>
                  <a:schemeClr val="tx1"/>
                </a:solidFill>
                <a:latin typeface="Verdana" pitchFamily="34" charset="0"/>
              </a:rPr>
              <a:t>The MetOP-SG series will be launched in 2020+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200">
                <a:solidFill>
                  <a:schemeClr val="tx1"/>
                </a:solidFill>
                <a:latin typeface="Verdana" pitchFamily="34" charset="0"/>
              </a:rPr>
              <a:t>One instrument on board is a vertical co-polarization (VV) C-band scatterometer (SCA), similar to ASCAT.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200">
                <a:solidFill>
                  <a:schemeClr val="tx1"/>
                </a:solidFill>
                <a:latin typeface="Verdana" pitchFamily="34" charset="0"/>
              </a:rPr>
              <a:t>An innovation on ASCAT-SG is the inclusion of cross-polarization (VH) channels on the scatterometer mid beams to retrieve extreme winds.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200">
                <a:solidFill>
                  <a:schemeClr val="tx1"/>
                </a:solidFill>
                <a:latin typeface="Verdana" pitchFamily="34" charset="0"/>
              </a:rPr>
              <a:t>The goal of the present work was to provide a scientific background to assist in the decision-making process on including the VH channels to the ASCAT-SG instrument.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200">
                <a:solidFill>
                  <a:schemeClr val="tx1"/>
                </a:solidFill>
                <a:latin typeface="Verdana" pitchFamily="34" charset="0"/>
              </a:rPr>
              <a:t>We present a cross-polarization Geophysical model function (VH-GMF) based on RadarSAT2 SAR data.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15364" name="Afbeelding 4" descr="KNMI_logo_engel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95288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403350" y="6534150"/>
            <a:ext cx="461645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Exeter 2016 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/>
              <a:t>ASCAT – QuikScat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GB" smtClean="0"/>
              <a:t>Corrected at KNMI</a:t>
            </a:r>
          </a:p>
        </p:txBody>
      </p:sp>
      <p:pic>
        <p:nvPicPr>
          <p:cNvPr id="47108" name="Afbeelding 298"/>
          <p:cNvPicPr>
            <a:picLocks noChangeAspect="1" noChangeArrowheads="1"/>
          </p:cNvPicPr>
          <p:nvPr/>
        </p:nvPicPr>
        <p:blipFill>
          <a:blip r:embed="rId2"/>
          <a:srcRect l="10463" t="51770" r="9138" b="6754"/>
          <a:stretch>
            <a:fillRect/>
          </a:stretch>
        </p:blipFill>
        <p:spPr bwMode="auto">
          <a:xfrm>
            <a:off x="0" y="2736850"/>
            <a:ext cx="91440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403350" y="6534150"/>
            <a:ext cx="461645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Exeter 2016 </a:t>
            </a:r>
            <a:endParaRPr lang="nl-NL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Conclusions</a:t>
            </a:r>
          </a:p>
        </p:txBody>
      </p:sp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395288" y="820738"/>
            <a:ext cx="8640762" cy="5883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Verdana" pitchFamily="34" charset="0"/>
              <a:buAutoNum type="arabicPeriod"/>
            </a:pPr>
            <a:r>
              <a:rPr lang="en-US" sz="2000" dirty="0">
                <a:latin typeface="Verdana" pitchFamily="34" charset="0"/>
              </a:rPr>
              <a:t>An additional cross polarization (VH) channel on ASCAT-SG will retrieve wind speeds up to at least 45 m/s (based on available SFMR data)</a:t>
            </a:r>
          </a:p>
          <a:p>
            <a:pPr marL="457200" indent="-457200">
              <a:buFont typeface="Verdana" pitchFamily="34" charset="0"/>
              <a:buAutoNum type="arabicPeriod"/>
            </a:pPr>
            <a:r>
              <a:rPr lang="en-US" sz="2000" dirty="0">
                <a:latin typeface="Verdana" pitchFamily="34" charset="0"/>
              </a:rPr>
              <a:t>The VH wind speed dependence shows a different relationship in the </a:t>
            </a:r>
            <a:r>
              <a:rPr lang="en-US" sz="2000" dirty="0" err="1">
                <a:latin typeface="Verdana" pitchFamily="34" charset="0"/>
              </a:rPr>
              <a:t>low&amp;strong</a:t>
            </a:r>
            <a:r>
              <a:rPr lang="en-US" sz="2000" dirty="0">
                <a:latin typeface="Verdana" pitchFamily="34" charset="0"/>
              </a:rPr>
              <a:t> wind speed regime(U</a:t>
            </a:r>
            <a:r>
              <a:rPr lang="en-US" sz="2000" baseline="-25000" dirty="0">
                <a:latin typeface="Verdana" pitchFamily="34" charset="0"/>
              </a:rPr>
              <a:t>10</a:t>
            </a:r>
            <a:r>
              <a:rPr lang="en-US" sz="2000" dirty="0">
                <a:latin typeface="Verdana" pitchFamily="34" charset="0"/>
              </a:rPr>
              <a:t>&lt;20m/s) compared to the </a:t>
            </a:r>
            <a:r>
              <a:rPr lang="en-US" sz="2000" dirty="0" err="1">
                <a:latin typeface="Verdana" pitchFamily="34" charset="0"/>
              </a:rPr>
              <a:t>strong&amp;severe</a:t>
            </a:r>
            <a:r>
              <a:rPr lang="en-US" sz="2000" dirty="0">
                <a:latin typeface="Verdana" pitchFamily="34" charset="0"/>
              </a:rPr>
              <a:t> wind speed regime(U</a:t>
            </a:r>
            <a:r>
              <a:rPr lang="en-US" sz="2000" baseline="-25000" dirty="0">
                <a:latin typeface="Verdana" pitchFamily="34" charset="0"/>
              </a:rPr>
              <a:t>10</a:t>
            </a:r>
            <a:r>
              <a:rPr lang="en-US" sz="2000" dirty="0">
                <a:latin typeface="Verdana" pitchFamily="34" charset="0"/>
              </a:rPr>
              <a:t>&gt;20m/s)</a:t>
            </a:r>
            <a:endParaRPr lang="en-US" sz="2000" b="1" dirty="0">
              <a:latin typeface="Verdana" pitchFamily="34" charset="0"/>
            </a:endParaRPr>
          </a:p>
          <a:p>
            <a:pPr marL="457200" indent="-457200">
              <a:buFont typeface="Verdana" pitchFamily="34" charset="0"/>
              <a:buAutoNum type="arabicPeriod"/>
            </a:pPr>
            <a:r>
              <a:rPr lang="en-US" sz="2000" dirty="0">
                <a:latin typeface="Verdana" pitchFamily="34" charset="0"/>
              </a:rPr>
              <a:t>The VH signals show a modest incidence angle dependence and negligible wind direction dependence in the VH signals</a:t>
            </a:r>
          </a:p>
          <a:p>
            <a:pPr marL="457200" indent="-457200">
              <a:buFont typeface="Verdana" pitchFamily="34" charset="0"/>
              <a:buAutoNum type="arabicPeriod" startAt="4"/>
            </a:pPr>
            <a:r>
              <a:rPr lang="en-US" sz="2000" dirty="0">
                <a:latin typeface="Verdana" pitchFamily="34" charset="0"/>
              </a:rPr>
              <a:t>There is a strong correlation between the highest VH measurements within a hurricane SAR image and the one-minute maximum sustained wind speeds from the NOAA best track </a:t>
            </a:r>
            <a:r>
              <a:rPr lang="en-US" sz="2000" dirty="0" smtClean="0">
                <a:latin typeface="Verdana" pitchFamily="34" charset="0"/>
              </a:rPr>
              <a:t>product up to 60 m/s. </a:t>
            </a:r>
            <a:r>
              <a:rPr lang="en-US" sz="2000" dirty="0">
                <a:latin typeface="Verdana" pitchFamily="34" charset="0"/>
              </a:rPr>
              <a:t>This correlation can be described by a linear </a:t>
            </a:r>
            <a:r>
              <a:rPr lang="en-US" sz="2000" dirty="0" smtClean="0">
                <a:latin typeface="Verdana" pitchFamily="34" charset="0"/>
              </a:rPr>
              <a:t>relationship and can be used for TC guidance</a:t>
            </a:r>
            <a:endParaRPr lang="en-US" sz="2000" dirty="0">
              <a:latin typeface="Verdana" pitchFamily="34" charset="0"/>
            </a:endParaRPr>
          </a:p>
          <a:p>
            <a:pPr marL="457200" indent="-457200">
              <a:buFont typeface="Verdana" pitchFamily="34" charset="0"/>
              <a:buAutoNum type="arabicPeriod" startAt="4"/>
            </a:pPr>
            <a:r>
              <a:rPr lang="en-US" sz="2000" dirty="0">
                <a:latin typeface="Verdana" pitchFamily="34" charset="0"/>
              </a:rPr>
              <a:t>An operational satellite with a VH channel will be able to retrieve in near real time the one-minute maximum sustained wind speed from a hurricane or typhoon, and an assessment of the spatial wind speed distribution</a:t>
            </a:r>
          </a:p>
          <a:p>
            <a:pPr marL="457200" indent="-457200">
              <a:buFont typeface="Verdana" pitchFamily="34" charset="0"/>
              <a:buAutoNum type="arabicPeriod" startAt="4"/>
            </a:pPr>
            <a:r>
              <a:rPr lang="en-US" sz="2000" dirty="0">
                <a:latin typeface="Verdana" pitchFamily="34" charset="0"/>
              </a:rPr>
              <a:t>Both VH and extreme wind measurements need more </a:t>
            </a:r>
            <a:r>
              <a:rPr lang="en-US" sz="2000" dirty="0" smtClean="0">
                <a:latin typeface="Verdana" pitchFamily="34" charset="0"/>
              </a:rPr>
              <a:t>attention in calibration at appropriate spatial resolution</a:t>
            </a:r>
            <a:endParaRPr lang="en-US" sz="2000" dirty="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32772" name="Afbeelding 4" descr="KNMI_logo_engel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95288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403350" y="6534150"/>
            <a:ext cx="461645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Exeter 2016 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2010JC006522_vv2.jpg"/>
          <p:cNvPicPr>
            <a:picLocks noChangeAspect="1"/>
          </p:cNvPicPr>
          <p:nvPr/>
        </p:nvPicPr>
        <p:blipFill>
          <a:blip r:embed="rId2"/>
          <a:srcRect l="5981" t="13333" b="11111"/>
          <a:stretch>
            <a:fillRect/>
          </a:stretch>
        </p:blipFill>
        <p:spPr bwMode="auto">
          <a:xfrm>
            <a:off x="4859338" y="1341438"/>
            <a:ext cx="4284662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3"/>
          <p:cNvSpPr txBox="1">
            <a:spLocks noChangeArrowheads="1"/>
          </p:cNvSpPr>
          <p:nvPr/>
        </p:nvSpPr>
        <p:spPr bwMode="auto">
          <a:xfrm>
            <a:off x="107950" y="1341438"/>
            <a:ext cx="4751388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tx1"/>
                </a:solidFill>
                <a:latin typeface="Verdana" pitchFamily="34" charset="0"/>
              </a:rPr>
              <a:t>Scatterometers measure the radar backscatter from the ocean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tx1"/>
                </a:solidFill>
                <a:latin typeface="Verdana" pitchFamily="34" charset="0"/>
              </a:rPr>
              <a:t>The return depends on the roughness of the ocean and the incidence angle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tx1"/>
                </a:solidFill>
                <a:latin typeface="Verdana" pitchFamily="34" charset="0"/>
              </a:rPr>
              <a:t>The roughness of the ocean can be directly related to the (10 meter equivalent-neutral) wind speed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tx1"/>
                </a:solidFill>
                <a:latin typeface="Verdana" pitchFamily="34" charset="0"/>
              </a:rPr>
              <a:t>The backscatter is strongly dependent on the wind direction (upwind &gt;&gt; crosswind)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tx1"/>
                </a:solidFill>
                <a:latin typeface="Verdana" pitchFamily="34" charset="0"/>
              </a:rPr>
              <a:t>The signal saturates at about 40m/s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130175"/>
            <a:ext cx="82296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nl-NL" kern="0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Scatterometers</a:t>
            </a:r>
            <a:r>
              <a:rPr lang="nl-NL" kern="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&amp; wind speed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732588" y="5732463"/>
            <a:ext cx="2411412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800" kern="0">
                <a:solidFill>
                  <a:srgbClr val="316293"/>
                </a:solidFill>
                <a:latin typeface="+mj-lt"/>
                <a:ea typeface="+mj-ea"/>
                <a:cs typeface="+mj-cs"/>
              </a:rPr>
              <a:t>Zhang et al. 2011</a:t>
            </a:r>
          </a:p>
        </p:txBody>
      </p:sp>
      <p:pic>
        <p:nvPicPr>
          <p:cNvPr id="17414" name="Afbeelding 7" descr="KNMI_logo_engel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95288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 Box 10"/>
          <p:cNvSpPr txBox="1">
            <a:spLocks noChangeArrowheads="1"/>
          </p:cNvSpPr>
          <p:nvPr/>
        </p:nvSpPr>
        <p:spPr bwMode="auto">
          <a:xfrm>
            <a:off x="376238" y="5945188"/>
            <a:ext cx="3838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solidFill>
                  <a:srgbClr val="2CA5F0"/>
                </a:solidFill>
                <a:hlinkClick r:id="rId4"/>
              </a:rPr>
              <a:t>www.knmi.nl/scatterometer/cmod5</a:t>
            </a:r>
            <a:r>
              <a:rPr lang="en-GB" sz="2000">
                <a:solidFill>
                  <a:srgbClr val="2CA5F0"/>
                </a:solidFill>
              </a:rPr>
              <a:t> 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403350" y="6534150"/>
            <a:ext cx="461645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Exeter 2016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6884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5" descr="2010JC006522_im_vv.jpg"/>
          <p:cNvPicPr>
            <a:picLocks noChangeAspect="1"/>
          </p:cNvPicPr>
          <p:nvPr/>
        </p:nvPicPr>
        <p:blipFill>
          <a:blip r:embed="rId2"/>
          <a:srcRect l="2930" t="13368" r="4401" b="13298"/>
          <a:stretch>
            <a:fillRect/>
          </a:stretch>
        </p:blipFill>
        <p:spPr bwMode="auto">
          <a:xfrm>
            <a:off x="4859338" y="1268413"/>
            <a:ext cx="4284662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>
          <a:xfrm>
            <a:off x="6324600" y="5589588"/>
            <a:ext cx="2819400" cy="731837"/>
          </a:xfrm>
        </p:spPr>
        <p:txBody>
          <a:bodyPr/>
          <a:lstStyle/>
          <a:p>
            <a:pPr eaLnBrk="1" hangingPunct="1"/>
            <a:r>
              <a:rPr lang="en-US" sz="1800" smtClean="0"/>
              <a:t>Zhang et al. 2011</a:t>
            </a:r>
          </a:p>
        </p:txBody>
      </p:sp>
      <p:sp>
        <p:nvSpPr>
          <p:cNvPr id="5125" name="TextBox 9"/>
          <p:cNvSpPr txBox="1">
            <a:spLocks noChangeArrowheads="1"/>
          </p:cNvSpPr>
          <p:nvPr/>
        </p:nvSpPr>
        <p:spPr bwMode="auto">
          <a:xfrm>
            <a:off x="457200" y="161925"/>
            <a:ext cx="8534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Wind speed vs. cross polarization</a:t>
            </a:r>
          </a:p>
        </p:txBody>
      </p:sp>
      <p:sp>
        <p:nvSpPr>
          <p:cNvPr id="18436" name="TextBox 10"/>
          <p:cNvSpPr txBox="1">
            <a:spLocks noChangeArrowheads="1"/>
          </p:cNvSpPr>
          <p:nvPr/>
        </p:nvSpPr>
        <p:spPr bwMode="auto">
          <a:xfrm>
            <a:off x="71438" y="1316038"/>
            <a:ext cx="478790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tx1"/>
                </a:solidFill>
                <a:latin typeface="Verdana" pitchFamily="34" charset="0"/>
              </a:rPr>
              <a:t>Vachon et al.(2011) &amp; Zhang et al. (2011) used RadarSat-2 SAR data, collocated with in situ buoy measurements to check for wind dependence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tx1"/>
                </a:solidFill>
                <a:latin typeface="Verdana" pitchFamily="34" charset="0"/>
              </a:rPr>
              <a:t>The VH signals (up to ~20 m/s) appear linear in dB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tx1"/>
                </a:solidFill>
                <a:latin typeface="Verdana" pitchFamily="34" charset="0"/>
              </a:rPr>
              <a:t>No clear incidence and azimuth angle dependence are apparent in their data.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tx1"/>
                </a:solidFill>
                <a:latin typeface="Verdana" pitchFamily="34" charset="0"/>
              </a:rPr>
              <a:t>In this work we look into the VH dependence at higher wind speeds (&gt;20m/s)</a:t>
            </a:r>
          </a:p>
        </p:txBody>
      </p:sp>
      <p:pic>
        <p:nvPicPr>
          <p:cNvPr id="18438" name="Afbeelding 6" descr="KNMI_logo_engel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95288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403350" y="6534150"/>
            <a:ext cx="461645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Exeter 2016 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6"/>
          <p:cNvSpPr txBox="1">
            <a:spLocks noChangeArrowheads="1"/>
          </p:cNvSpPr>
          <p:nvPr/>
        </p:nvSpPr>
        <p:spPr bwMode="auto">
          <a:xfrm>
            <a:off x="0" y="1196975"/>
            <a:ext cx="88931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000">
                <a:solidFill>
                  <a:schemeClr val="tx1"/>
                </a:solidFill>
                <a:latin typeface="Verdana" pitchFamily="34" charset="0"/>
              </a:rPr>
              <a:t>19 images of 13 different Hurricanes (2008-2011)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000">
                <a:solidFill>
                  <a:schemeClr val="tx1"/>
                </a:solidFill>
                <a:latin typeface="Verdana" pitchFamily="34" charset="0"/>
              </a:rPr>
              <a:t>The VH band shows a sharp defined ‘eye’, no apparent incidence angle or rotation angle dependence.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19208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 kern="0" dirty="0">
                <a:solidFill>
                  <a:srgbClr val="00338D"/>
                </a:solidFill>
                <a:latin typeface="+mj-lt"/>
                <a:ea typeface="+mj-ea"/>
                <a:cs typeface="+mj-cs"/>
              </a:rPr>
              <a:t>Hurricane images RadarSat-2 </a:t>
            </a: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0" y="6092825"/>
            <a:ext cx="9144000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Hurricane Earl  [September 02 2010,  22:59:20]</a:t>
            </a:r>
          </a:p>
        </p:txBody>
      </p:sp>
      <p:pic>
        <p:nvPicPr>
          <p:cNvPr id="19460" name="Picture 2" descr="E:\data2\scatterometer_paper\jpg_paper\hurricane_gjvz_fig_1a.gif"/>
          <p:cNvPicPr>
            <a:picLocks noChangeAspect="1" noChangeArrowheads="1"/>
          </p:cNvPicPr>
          <p:nvPr/>
        </p:nvPicPr>
        <p:blipFill>
          <a:blip r:embed="rId2"/>
          <a:srcRect t="1434"/>
          <a:stretch>
            <a:fillRect/>
          </a:stretch>
        </p:blipFill>
        <p:spPr bwMode="auto">
          <a:xfrm>
            <a:off x="-3175" y="2276475"/>
            <a:ext cx="4575175" cy="3889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9461" name="Picture 3" descr="E:\data2\scatterometer_paper\jpg_paper\hurricane_gjvz_fig_1b.gif"/>
          <p:cNvPicPr>
            <a:picLocks noChangeAspect="1" noChangeArrowheads="1"/>
          </p:cNvPicPr>
          <p:nvPr/>
        </p:nvPicPr>
        <p:blipFill>
          <a:blip r:embed="rId3"/>
          <a:srcRect t="1830"/>
          <a:stretch>
            <a:fillRect/>
          </a:stretch>
        </p:blipFill>
        <p:spPr bwMode="auto">
          <a:xfrm>
            <a:off x="4572000" y="2276475"/>
            <a:ext cx="4575175" cy="3889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9463" name="Afbeelding 7" descr="KNMI_logo_engels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95288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403350" y="6534150"/>
            <a:ext cx="461645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Exeter 2016 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117475"/>
            <a:ext cx="8839200" cy="935038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Evaluating VH signals using wind speed information</a:t>
            </a:r>
          </a:p>
        </p:txBody>
      </p:sp>
      <p:sp>
        <p:nvSpPr>
          <p:cNvPr id="20482" name="TextBox 5"/>
          <p:cNvSpPr txBox="1">
            <a:spLocks noChangeArrowheads="1"/>
          </p:cNvSpPr>
          <p:nvPr/>
        </p:nvSpPr>
        <p:spPr bwMode="auto">
          <a:xfrm>
            <a:off x="250825" y="1124744"/>
            <a:ext cx="8713788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dirty="0">
                <a:latin typeface="Verdana" pitchFamily="34" charset="0"/>
              </a:rPr>
              <a:t>Two </a:t>
            </a:r>
            <a:r>
              <a:rPr lang="en-US" sz="2200" dirty="0" smtClean="0">
                <a:latin typeface="Verdana" pitchFamily="34" charset="0"/>
              </a:rPr>
              <a:t>eye-position corrected velocity </a:t>
            </a:r>
            <a:r>
              <a:rPr lang="en-US" sz="2200" dirty="0">
                <a:latin typeface="Verdana" pitchFamily="34" charset="0"/>
              </a:rPr>
              <a:t>sources have been used in this research to create a VH-GMF</a:t>
            </a:r>
            <a:r>
              <a:rPr lang="en-US" sz="2200" dirty="0" smtClean="0">
                <a:latin typeface="Verdana" pitchFamily="34" charset="0"/>
              </a:rPr>
              <a:t>:</a:t>
            </a:r>
          </a:p>
          <a:p>
            <a:endParaRPr lang="en-US" sz="2200" dirty="0">
              <a:latin typeface="Verdana" pitchFamily="34" charset="0"/>
            </a:endParaRPr>
          </a:p>
          <a:p>
            <a:pPr marL="808038" lvl="1" indent="-350838">
              <a:buFont typeface="Verdana" pitchFamily="34" charset="0"/>
              <a:buAutoNum type="arabicPeriod"/>
            </a:pPr>
            <a:r>
              <a:rPr lang="en-US" sz="2200" dirty="0">
                <a:latin typeface="Verdana" pitchFamily="34" charset="0"/>
              </a:rPr>
              <a:t>SFMR velocities from</a:t>
            </a:r>
          </a:p>
          <a:p>
            <a:pPr marL="808038" lvl="1" indent="-350838"/>
            <a:r>
              <a:rPr lang="en-US" sz="2200" dirty="0">
                <a:latin typeface="Verdana" pitchFamily="34" charset="0"/>
              </a:rPr>
              <a:t>    NOAA Hurricane flights </a:t>
            </a:r>
            <a:endParaRPr lang="en-US" sz="2200" dirty="0" smtClean="0">
              <a:latin typeface="Verdana" pitchFamily="34" charset="0"/>
            </a:endParaRPr>
          </a:p>
          <a:p>
            <a:pPr marL="808038" lvl="1" indent="-350838"/>
            <a:endParaRPr lang="en-US" sz="2200" dirty="0">
              <a:latin typeface="Verdana" pitchFamily="34" charset="0"/>
            </a:endParaRPr>
          </a:p>
          <a:p>
            <a:pPr marL="808038" lvl="1" indent="-350838">
              <a:buFont typeface="Verdana" pitchFamily="34" charset="0"/>
              <a:buAutoNum type="arabicPeriod" startAt="2"/>
            </a:pPr>
            <a:r>
              <a:rPr lang="en-US" sz="2200" dirty="0">
                <a:latin typeface="Verdana" pitchFamily="34" charset="0"/>
              </a:rPr>
              <a:t>ECMWF </a:t>
            </a:r>
            <a:r>
              <a:rPr lang="en-US" sz="2200" dirty="0" smtClean="0">
                <a:latin typeface="Verdana" pitchFamily="34" charset="0"/>
              </a:rPr>
              <a:t>forecasts:+3,6, ..</a:t>
            </a:r>
          </a:p>
          <a:p>
            <a:endParaRPr lang="en-US" sz="2200" dirty="0" smtClean="0">
              <a:latin typeface="Verdana" pitchFamily="34" charset="0"/>
            </a:endParaRPr>
          </a:p>
          <a:p>
            <a:r>
              <a:rPr lang="en-US" sz="2200" dirty="0" smtClean="0">
                <a:latin typeface="Verdana" pitchFamily="34" charset="0"/>
              </a:rPr>
              <a:t>NB: HWIND was tested, but </a:t>
            </a:r>
            <a:br>
              <a:rPr lang="en-US" sz="2200" dirty="0" smtClean="0">
                <a:latin typeface="Verdana" pitchFamily="34" charset="0"/>
              </a:rPr>
            </a:br>
            <a:r>
              <a:rPr lang="en-US" sz="2200" dirty="0" smtClean="0">
                <a:latin typeface="Verdana" pitchFamily="34" charset="0"/>
              </a:rPr>
              <a:t>explained </a:t>
            </a:r>
            <a:r>
              <a:rPr lang="en-US" sz="2200" dirty="0" smtClean="0">
                <a:solidFill>
                  <a:srgbClr val="FF0000"/>
                </a:solidFill>
                <a:latin typeface="Verdana" pitchFamily="34" charset="0"/>
              </a:rPr>
              <a:t>least</a:t>
            </a:r>
            <a:r>
              <a:rPr lang="en-US" sz="2200" dirty="0" smtClean="0">
                <a:latin typeface="Verdana" pitchFamily="34" charset="0"/>
              </a:rPr>
              <a:t> variance among</a:t>
            </a:r>
            <a:br>
              <a:rPr lang="en-US" sz="2200" dirty="0" smtClean="0">
                <a:latin typeface="Verdana" pitchFamily="34" charset="0"/>
              </a:rPr>
            </a:br>
            <a:r>
              <a:rPr lang="en-US" sz="2200" dirty="0" smtClean="0">
                <a:latin typeface="Verdana" pitchFamily="34" charset="0"/>
              </a:rPr>
              <a:t>all others: SFMR, ECMWF and </a:t>
            </a:r>
            <a:br>
              <a:rPr lang="en-US" sz="2200" dirty="0" smtClean="0">
                <a:latin typeface="Verdana" pitchFamily="34" charset="0"/>
              </a:rPr>
            </a:br>
            <a:r>
              <a:rPr lang="en-US" sz="2200" dirty="0" err="1" smtClean="0">
                <a:latin typeface="Verdana" pitchFamily="34" charset="0"/>
              </a:rPr>
              <a:t>RadarSat</a:t>
            </a:r>
            <a:r>
              <a:rPr lang="en-US" sz="2200" dirty="0" smtClean="0">
                <a:latin typeface="Verdana" pitchFamily="34" charset="0"/>
              </a:rPr>
              <a:t> VH</a:t>
            </a:r>
            <a:endParaRPr lang="en-US" sz="2200" dirty="0">
              <a:latin typeface="Verdana" pitchFamily="34" charset="0"/>
            </a:endParaRPr>
          </a:p>
          <a:p>
            <a:endParaRPr lang="en-US" sz="2200" dirty="0">
              <a:latin typeface="Verdana" pitchFamily="34" charset="0"/>
            </a:endParaRPr>
          </a:p>
          <a:p>
            <a:r>
              <a:rPr lang="en-US" sz="2200" dirty="0">
                <a:latin typeface="Verdana" pitchFamily="34" charset="0"/>
              </a:rPr>
              <a:t>The NOAA best track maximum wind speed estimates are subsequently used to validate the main results. </a:t>
            </a:r>
            <a:endParaRPr lang="en-US" sz="2200" dirty="0"/>
          </a:p>
        </p:txBody>
      </p:sp>
      <p:grpSp>
        <p:nvGrpSpPr>
          <p:cNvPr id="20483" name="Group 10"/>
          <p:cNvGrpSpPr>
            <a:grpSpLocks/>
          </p:cNvGrpSpPr>
          <p:nvPr/>
        </p:nvGrpSpPr>
        <p:grpSpPr bwMode="auto">
          <a:xfrm>
            <a:off x="4787900" y="1916113"/>
            <a:ext cx="4032250" cy="2952750"/>
            <a:chOff x="2172" y="1543"/>
            <a:chExt cx="4082" cy="2777"/>
          </a:xfrm>
        </p:grpSpPr>
        <p:pic>
          <p:nvPicPr>
            <p:cNvPr id="20486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72" y="1543"/>
              <a:ext cx="4082" cy="2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20487" name="Text Box 9"/>
            <p:cNvSpPr txBox="1">
              <a:spLocks noChangeArrowheads="1"/>
            </p:cNvSpPr>
            <p:nvPr/>
          </p:nvSpPr>
          <p:spPr bwMode="auto">
            <a:xfrm>
              <a:off x="2631" y="2251"/>
              <a:ext cx="1026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cs typeface="Times New Roman" pitchFamily="18" charset="0"/>
                </a:rPr>
                <a:t>VV, HH and VH</a:t>
              </a:r>
            </a:p>
          </p:txBody>
        </p:sp>
      </p:grpSp>
      <p:pic>
        <p:nvPicPr>
          <p:cNvPr id="20485" name="Afbeelding 9" descr="KNMI_logo_engel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95288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403350" y="6534150"/>
            <a:ext cx="461645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Exeter 2016 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/>
          <p:cNvSpPr txBox="1">
            <a:spLocks/>
          </p:cNvSpPr>
          <p:nvPr/>
        </p:nvSpPr>
        <p:spPr bwMode="auto">
          <a:xfrm>
            <a:off x="304800" y="46038"/>
            <a:ext cx="8610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Collocation and comparison of SFMR &amp; RadarSAT-2</a:t>
            </a:r>
          </a:p>
        </p:txBody>
      </p:sp>
      <p:sp>
        <p:nvSpPr>
          <p:cNvPr id="8196" name="Rectangle 8"/>
          <p:cNvSpPr>
            <a:spLocks noChangeArrowheads="1"/>
          </p:cNvSpPr>
          <p:nvPr/>
        </p:nvSpPr>
        <p:spPr bwMode="auto">
          <a:xfrm>
            <a:off x="504825" y="1196975"/>
            <a:ext cx="8243888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2200" kern="0" dirty="0">
                <a:solidFill>
                  <a:schemeClr val="tx1"/>
                </a:solidFill>
                <a:latin typeface="+mn-lt"/>
                <a:cs typeface="+mn-cs"/>
              </a:rPr>
              <a:t>Not all Hurricanes have collocated SFMR data (18 legs; 8 hurricanes)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2200" kern="0" dirty="0">
                <a:solidFill>
                  <a:schemeClr val="tx1"/>
                </a:solidFill>
                <a:latin typeface="+mn-lt"/>
                <a:cs typeface="+mn-cs"/>
              </a:rPr>
              <a:t>Separate each NOAA flight in separate flight legs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2200" kern="0" dirty="0">
                <a:solidFill>
                  <a:schemeClr val="tx1"/>
                </a:solidFill>
                <a:latin typeface="+mn-lt"/>
                <a:cs typeface="+mn-cs"/>
              </a:rPr>
              <a:t>Collocate each leg separately with RADARSAT-2 image</a:t>
            </a:r>
          </a:p>
          <a:p>
            <a:pPr marL="342900" indent="-342900">
              <a:buFont typeface="Arial" charset="0"/>
              <a:buChar char="•"/>
              <a:defRPr/>
            </a:pPr>
            <a:endParaRPr lang="en-US" sz="2400" dirty="0"/>
          </a:p>
          <a:p>
            <a:pPr marL="342900" indent="-342900">
              <a:buFont typeface="Arial" charset="0"/>
              <a:buChar char="•"/>
              <a:defRPr/>
            </a:pPr>
            <a:endParaRPr lang="en-GB" sz="2400" dirty="0"/>
          </a:p>
        </p:txBody>
      </p:sp>
      <p:pic>
        <p:nvPicPr>
          <p:cNvPr id="21507" name="Picture 9" descr="earl_image_tracks.jpg"/>
          <p:cNvPicPr>
            <a:picLocks noChangeAspect="1"/>
          </p:cNvPicPr>
          <p:nvPr/>
        </p:nvPicPr>
        <p:blipFill>
          <a:blip r:embed="rId2"/>
          <a:srcRect t="5966" r="5164" b="2951"/>
          <a:stretch>
            <a:fillRect/>
          </a:stretch>
        </p:blipFill>
        <p:spPr bwMode="auto">
          <a:xfrm>
            <a:off x="34925" y="2852738"/>
            <a:ext cx="4392613" cy="403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11" descr="compare_sfmr_0046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6413" y="2867025"/>
            <a:ext cx="4864100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2" descr="compare_sfmr_0052.gif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6413" y="4724400"/>
            <a:ext cx="4864100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IGARRS 2014; TH2.11.5 </a:t>
            </a:r>
            <a:endParaRPr lang="nl-NL"/>
          </a:p>
        </p:txBody>
      </p:sp>
      <p:pic>
        <p:nvPicPr>
          <p:cNvPr id="21511" name="Afbeelding 8" descr="KNMI_logo_engels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95288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 descr="C:\Users\zadelhof\Desktop\files_paper\check_even_corr_00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12875"/>
            <a:ext cx="8915400" cy="445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9219" name="Title 1"/>
          <p:cNvSpPr txBox="1">
            <a:spLocks/>
          </p:cNvSpPr>
          <p:nvPr/>
        </p:nvSpPr>
        <p:spPr bwMode="auto">
          <a:xfrm>
            <a:off x="304800" y="46038"/>
            <a:ext cx="8610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Combining all available SFMR data </a:t>
            </a:r>
          </a:p>
        </p:txBody>
      </p:sp>
      <p:pic>
        <p:nvPicPr>
          <p:cNvPr id="2052" name="Picture 4" descr="C:\Users\zadelhof\Desktop\files_paper\check_even_corr_002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25538"/>
            <a:ext cx="9144000" cy="4895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16013" y="1989138"/>
            <a:ext cx="69119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</a:rPr>
              <a:t>There seems to be a incidence angle dependence in the SFMR data (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blue 20</a:t>
            </a:r>
            <a:r>
              <a:rPr lang="en-US" sz="2000" b="1" baseline="30000" dirty="0">
                <a:solidFill>
                  <a:schemeClr val="accent2">
                    <a:lumMod val="75000"/>
                  </a:schemeClr>
                </a:solidFill>
              </a:rPr>
              <a:t>o </a:t>
            </a:r>
            <a:r>
              <a:rPr lang="en-US" sz="2000" b="1" dirty="0">
                <a:solidFill>
                  <a:srgbClr val="FF0000"/>
                </a:solidFill>
                <a:sym typeface="Wingdings" pitchFamily="2" charset="2"/>
              </a:rPr>
              <a:t> red 48</a:t>
            </a:r>
            <a:r>
              <a:rPr lang="en-US" sz="2000" b="1" baseline="30000" dirty="0">
                <a:solidFill>
                  <a:srgbClr val="FF0000"/>
                </a:solidFill>
                <a:sym typeface="Wingdings" pitchFamily="2" charset="2"/>
              </a:rPr>
              <a:t>o</a:t>
            </a:r>
            <a:r>
              <a:rPr lang="en-US" sz="2000" b="1" dirty="0">
                <a:solidFill>
                  <a:srgbClr val="FF0000"/>
                </a:solidFill>
                <a:sym typeface="Wingdings" pitchFamily="2" charset="2"/>
              </a:rPr>
              <a:t>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68313" y="5949950"/>
            <a:ext cx="8496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More comparison data is required </a:t>
            </a:r>
            <a:r>
              <a:rPr lang="en-US" sz="2000" b="1">
                <a:solidFill>
                  <a:srgbClr val="FF0000"/>
                </a:solidFill>
                <a:sym typeface="Wingdings" pitchFamily="2" charset="2"/>
              </a:rPr>
              <a:t> ECMWF wind speeds are used for this</a:t>
            </a:r>
            <a:endParaRPr lang="en-US" sz="2000" b="1" baseline="30000">
              <a:solidFill>
                <a:srgbClr val="FF0000"/>
              </a:solidFill>
            </a:endParaRPr>
          </a:p>
        </p:txBody>
      </p:sp>
      <p:pic>
        <p:nvPicPr>
          <p:cNvPr id="22535" name="Afbeelding 9" descr="KNMI_logo_engels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95288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403350" y="6534150"/>
            <a:ext cx="461645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Exeter 2016 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90550" y="44450"/>
            <a:ext cx="8229600" cy="777875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Wind direction dependence </a:t>
            </a:r>
            <a:r>
              <a:rPr lang="en-US" sz="3600" baseline="-25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24579" name="Afbeelding 1"/>
          <p:cNvPicPr>
            <a:picLocks noChangeAspect="1" noChangeArrowheads="1"/>
          </p:cNvPicPr>
          <p:nvPr/>
        </p:nvPicPr>
        <p:blipFill>
          <a:blip r:embed="rId2"/>
          <a:srcRect l="53835" t="15501" r="2055" b="9386"/>
          <a:stretch>
            <a:fillRect/>
          </a:stretch>
        </p:blipFill>
        <p:spPr bwMode="auto">
          <a:xfrm>
            <a:off x="6308725" y="2011363"/>
            <a:ext cx="2871788" cy="429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Afbeelding 7"/>
          <p:cNvPicPr>
            <a:picLocks noChangeAspect="1" noChangeArrowheads="1"/>
          </p:cNvPicPr>
          <p:nvPr/>
        </p:nvPicPr>
        <p:blipFill>
          <a:blip r:embed="rId3"/>
          <a:srcRect l="53438" t="15256" b="9616"/>
          <a:stretch>
            <a:fillRect/>
          </a:stretch>
        </p:blipFill>
        <p:spPr bwMode="auto">
          <a:xfrm>
            <a:off x="827088" y="2011363"/>
            <a:ext cx="2808287" cy="429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Afbeelding 4"/>
          <p:cNvPicPr>
            <a:picLocks noChangeAspect="1" noChangeArrowheads="1"/>
          </p:cNvPicPr>
          <p:nvPr/>
        </p:nvPicPr>
        <p:blipFill>
          <a:blip r:embed="rId4"/>
          <a:srcRect l="52818" t="15031" r="2254" b="9163"/>
          <a:stretch>
            <a:fillRect/>
          </a:stretch>
        </p:blipFill>
        <p:spPr bwMode="auto">
          <a:xfrm>
            <a:off x="3419475" y="2011363"/>
            <a:ext cx="2814638" cy="429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kstvak 10"/>
          <p:cNvSpPr txBox="1">
            <a:spLocks noChangeArrowheads="1"/>
          </p:cNvSpPr>
          <p:nvPr/>
        </p:nvSpPr>
        <p:spPr bwMode="auto">
          <a:xfrm>
            <a:off x="-23813" y="4943475"/>
            <a:ext cx="850901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VV</a:t>
            </a:r>
          </a:p>
        </p:txBody>
      </p:sp>
      <p:sp>
        <p:nvSpPr>
          <p:cNvPr id="24583" name="Tekstvak 11"/>
          <p:cNvSpPr txBox="1">
            <a:spLocks noChangeArrowheads="1"/>
          </p:cNvSpPr>
          <p:nvPr/>
        </p:nvSpPr>
        <p:spPr bwMode="auto">
          <a:xfrm>
            <a:off x="0" y="2781300"/>
            <a:ext cx="850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VH</a:t>
            </a:r>
          </a:p>
        </p:txBody>
      </p:sp>
      <p:sp>
        <p:nvSpPr>
          <p:cNvPr id="13" name="Rechthoek 12"/>
          <p:cNvSpPr/>
          <p:nvPr/>
        </p:nvSpPr>
        <p:spPr>
          <a:xfrm>
            <a:off x="539750" y="1125538"/>
            <a:ext cx="8353425" cy="7683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200" dirty="0">
                <a:latin typeface="+mn-lt"/>
              </a:rPr>
              <a:t>Correct both the VH and VV signals for their incidence angle dependence and check for a wind direction pattern</a:t>
            </a:r>
          </a:p>
        </p:txBody>
      </p:sp>
      <p:pic>
        <p:nvPicPr>
          <p:cNvPr id="24585" name="Afbeelding 9" descr="KNMI_logo_engels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95288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403350" y="6534150"/>
            <a:ext cx="461645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Exeter 2016 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777876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Collocation with ECMWF forecasts</a:t>
            </a:r>
          </a:p>
        </p:txBody>
      </p:sp>
      <p:sp>
        <p:nvSpPr>
          <p:cNvPr id="6" name="Rectangle 5"/>
          <p:cNvSpPr/>
          <p:nvPr/>
        </p:nvSpPr>
        <p:spPr>
          <a:xfrm>
            <a:off x="5508625" y="1052513"/>
            <a:ext cx="3635375" cy="31702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defRPr/>
            </a:pPr>
            <a:r>
              <a:rPr lang="en-US" sz="2800" dirty="0"/>
              <a:t>	</a:t>
            </a:r>
            <a:r>
              <a:rPr lang="en-US" sz="2400" dirty="0"/>
              <a:t>A total of 19 RADARSAT-2 dual polarized SAR images (VV and VH) were acquired between 2008 and 2011.</a:t>
            </a:r>
          </a:p>
          <a:p>
            <a:pPr marL="514350" indent="-514350">
              <a:defRPr/>
            </a:pPr>
            <a:r>
              <a:rPr lang="en-US" sz="2400" dirty="0"/>
              <a:t>	</a:t>
            </a:r>
          </a:p>
          <a:p>
            <a:pPr>
              <a:defRPr/>
            </a:pP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-396875" y="4829175"/>
            <a:ext cx="4464050" cy="23447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defRPr/>
            </a:pPr>
            <a:r>
              <a:rPr lang="en-US" sz="2400" dirty="0"/>
              <a:t>      The combined distribution is well structured (relatively small width; corr. 0.85) but shows a (weak) incidence angle dependence </a:t>
            </a:r>
          </a:p>
          <a:p>
            <a:pPr>
              <a:defRPr/>
            </a:pPr>
            <a:endParaRPr lang="en-US" sz="2800" dirty="0"/>
          </a:p>
        </p:txBody>
      </p:sp>
      <p:pic>
        <p:nvPicPr>
          <p:cNvPr id="23556" name="Picture 2" descr="C:\Users\zadelhof\Desktop\files_paper\check_even_corr_001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8" y="1081088"/>
            <a:ext cx="5487987" cy="3355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3557" name="Picture 3" descr="C:\Users\zadelhof\Desktop\files_paper\check_even_corr_001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3627438"/>
            <a:ext cx="5364162" cy="32305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3559" name="Afbeelding 8" descr="KNMI_logo_engels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95288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403350" y="6534150"/>
            <a:ext cx="461645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Exeter 2016 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Aangepast ontwerp">
  <a:themeElements>
    <a:clrScheme name="1_Aangepast 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Aangepast ontwerp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36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36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Aangepast 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angepast 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angepast 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angepast 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angepast 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angepast 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angepast 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angepast 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angepast 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angepast 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angepast 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angepast 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9466</TotalTime>
  <Words>953</Words>
  <Application>Microsoft Office PowerPoint</Application>
  <PresentationFormat>Diavoorstelling (4:3)</PresentationFormat>
  <Paragraphs>126</Paragraphs>
  <Slides>22</Slides>
  <Notes>1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4" baseType="lpstr">
      <vt:lpstr>1_Aangepast ontwerp</vt:lpstr>
      <vt:lpstr>Equation</vt:lpstr>
      <vt:lpstr>PowerPoint-presentatie</vt:lpstr>
      <vt:lpstr>PowerPoint-presentatie</vt:lpstr>
      <vt:lpstr>Zhang et al. 2011</vt:lpstr>
      <vt:lpstr>PowerPoint-presentatie</vt:lpstr>
      <vt:lpstr>PowerPoint-presentatie</vt:lpstr>
      <vt:lpstr>PowerPoint-presentatie</vt:lpstr>
      <vt:lpstr>PowerPoint-presentatie</vt:lpstr>
      <vt:lpstr>Wind direction dependence  </vt:lpstr>
      <vt:lpstr>Collocation with ECMWF forecasts</vt:lpstr>
      <vt:lpstr>Wind direction dependence  </vt:lpstr>
      <vt:lpstr>PowerPoint-presentatie</vt:lpstr>
      <vt:lpstr>Calibrating U10 in Hurricanes ?</vt:lpstr>
      <vt:lpstr>Calibrating U10 in Hurricanes ?</vt:lpstr>
      <vt:lpstr>PowerPoint-presentatie</vt:lpstr>
      <vt:lpstr>PowerPoint-presentatie</vt:lpstr>
      <vt:lpstr>SFMR?</vt:lpstr>
      <vt:lpstr>SFMR?</vt:lpstr>
      <vt:lpstr>ASCAT and SMOS scales</vt:lpstr>
      <vt:lpstr>PowerPoint-presentatie</vt:lpstr>
      <vt:lpstr>ASCAT – QuikScat </vt:lpstr>
      <vt:lpstr>Conclusions</vt:lpstr>
      <vt:lpstr>PowerPoint-presentatie</vt:lpstr>
    </vt:vector>
  </TitlesOfParts>
  <Company>knmi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stoffelen</dc:creator>
  <cp:lastModifiedBy>Stoffelen, Ad (KNMI)</cp:lastModifiedBy>
  <cp:revision>344</cp:revision>
  <dcterms:created xsi:type="dcterms:W3CDTF">2010-09-27T19:40:27Z</dcterms:created>
  <dcterms:modified xsi:type="dcterms:W3CDTF">2016-11-15T14:12:29Z</dcterms:modified>
</cp:coreProperties>
</file>