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7" r:id="rId2"/>
    <p:sldId id="258" r:id="rId3"/>
    <p:sldId id="332" r:id="rId4"/>
    <p:sldId id="335" r:id="rId5"/>
    <p:sldId id="337" r:id="rId6"/>
    <p:sldId id="281" r:id="rId7"/>
    <p:sldId id="292" r:id="rId8"/>
    <p:sldId id="293" r:id="rId9"/>
    <p:sldId id="289" r:id="rId10"/>
    <p:sldId id="282" r:id="rId11"/>
    <p:sldId id="291" r:id="rId12"/>
    <p:sldId id="336" r:id="rId13"/>
    <p:sldId id="331" r:id="rId14"/>
    <p:sldId id="322" r:id="rId15"/>
    <p:sldId id="301" r:id="rId16"/>
    <p:sldId id="330" r:id="rId17"/>
    <p:sldId id="311" r:id="rId18"/>
    <p:sldId id="326" r:id="rId19"/>
    <p:sldId id="338" r:id="rId20"/>
    <p:sldId id="339" r:id="rId21"/>
    <p:sldId id="305" r:id="rId22"/>
    <p:sldId id="340" r:id="rId23"/>
    <p:sldId id="303" r:id="rId24"/>
    <p:sldId id="304" r:id="rId25"/>
    <p:sldId id="313" r:id="rId26"/>
    <p:sldId id="314" r:id="rId27"/>
    <p:sldId id="315" r:id="rId28"/>
    <p:sldId id="316" r:id="rId29"/>
    <p:sldId id="342" r:id="rId30"/>
    <p:sldId id="317" r:id="rId31"/>
    <p:sldId id="318" r:id="rId32"/>
    <p:sldId id="263" r:id="rId33"/>
    <p:sldId id="264" r:id="rId34"/>
    <p:sldId id="265" r:id="rId35"/>
    <p:sldId id="266" r:id="rId36"/>
    <p:sldId id="267" r:id="rId37"/>
    <p:sldId id="268" r:id="rId38"/>
    <p:sldId id="297" r:id="rId39"/>
    <p:sldId id="298" r:id="rId40"/>
    <p:sldId id="299" r:id="rId41"/>
    <p:sldId id="273" r:id="rId42"/>
    <p:sldId id="274" r:id="rId43"/>
    <p:sldId id="276" r:id="rId44"/>
    <p:sldId id="277" r:id="rId45"/>
    <p:sldId id="296" r:id="rId46"/>
    <p:sldId id="346" r:id="rId47"/>
    <p:sldId id="323" r:id="rId48"/>
    <p:sldId id="344" r:id="rId49"/>
    <p:sldId id="345" r:id="rId50"/>
    <p:sldId id="343"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Presentation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olidFill>
              <a:srgbClr val="6C6EDA"/>
            </a:solidFill>
            <a:ln>
              <a:solidFill>
                <a:schemeClr val="tx1"/>
              </a:solidFill>
            </a:ln>
          </c:spPr>
          <c:invertIfNegative val="0"/>
          <c:cat>
            <c:strRef>
              <c:f>'[Chart in Presentation1]Stats'!$G$84:$G$88</c:f>
              <c:strCache>
                <c:ptCount val="5"/>
                <c:pt idx="0">
                  <c:v>QS -12.5 km</c:v>
                </c:pt>
                <c:pt idx="1">
                  <c:v>QS - 25 km</c:v>
                </c:pt>
                <c:pt idx="2">
                  <c:v>AS - opr</c:v>
                </c:pt>
                <c:pt idx="3">
                  <c:v>GFS</c:v>
                </c:pt>
                <c:pt idx="4">
                  <c:v>OBS</c:v>
                </c:pt>
              </c:strCache>
            </c:strRef>
          </c:cat>
          <c:val>
            <c:numRef>
              <c:f>'[Chart in Presentation1]Stats'!$H$84:$H$88</c:f>
              <c:numCache>
                <c:formatCode>General</c:formatCode>
                <c:ptCount val="5"/>
                <c:pt idx="0">
                  <c:v>212</c:v>
                </c:pt>
                <c:pt idx="1">
                  <c:v>188</c:v>
                </c:pt>
                <c:pt idx="2">
                  <c:v>3</c:v>
                </c:pt>
                <c:pt idx="3">
                  <c:v>38</c:v>
                </c:pt>
                <c:pt idx="4">
                  <c:v>19</c:v>
                </c:pt>
              </c:numCache>
            </c:numRef>
          </c:val>
        </c:ser>
        <c:dLbls>
          <c:showLegendKey val="0"/>
          <c:showVal val="0"/>
          <c:showCatName val="0"/>
          <c:showSerName val="0"/>
          <c:showPercent val="0"/>
          <c:showBubbleSize val="0"/>
        </c:dLbls>
        <c:gapWidth val="150"/>
        <c:shape val="box"/>
        <c:axId val="261301728"/>
        <c:axId val="282345824"/>
        <c:axId val="0"/>
      </c:bar3DChart>
      <c:catAx>
        <c:axId val="261301728"/>
        <c:scaling>
          <c:orientation val="minMax"/>
        </c:scaling>
        <c:delete val="0"/>
        <c:axPos val="b"/>
        <c:numFmt formatCode="General" sourceLinked="0"/>
        <c:majorTickMark val="out"/>
        <c:minorTickMark val="none"/>
        <c:tickLblPos val="nextTo"/>
        <c:txPr>
          <a:bodyPr/>
          <a:lstStyle/>
          <a:p>
            <a:pPr>
              <a:defRPr sz="1400"/>
            </a:pPr>
            <a:endParaRPr lang="fr-FR"/>
          </a:p>
        </c:txPr>
        <c:crossAx val="282345824"/>
        <c:crosses val="autoZero"/>
        <c:auto val="1"/>
        <c:lblAlgn val="ctr"/>
        <c:lblOffset val="100"/>
        <c:noMultiLvlLbl val="0"/>
      </c:catAx>
      <c:valAx>
        <c:axId val="282345824"/>
        <c:scaling>
          <c:orientation val="minMax"/>
        </c:scaling>
        <c:delete val="0"/>
        <c:axPos val="l"/>
        <c:majorGridlines/>
        <c:numFmt formatCode="General" sourceLinked="1"/>
        <c:majorTickMark val="out"/>
        <c:minorTickMark val="none"/>
        <c:tickLblPos val="nextTo"/>
        <c:txPr>
          <a:bodyPr/>
          <a:lstStyle/>
          <a:p>
            <a:pPr>
              <a:defRPr sz="1400"/>
            </a:pPr>
            <a:endParaRPr lang="fr-FR"/>
          </a:p>
        </c:txPr>
        <c:crossAx val="261301728"/>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9C1E05-A356-5E45-82AF-1595A3D809FD}" type="datetimeFigureOut">
              <a:rPr lang="en-US" smtClean="0"/>
              <a:t>11/24/2016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28DBF6-1046-A64B-9692-22C549BD2EB7}" type="slidenum">
              <a:rPr lang="en-US" smtClean="0"/>
              <a:t>‹N°›</a:t>
            </a:fld>
            <a:endParaRPr lang="en-US"/>
          </a:p>
        </p:txBody>
      </p:sp>
    </p:spTree>
    <p:extLst>
      <p:ext uri="{BB962C8B-B14F-4D97-AF65-F5344CB8AC3E}">
        <p14:creationId xmlns:p14="http://schemas.microsoft.com/office/powerpoint/2010/main" val="11524789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CC8C06-83A7-4413-A945-5CF27BEE687B}" type="slidenum">
              <a:rPr lang="en-US"/>
              <a:pPr fontAlgn="base">
                <a:spcBef>
                  <a:spcPct val="0"/>
                </a:spcBef>
                <a:spcAft>
                  <a:spcPct val="0"/>
                </a:spcAft>
              </a:pPr>
              <a:t>18</a:t>
            </a:fld>
            <a:endParaRPr lang="en-US"/>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Before QuikSCAT, rarely observed hurricane force extratropical cyclones.  With QuikSCAT, started issuing hurricane force wind warnings.</a:t>
            </a:r>
          </a:p>
        </p:txBody>
      </p:sp>
    </p:spTree>
    <p:extLst>
      <p:ext uri="{BB962C8B-B14F-4D97-AF65-F5344CB8AC3E}">
        <p14:creationId xmlns:p14="http://schemas.microsoft.com/office/powerpoint/2010/main" val="119896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953E12-50BD-414C-B023-CE67EE7AB384}" type="slidenum">
              <a:rPr lang="en-US"/>
              <a:pPr/>
              <a:t>20</a:t>
            </a:fld>
            <a:endParaRPr lang="en-US"/>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184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A29FEA3-D2E9-1C4F-BB5A-80A9EB8F9965}" type="slidenum">
              <a:rPr lang="en-US"/>
              <a:pPr eaLnBrk="1" hangingPunct="1"/>
              <a:t>30</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 research project was held off the U.S. Atlantic Coast in the late 1980</a:t>
            </a:r>
            <a:r>
              <a:rPr lang="ja-JP" altLang="en-US"/>
              <a:t>’</a:t>
            </a:r>
            <a:r>
              <a:rPr lang="en-US"/>
              <a:t>s to study meteorological bombs.  Developing storms were studied with many instruments including aircraft measurements.  As a result of the research the above evolution of an ocean storm was suggested.  Isobars and fronts are shown in the top.  The evolution of the wind field is shown across the bottom.  The evolution from open wave to mature </a:t>
            </a:r>
            <a:r>
              <a:rPr lang="ja-JP" altLang="en-US"/>
              <a:t>“</a:t>
            </a:r>
            <a:r>
              <a:rPr lang="en-US"/>
              <a:t>seclusion</a:t>
            </a:r>
            <a:r>
              <a:rPr lang="ja-JP" altLang="en-US"/>
              <a:t>”</a:t>
            </a:r>
            <a:r>
              <a:rPr lang="en-US"/>
              <a:t> can occur on the order of a day or two.  The Portland Gale followed this evolution with the steamer Portland remaining to the north of the storm center in strong NE winds. </a:t>
            </a:r>
          </a:p>
          <a:p>
            <a:pPr eaLnBrk="1" hangingPunct="1"/>
            <a:endParaRPr lang="en-US"/>
          </a:p>
        </p:txBody>
      </p:sp>
    </p:spTree>
    <p:extLst>
      <p:ext uri="{BB962C8B-B14F-4D97-AF65-F5344CB8AC3E}">
        <p14:creationId xmlns:p14="http://schemas.microsoft.com/office/powerpoint/2010/main" val="1175669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685800" y="2130425"/>
            <a:ext cx="7772400" cy="1470025"/>
          </a:xfrm>
          <a:ln w="9525"/>
        </p:spPr>
        <p:txBody>
          <a:bodyPr/>
          <a:lstStyle>
            <a:lvl1pPr>
              <a:defRPr>
                <a:effectLst>
                  <a:outerShdw blurRad="38100" dist="38100" dir="2700000" algn="tl">
                    <a:srgbClr val="C0C0C0"/>
                  </a:outerShdw>
                </a:effectLst>
              </a:defRPr>
            </a:lvl1pPr>
          </a:lstStyle>
          <a:p>
            <a:r>
              <a:rPr lang="en-US"/>
              <a:t>Click to edit Master title style</a:t>
            </a:r>
          </a:p>
        </p:txBody>
      </p:sp>
      <p:sp>
        <p:nvSpPr>
          <p:cNvPr id="266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127681BB-47F1-4A5F-A60F-DDC1B2B95A79}" type="slidenum">
              <a:rPr lang="en-US"/>
              <a:pPr>
                <a:defRPr/>
              </a:pPr>
              <a:t>‹N°›</a:t>
            </a:fld>
            <a:endParaRPr lang="en-US"/>
          </a:p>
        </p:txBody>
      </p:sp>
    </p:spTree>
    <p:extLst>
      <p:ext uri="{BB962C8B-B14F-4D97-AF65-F5344CB8AC3E}">
        <p14:creationId xmlns:p14="http://schemas.microsoft.com/office/powerpoint/2010/main" val="128274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D90C97EF-C413-4E75-B5DB-46034BB1F1DB}" type="slidenum">
              <a:rPr lang="en-US"/>
              <a:pPr>
                <a:defRPr/>
              </a:pPr>
              <a:t>‹N°›</a:t>
            </a:fld>
            <a:endParaRPr lang="en-US"/>
          </a:p>
        </p:txBody>
      </p:sp>
    </p:spTree>
    <p:extLst>
      <p:ext uri="{BB962C8B-B14F-4D97-AF65-F5344CB8AC3E}">
        <p14:creationId xmlns:p14="http://schemas.microsoft.com/office/powerpoint/2010/main" val="158470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833AF906-A7D8-476A-B4D5-CAFC083ED18C}" type="slidenum">
              <a:rPr lang="en-US"/>
              <a:pPr>
                <a:defRPr/>
              </a:pPr>
              <a:t>‹N°›</a:t>
            </a:fld>
            <a:endParaRPr lang="en-US"/>
          </a:p>
        </p:txBody>
      </p:sp>
    </p:spTree>
    <p:extLst>
      <p:ext uri="{BB962C8B-B14F-4D97-AF65-F5344CB8AC3E}">
        <p14:creationId xmlns:p14="http://schemas.microsoft.com/office/powerpoint/2010/main" val="4147479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5240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5240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BD5658E8-5DA6-4D4B-8B3C-73F529269850}" type="slidenum">
              <a:rPr lang="en-US"/>
              <a:pPr>
                <a:defRPr/>
              </a:pPr>
              <a:t>‹N°›</a:t>
            </a:fld>
            <a:endParaRPr lang="en-US"/>
          </a:p>
        </p:txBody>
      </p:sp>
    </p:spTree>
    <p:extLst>
      <p:ext uri="{BB962C8B-B14F-4D97-AF65-F5344CB8AC3E}">
        <p14:creationId xmlns:p14="http://schemas.microsoft.com/office/powerpoint/2010/main" val="659649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46038"/>
            <a:ext cx="7108825"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7013"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7012"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3938588"/>
            <a:ext cx="4037012"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998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1E575E4F-7FD7-4CE7-90C5-F8972A7A82C6}" type="slidenum">
              <a:rPr lang="en-US"/>
              <a:pPr>
                <a:defRPr/>
              </a:pPr>
              <a:t>‹N°›</a:t>
            </a:fld>
            <a:endParaRPr lang="en-US"/>
          </a:p>
        </p:txBody>
      </p:sp>
    </p:spTree>
    <p:extLst>
      <p:ext uri="{BB962C8B-B14F-4D97-AF65-F5344CB8AC3E}">
        <p14:creationId xmlns:p14="http://schemas.microsoft.com/office/powerpoint/2010/main" val="39581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F90C525D-C326-497D-B5F8-0D2335955E1D}" type="slidenum">
              <a:rPr lang="en-US"/>
              <a:pPr>
                <a:defRPr/>
              </a:pPr>
              <a:t>‹N°›</a:t>
            </a:fld>
            <a:endParaRPr lang="en-US"/>
          </a:p>
        </p:txBody>
      </p:sp>
    </p:spTree>
    <p:extLst>
      <p:ext uri="{BB962C8B-B14F-4D97-AF65-F5344CB8AC3E}">
        <p14:creationId xmlns:p14="http://schemas.microsoft.com/office/powerpoint/2010/main" val="12454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C1FA6627-03A8-43A9-B2BC-7A061529FBF6}" type="slidenum">
              <a:rPr lang="en-US"/>
              <a:pPr>
                <a:defRPr/>
              </a:pPr>
              <a:t>‹N°›</a:t>
            </a:fld>
            <a:endParaRPr lang="en-US"/>
          </a:p>
        </p:txBody>
      </p:sp>
    </p:spTree>
    <p:extLst>
      <p:ext uri="{BB962C8B-B14F-4D97-AF65-F5344CB8AC3E}">
        <p14:creationId xmlns:p14="http://schemas.microsoft.com/office/powerpoint/2010/main" val="1346307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0B7D7947-3F6E-4D11-B065-A9E5B96899A7}" type="slidenum">
              <a:rPr lang="en-US"/>
              <a:pPr>
                <a:defRPr/>
              </a:pPr>
              <a:t>‹N°›</a:t>
            </a:fld>
            <a:endParaRPr lang="en-US"/>
          </a:p>
        </p:txBody>
      </p:sp>
    </p:spTree>
    <p:extLst>
      <p:ext uri="{BB962C8B-B14F-4D97-AF65-F5344CB8AC3E}">
        <p14:creationId xmlns:p14="http://schemas.microsoft.com/office/powerpoint/2010/main" val="107472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2D487F09-BA6B-45D0-9A5E-15AA0F9A7404}" type="slidenum">
              <a:rPr lang="en-US"/>
              <a:pPr>
                <a:defRPr/>
              </a:pPr>
              <a:t>‹N°›</a:t>
            </a:fld>
            <a:endParaRPr lang="en-US"/>
          </a:p>
        </p:txBody>
      </p:sp>
    </p:spTree>
    <p:extLst>
      <p:ext uri="{BB962C8B-B14F-4D97-AF65-F5344CB8AC3E}">
        <p14:creationId xmlns:p14="http://schemas.microsoft.com/office/powerpoint/2010/main" val="33091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06E78ECA-42BF-4C8C-ACE3-8B152DCC2EC4}" type="slidenum">
              <a:rPr lang="en-US"/>
              <a:pPr>
                <a:defRPr/>
              </a:pPr>
              <a:t>‹N°›</a:t>
            </a:fld>
            <a:endParaRPr lang="en-US"/>
          </a:p>
        </p:txBody>
      </p:sp>
    </p:spTree>
    <p:extLst>
      <p:ext uri="{BB962C8B-B14F-4D97-AF65-F5344CB8AC3E}">
        <p14:creationId xmlns:p14="http://schemas.microsoft.com/office/powerpoint/2010/main" val="3920663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CDB75159-DC28-48A9-A3D4-A05C3AFD9300}" type="slidenum">
              <a:rPr lang="en-US"/>
              <a:pPr>
                <a:defRPr/>
              </a:pPr>
              <a:t>‹N°›</a:t>
            </a:fld>
            <a:endParaRPr lang="en-US"/>
          </a:p>
        </p:txBody>
      </p:sp>
    </p:spTree>
    <p:extLst>
      <p:ext uri="{BB962C8B-B14F-4D97-AF65-F5344CB8AC3E}">
        <p14:creationId xmlns:p14="http://schemas.microsoft.com/office/powerpoint/2010/main" val="3172266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8"/>
          <p:cNvSpPr>
            <a:spLocks noGrp="1" noChangeArrowheads="1"/>
          </p:cNvSpPr>
          <p:nvPr>
            <p:ph type="sldNum" sz="quarter" idx="12"/>
          </p:nvPr>
        </p:nvSpPr>
        <p:spPr/>
        <p:txBody>
          <a:bodyPr/>
          <a:lstStyle>
            <a:lvl1pPr fontAlgn="auto">
              <a:spcBef>
                <a:spcPts val="0"/>
              </a:spcBef>
              <a:spcAft>
                <a:spcPts val="0"/>
              </a:spcAft>
              <a:defRPr/>
            </a:lvl1pPr>
          </a:lstStyle>
          <a:p>
            <a:pPr>
              <a:defRPr/>
            </a:pPr>
            <a:fld id="{1083B042-50D5-46D3-B56A-AFDF6392B019}" type="slidenum">
              <a:rPr lang="en-US"/>
              <a:pPr>
                <a:defRPr/>
              </a:pPr>
              <a:t>‹N°›</a:t>
            </a:fld>
            <a:endParaRPr lang="en-US"/>
          </a:p>
        </p:txBody>
      </p:sp>
    </p:spTree>
    <p:extLst>
      <p:ext uri="{BB962C8B-B14F-4D97-AF65-F5344CB8AC3E}">
        <p14:creationId xmlns:p14="http://schemas.microsoft.com/office/powerpoint/2010/main" val="3560955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1">
                <a:gamma/>
                <a:tint val="0"/>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1371600"/>
          </a:xfrm>
          <a:prstGeom prst="rect">
            <a:avLst/>
          </a:prstGeom>
          <a:blipFill dpi="0" rotWithShape="1">
            <a:blip r:embed="rId15" cstate="print"/>
            <a:srcRect/>
            <a:stretch>
              <a:fillRect/>
            </a:stretch>
          </a:blipFill>
          <a:ln w="57150" algn="ctr">
            <a:solidFill>
              <a:srgbClr val="336699"/>
            </a:solidFill>
            <a:miter lim="800000"/>
            <a:headEnd/>
            <a:tailEnd/>
          </a:ln>
          <a:effectLst/>
        </p:spPr>
        <p:txBody>
          <a:bodyPr wrap="none" anchor="ctr"/>
          <a:lstStyle/>
          <a:p>
            <a:pPr defTabSz="914400" fontAlgn="base">
              <a:spcBef>
                <a:spcPct val="0"/>
              </a:spcBef>
              <a:spcAft>
                <a:spcPct val="0"/>
              </a:spcAft>
              <a:defRPr/>
            </a:pPr>
            <a:endParaRPr lang="en-US">
              <a:solidFill>
                <a:srgbClr val="000000"/>
              </a:solidFill>
              <a:latin typeface="Arial"/>
            </a:endParaRPr>
          </a:p>
        </p:txBody>
      </p:sp>
      <p:sp>
        <p:nvSpPr>
          <p:cNvPr id="25603" name="Rectangle 3"/>
          <p:cNvSpPr>
            <a:spLocks noGrp="1" noChangeArrowheads="1"/>
          </p:cNvSpPr>
          <p:nvPr>
            <p:ph type="title"/>
          </p:nvPr>
        </p:nvSpPr>
        <p:spPr bwMode="auto">
          <a:xfrm>
            <a:off x="0" y="0"/>
            <a:ext cx="9144000" cy="1371600"/>
          </a:xfrm>
          <a:prstGeom prst="rect">
            <a:avLst/>
          </a:prstGeom>
          <a:noFill/>
          <a:ln w="5715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8" name="Picture 4" descr="noaa3b"/>
          <p:cNvPicPr>
            <a:picLocks noChangeAspect="1" noChangeArrowheads="1"/>
          </p:cNvPicPr>
          <p:nvPr/>
        </p:nvPicPr>
        <p:blipFill>
          <a:blip r:embed="rId16" cstate="print"/>
          <a:srcRect/>
          <a:stretch>
            <a:fillRect/>
          </a:stretch>
        </p:blipFill>
        <p:spPr bwMode="auto">
          <a:xfrm>
            <a:off x="8281988" y="0"/>
            <a:ext cx="862012" cy="836613"/>
          </a:xfrm>
          <a:prstGeom prst="rect">
            <a:avLst/>
          </a:prstGeom>
          <a:noFill/>
          <a:ln w="9525">
            <a:noFill/>
            <a:miter lim="800000"/>
            <a:headEnd/>
            <a:tailEnd/>
          </a:ln>
        </p:spPr>
      </p:pic>
      <p:sp>
        <p:nvSpPr>
          <p:cNvPr id="1029" name="Rectangle 5"/>
          <p:cNvSpPr>
            <a:spLocks noGrp="1" noChangeArrowheads="1"/>
          </p:cNvSpPr>
          <p:nvPr>
            <p:ph type="body" idx="1"/>
          </p:nvPr>
        </p:nvSpPr>
        <p:spPr bwMode="auto">
          <a:xfrm>
            <a:off x="533400" y="1524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defTabSz="914400" fontAlgn="base">
              <a:spcBef>
                <a:spcPct val="0"/>
              </a:spcBef>
              <a:spcAft>
                <a:spcPct val="0"/>
              </a:spcAft>
              <a:defRPr/>
            </a:pPr>
            <a:endParaRPr lang="en-US"/>
          </a:p>
        </p:txBody>
      </p:sp>
      <p:sp>
        <p:nvSpPr>
          <p:cNvPr id="25607"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defTabSz="914400" fontAlgn="base">
              <a:spcBef>
                <a:spcPct val="0"/>
              </a:spcBef>
              <a:spcAft>
                <a:spcPct val="0"/>
              </a:spcAft>
              <a:defRPr/>
            </a:pPr>
            <a:endParaRPr lang="en-US"/>
          </a:p>
        </p:txBody>
      </p:sp>
      <p:sp>
        <p:nvSpPr>
          <p:cNvPr id="25608"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defTabSz="914400" fontAlgn="base">
              <a:spcBef>
                <a:spcPct val="0"/>
              </a:spcBef>
              <a:spcAft>
                <a:spcPct val="0"/>
              </a:spcAft>
              <a:defRPr/>
            </a:pPr>
            <a:fld id="{5FAF2B92-FE91-470F-B52A-6E88505FA365}" type="slidenum">
              <a:rPr lang="en-US"/>
              <a:pPr defTabSz="914400" fontAlgn="base">
                <a:spcBef>
                  <a:spcPct val="0"/>
                </a:spcBef>
                <a:spcAft>
                  <a:spcPct val="0"/>
                </a:spcAft>
                <a:defRPr/>
              </a:pPr>
              <a:t>‹N°›</a:t>
            </a:fld>
            <a:endParaRPr lang="en-US"/>
          </a:p>
        </p:txBody>
      </p:sp>
    </p:spTree>
    <p:extLst>
      <p:ext uri="{BB962C8B-B14F-4D97-AF65-F5344CB8AC3E}">
        <p14:creationId xmlns:p14="http://schemas.microsoft.com/office/powerpoint/2010/main" val="3372877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Feuille_Microsoft_Excel_97-20031.xls"/><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oleObject" Target="../embeddings/Feuille_Microsoft_Excel_97-20032.xls"/></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45.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51130"/>
            <a:ext cx="7772400" cy="1470025"/>
          </a:xfrm>
        </p:spPr>
        <p:txBody>
          <a:bodyPr/>
          <a:lstStyle/>
          <a:p>
            <a:r>
              <a:rPr lang="en-GB" dirty="0">
                <a:effectLst/>
              </a:rPr>
              <a:t>Validation of Strong Ocean Surface Wind Speeds</a:t>
            </a:r>
            <a:r>
              <a:rPr lang="en-US" dirty="0">
                <a:effectLst/>
              </a:rPr>
              <a:t> </a:t>
            </a:r>
            <a:endParaRPr lang="en-US" dirty="0"/>
          </a:p>
        </p:txBody>
      </p:sp>
      <p:sp>
        <p:nvSpPr>
          <p:cNvPr id="3" name="Subtitle 2"/>
          <p:cNvSpPr>
            <a:spLocks noGrp="1"/>
          </p:cNvSpPr>
          <p:nvPr>
            <p:ph type="subTitle" idx="1"/>
          </p:nvPr>
        </p:nvSpPr>
        <p:spPr>
          <a:xfrm>
            <a:off x="235857" y="2870191"/>
            <a:ext cx="8672285" cy="2518229"/>
          </a:xfrm>
        </p:spPr>
        <p:txBody>
          <a:bodyPr/>
          <a:lstStyle/>
          <a:p>
            <a:r>
              <a:rPr lang="en-US" sz="2800" b="1" dirty="0" smtClean="0"/>
              <a:t>Zorana Jelenak, Paul S Chang, Joe Sapp, </a:t>
            </a:r>
            <a:r>
              <a:rPr lang="en-US" sz="2800" b="1" dirty="0" err="1" smtClean="0"/>
              <a:t>Faozi</a:t>
            </a:r>
            <a:r>
              <a:rPr lang="en-US" sz="2800" b="1" dirty="0" smtClean="0"/>
              <a:t> Said and </a:t>
            </a:r>
            <a:r>
              <a:rPr lang="en-US" sz="2800" b="1" dirty="0" err="1" smtClean="0"/>
              <a:t>Seubson</a:t>
            </a:r>
            <a:r>
              <a:rPr lang="en-US" sz="2800" b="1" dirty="0" smtClean="0"/>
              <a:t> </a:t>
            </a:r>
            <a:r>
              <a:rPr lang="en-US" sz="2800" b="1" dirty="0" err="1" smtClean="0"/>
              <a:t>Soisuvarn</a:t>
            </a:r>
            <a:endParaRPr lang="en-US" sz="2800" b="1" dirty="0" smtClean="0"/>
          </a:p>
          <a:p>
            <a:r>
              <a:rPr lang="en-US" sz="2800" b="1" dirty="0" smtClean="0"/>
              <a:t>NOAA/NESDIS/STAR</a:t>
            </a:r>
          </a:p>
          <a:p>
            <a:r>
              <a:rPr lang="en-US" sz="2800" b="1" dirty="0" smtClean="0"/>
              <a:t>Joe </a:t>
            </a:r>
            <a:r>
              <a:rPr lang="en-US" sz="2800" b="1" dirty="0" err="1" smtClean="0"/>
              <a:t>Sienkievicz</a:t>
            </a:r>
            <a:r>
              <a:rPr lang="en-US" sz="2800" b="1" dirty="0" smtClean="0"/>
              <a:t> NOAA/NWS/OPC</a:t>
            </a:r>
          </a:p>
          <a:p>
            <a:r>
              <a:rPr lang="en-US" sz="2800" b="1" dirty="0" smtClean="0"/>
              <a:t>Michael Brennan NOAA/NWS/NHC</a:t>
            </a:r>
          </a:p>
          <a:p>
            <a:endParaRPr lang="en-US" sz="2800" b="1" dirty="0"/>
          </a:p>
          <a:p>
            <a:r>
              <a:rPr lang="en-US" sz="2800" b="1" smtClean="0"/>
              <a:t>Zorana.Jelenak</a:t>
            </a:r>
            <a:r>
              <a:rPr lang="en-US" sz="2800" b="1" err="1" smtClean="0"/>
              <a:t>@</a:t>
            </a:r>
            <a:r>
              <a:rPr lang="en-US" sz="2800" b="1" smtClean="0"/>
              <a:t>noaa.gov</a:t>
            </a:r>
            <a:endParaRPr lang="en-US" sz="2800" b="1" dirty="0"/>
          </a:p>
        </p:txBody>
      </p:sp>
    </p:spTree>
    <p:extLst>
      <p:ext uri="{BB962C8B-B14F-4D97-AF65-F5344CB8AC3E}">
        <p14:creationId xmlns:p14="http://schemas.microsoft.com/office/powerpoint/2010/main" val="3595526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SFMR </a:t>
            </a:r>
            <a:r>
              <a:rPr lang="en-US" sz="3200" dirty="0" err="1" smtClean="0"/>
              <a:t>vs</a:t>
            </a:r>
            <a:r>
              <a:rPr lang="en-US" sz="3200" dirty="0" smtClean="0"/>
              <a:t> </a:t>
            </a:r>
            <a:r>
              <a:rPr lang="en-US" sz="3200" dirty="0" err="1" smtClean="0"/>
              <a:t>Spaceborn</a:t>
            </a:r>
            <a:r>
              <a:rPr lang="en-US" sz="3200" dirty="0" smtClean="0"/>
              <a:t> </a:t>
            </a:r>
            <a:r>
              <a:rPr lang="en-US" sz="3200" dirty="0" err="1" smtClean="0"/>
              <a:t>Scatterometers</a:t>
            </a:r>
            <a:r>
              <a:rPr lang="en-US" sz="3200" dirty="0" smtClean="0"/>
              <a:t/>
            </a:r>
            <a:br>
              <a:rPr lang="en-US" sz="3200" dirty="0" smtClean="0"/>
            </a:br>
            <a:r>
              <a:rPr lang="en-US" sz="3200" dirty="0" smtClean="0"/>
              <a:t>Winter Measurements</a:t>
            </a:r>
            <a:br>
              <a:rPr lang="en-US" sz="3200" dirty="0" smtClean="0"/>
            </a:br>
            <a:r>
              <a:rPr lang="en-US" sz="3200" dirty="0" smtClean="0"/>
              <a:t>Original</a:t>
            </a:r>
            <a:endParaRPr lang="en-US" sz="3200" dirty="0"/>
          </a:p>
        </p:txBody>
      </p:sp>
      <p:pic>
        <p:nvPicPr>
          <p:cNvPr id="8" name="Picture 7"/>
          <p:cNvPicPr preferRelativeResize="0">
            <a:picLocks/>
          </p:cNvPicPr>
          <p:nvPr/>
        </p:nvPicPr>
        <p:blipFill>
          <a:blip r:embed="rId2"/>
          <a:stretch>
            <a:fillRect/>
          </a:stretch>
        </p:blipFill>
        <p:spPr>
          <a:xfrm>
            <a:off x="5708977" y="1371600"/>
            <a:ext cx="3447288" cy="2825496"/>
          </a:xfrm>
          <a:prstGeom prst="rect">
            <a:avLst/>
          </a:prstGeom>
          <a:solidFill>
            <a:schemeClr val="bg1"/>
          </a:solidFill>
        </p:spPr>
      </p:pic>
      <p:pic>
        <p:nvPicPr>
          <p:cNvPr id="9" name="Picture 8"/>
          <p:cNvPicPr preferRelativeResize="0">
            <a:picLocks/>
          </p:cNvPicPr>
          <p:nvPr/>
        </p:nvPicPr>
        <p:blipFill>
          <a:blip r:embed="rId3"/>
          <a:stretch>
            <a:fillRect/>
          </a:stretch>
        </p:blipFill>
        <p:spPr>
          <a:xfrm>
            <a:off x="2441448" y="3986784"/>
            <a:ext cx="3447288" cy="2825496"/>
          </a:xfrm>
          <a:prstGeom prst="rect">
            <a:avLst/>
          </a:prstGeom>
          <a:solidFill>
            <a:schemeClr val="bg1"/>
          </a:solidFill>
        </p:spPr>
      </p:pic>
      <p:pic>
        <p:nvPicPr>
          <p:cNvPr id="10" name="Picture 9"/>
          <p:cNvPicPr preferRelativeResize="0">
            <a:picLocks/>
          </p:cNvPicPr>
          <p:nvPr/>
        </p:nvPicPr>
        <p:blipFill>
          <a:blip r:embed="rId4"/>
          <a:stretch>
            <a:fillRect/>
          </a:stretch>
        </p:blipFill>
        <p:spPr>
          <a:xfrm>
            <a:off x="0" y="1371600"/>
            <a:ext cx="3447288" cy="2825496"/>
          </a:xfrm>
          <a:prstGeom prst="rect">
            <a:avLst/>
          </a:prstGeom>
          <a:solidFill>
            <a:schemeClr val="bg1"/>
          </a:solidFill>
        </p:spPr>
      </p:pic>
    </p:spTree>
    <p:extLst>
      <p:ext uri="{BB962C8B-B14F-4D97-AF65-F5344CB8AC3E}">
        <p14:creationId xmlns:p14="http://schemas.microsoft.com/office/powerpoint/2010/main" val="3431977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preferRelativeResize="0">
            <a:picLocks/>
          </p:cNvPicPr>
          <p:nvPr/>
        </p:nvPicPr>
        <p:blipFill>
          <a:blip r:embed="rId2"/>
          <a:stretch>
            <a:fillRect/>
          </a:stretch>
        </p:blipFill>
        <p:spPr>
          <a:xfrm>
            <a:off x="5696712" y="1371600"/>
            <a:ext cx="3447288" cy="2825496"/>
          </a:xfrm>
          <a:prstGeom prst="rect">
            <a:avLst/>
          </a:prstGeom>
          <a:solidFill>
            <a:schemeClr val="bg1"/>
          </a:solidFill>
        </p:spPr>
      </p:pic>
      <p:pic>
        <p:nvPicPr>
          <p:cNvPr id="6" name="Picture 5"/>
          <p:cNvPicPr preferRelativeResize="0">
            <a:picLocks/>
          </p:cNvPicPr>
          <p:nvPr/>
        </p:nvPicPr>
        <p:blipFill>
          <a:blip r:embed="rId3"/>
          <a:stretch>
            <a:fillRect/>
          </a:stretch>
        </p:blipFill>
        <p:spPr>
          <a:xfrm>
            <a:off x="2441448" y="3986784"/>
            <a:ext cx="3447288" cy="2825496"/>
          </a:xfrm>
          <a:prstGeom prst="rect">
            <a:avLst/>
          </a:prstGeom>
          <a:solidFill>
            <a:schemeClr val="bg1"/>
          </a:solidFill>
        </p:spPr>
      </p:pic>
      <p:pic>
        <p:nvPicPr>
          <p:cNvPr id="7" name="Picture 6"/>
          <p:cNvPicPr preferRelativeResize="0">
            <a:picLocks/>
          </p:cNvPicPr>
          <p:nvPr/>
        </p:nvPicPr>
        <p:blipFill>
          <a:blip r:embed="rId4"/>
          <a:stretch>
            <a:fillRect/>
          </a:stretch>
        </p:blipFill>
        <p:spPr>
          <a:xfrm>
            <a:off x="-1" y="1371600"/>
            <a:ext cx="3447288" cy="2825496"/>
          </a:xfrm>
          <a:prstGeom prst="rect">
            <a:avLst/>
          </a:prstGeom>
          <a:solidFill>
            <a:schemeClr val="bg1"/>
          </a:solidFill>
        </p:spPr>
      </p:pic>
    </p:spTree>
    <p:extLst>
      <p:ext uri="{BB962C8B-B14F-4D97-AF65-F5344CB8AC3E}">
        <p14:creationId xmlns:p14="http://schemas.microsoft.com/office/powerpoint/2010/main" val="2852749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SFMR Reprocessing Project</a:t>
            </a:r>
            <a:endParaRPr lang="en-US" dirty="0"/>
          </a:p>
        </p:txBody>
      </p:sp>
      <p:sp>
        <p:nvSpPr>
          <p:cNvPr id="4" name="Content Placeholder 3"/>
          <p:cNvSpPr>
            <a:spLocks noGrp="1"/>
          </p:cNvSpPr>
          <p:nvPr>
            <p:ph idx="1"/>
          </p:nvPr>
        </p:nvSpPr>
        <p:spPr/>
        <p:txBody>
          <a:bodyPr/>
          <a:lstStyle/>
          <a:p>
            <a:r>
              <a:rPr lang="en-US" dirty="0" smtClean="0"/>
              <a:t>Reprocessed SFMR data from 2006-2015</a:t>
            </a:r>
          </a:p>
          <a:p>
            <a:r>
              <a:rPr lang="en-US" dirty="0" smtClean="0"/>
              <a:t>Data is available however it is still not quality </a:t>
            </a:r>
            <a:r>
              <a:rPr lang="en-US" dirty="0" err="1" smtClean="0"/>
              <a:t>controled</a:t>
            </a:r>
            <a:endParaRPr lang="en-US" dirty="0" smtClean="0"/>
          </a:p>
          <a:p>
            <a:r>
              <a:rPr lang="en-US" dirty="0" smtClean="0"/>
              <a:t>Contact: </a:t>
            </a:r>
            <a:r>
              <a:rPr lang="en-US" dirty="0" err="1" smtClean="0"/>
              <a:t>Joe.Sapp@noaa.gov</a:t>
            </a:r>
            <a:endParaRPr lang="en-US" dirty="0"/>
          </a:p>
        </p:txBody>
      </p:sp>
    </p:spTree>
    <p:extLst>
      <p:ext uri="{BB962C8B-B14F-4D97-AF65-F5344CB8AC3E}">
        <p14:creationId xmlns:p14="http://schemas.microsoft.com/office/powerpoint/2010/main" val="2082441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76284"/>
            <a:ext cx="9144000" cy="2122715"/>
          </a:xfrm>
        </p:spPr>
        <p:txBody>
          <a:bodyPr/>
          <a:lstStyle/>
          <a:p>
            <a:r>
              <a:rPr lang="en-US" dirty="0" smtClean="0"/>
              <a:t>High Wind Measurements Calibration, Validation and Operational Impact</a:t>
            </a:r>
            <a:endParaRPr lang="en-US" dirty="0"/>
          </a:p>
        </p:txBody>
      </p:sp>
    </p:spTree>
    <p:extLst>
      <p:ext uri="{BB962C8B-B14F-4D97-AF65-F5344CB8AC3E}">
        <p14:creationId xmlns:p14="http://schemas.microsoft.com/office/powerpoint/2010/main" val="3523580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57200" y="15141"/>
            <a:ext cx="8229600" cy="1143000"/>
          </a:xfrm>
          <a:effectLst>
            <a:outerShdw blurRad="50800" dist="38100" dir="2700000" algn="tl" rotWithShape="0">
              <a:schemeClr val="bg1"/>
            </a:outerShdw>
          </a:effectLst>
        </p:spPr>
        <p:txBody>
          <a:bodyPr/>
          <a:lstStyle/>
          <a:p>
            <a:pPr eaLnBrk="1" hangingPunct="1">
              <a:defRPr/>
            </a:pPr>
            <a:r>
              <a:rPr lang="en-US" b="1" dirty="0" smtClean="0">
                <a:effectLst>
                  <a:outerShdw blurRad="38100" dist="38100" dir="2700000" algn="tl">
                    <a:srgbClr val="000000">
                      <a:alpha val="43137"/>
                    </a:srgbClr>
                  </a:outerShdw>
                </a:effectLst>
                <a:latin typeface="Arial" pitchFamily="34" charset="0"/>
                <a:cs typeface="Arial" pitchFamily="34" charset="0"/>
              </a:rPr>
              <a:t>Motivation</a:t>
            </a:r>
          </a:p>
        </p:txBody>
      </p:sp>
      <p:sp>
        <p:nvSpPr>
          <p:cNvPr id="9219" name="Rectangle 3"/>
          <p:cNvSpPr>
            <a:spLocks noGrp="1" noChangeArrowheads="1"/>
          </p:cNvSpPr>
          <p:nvPr>
            <p:ph type="body" idx="1"/>
          </p:nvPr>
        </p:nvSpPr>
        <p:spPr>
          <a:xfrm>
            <a:off x="4216104" y="1524000"/>
            <a:ext cx="4470696" cy="4525963"/>
          </a:xfrm>
        </p:spPr>
        <p:txBody>
          <a:bodyPr/>
          <a:lstStyle/>
          <a:p>
            <a:pPr eaLnBrk="1" hangingPunct="1">
              <a:lnSpc>
                <a:spcPct val="120000"/>
              </a:lnSpc>
              <a:buClr>
                <a:schemeClr val="folHlink"/>
              </a:buClr>
              <a:buFont typeface="Wingdings" charset="2"/>
              <a:buNone/>
            </a:pPr>
            <a:r>
              <a:rPr lang="en-US" sz="2000" b="1" dirty="0" smtClean="0">
                <a:latin typeface="Arial" pitchFamily="34" charset="0"/>
                <a:cs typeface="Arial" pitchFamily="34" charset="0"/>
              </a:rPr>
              <a:t>“…As with many of these types of things, the training investment has been slim to none when the data are first made available.  Initiatives/technologies like this always seem to be on the internet first and then some day they shows up in our Work Stations.  Then when we get it, only some use it. We see that data can be useful but also that it has problems and we have no knowledge to sort through them…”</a:t>
            </a:r>
          </a:p>
          <a:p>
            <a:pPr eaLnBrk="1" hangingPunct="1">
              <a:lnSpc>
                <a:spcPct val="90000"/>
              </a:lnSpc>
            </a:pPr>
            <a:endParaRPr lang="en-US" sz="2800" dirty="0" smtClean="0"/>
          </a:p>
        </p:txBody>
      </p:sp>
      <p:pic>
        <p:nvPicPr>
          <p:cNvPr id="4" name="Picture 7" descr="CIMG0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2" y="1265238"/>
            <a:ext cx="4195762" cy="559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27196" y="6172200"/>
            <a:ext cx="1828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dirty="0"/>
              <a:t>Picture courtesy of </a:t>
            </a:r>
            <a:r>
              <a:rPr lang="en-US" dirty="0" err="1"/>
              <a:t>Dr</a:t>
            </a:r>
            <a:r>
              <a:rPr lang="en-US" dirty="0"/>
              <a:t> R. </a:t>
            </a:r>
            <a:r>
              <a:rPr lang="en-US" dirty="0" err="1"/>
              <a:t>Knabb</a:t>
            </a:r>
            <a:endParaRPr lang="en-US" dirty="0"/>
          </a:p>
        </p:txBody>
      </p:sp>
    </p:spTree>
    <p:extLst>
      <p:ext uri="{BB962C8B-B14F-4D97-AF65-F5344CB8AC3E}">
        <p14:creationId xmlns:p14="http://schemas.microsoft.com/office/powerpoint/2010/main" val="311842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741"/>
            <a:ext cx="8828405" cy="1143000"/>
          </a:xfrm>
        </p:spPr>
        <p:txBody>
          <a:bodyPr>
            <a:normAutofit fontScale="90000"/>
          </a:bodyPr>
          <a:lstStyle/>
          <a:p>
            <a:r>
              <a:rPr lang="en-US" dirty="0" smtClean="0"/>
              <a:t/>
            </a:r>
            <a:br>
              <a:rPr lang="en-US" dirty="0" smtClean="0"/>
            </a:br>
            <a:r>
              <a:rPr lang="en-US" sz="3600" dirty="0" smtClean="0"/>
              <a:t>Ocean </a:t>
            </a:r>
            <a:r>
              <a:rPr lang="en-US" sz="3600" dirty="0"/>
              <a:t>Winds Team Transitioning Machine</a:t>
            </a:r>
            <a:br>
              <a:rPr lang="en-US" sz="3600" dirty="0"/>
            </a:br>
            <a:endParaRPr lang="en-US" sz="3600" dirty="0"/>
          </a:p>
        </p:txBody>
      </p:sp>
      <p:sp>
        <p:nvSpPr>
          <p:cNvPr id="32" name="Title 26"/>
          <p:cNvSpPr txBox="1">
            <a:spLocks/>
          </p:cNvSpPr>
          <p:nvPr/>
        </p:nvSpPr>
        <p:spPr>
          <a:xfrm>
            <a:off x="702612" y="210751"/>
            <a:ext cx="799888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ea typeface="+mj-ea"/>
                <a:cs typeface="+mj-cs"/>
              </a:defRPr>
            </a:lvl1pPr>
          </a:lstStyle>
          <a:p>
            <a:endParaRPr lang="en-US" sz="2400" dirty="0">
              <a:solidFill>
                <a:prstClr val="black"/>
              </a:solidFill>
              <a:effectLst/>
              <a:latin typeface="Calibri"/>
            </a:endParaRPr>
          </a:p>
        </p:txBody>
      </p:sp>
      <p:grpSp>
        <p:nvGrpSpPr>
          <p:cNvPr id="44" name="Group 43"/>
          <p:cNvGrpSpPr/>
          <p:nvPr/>
        </p:nvGrpSpPr>
        <p:grpSpPr>
          <a:xfrm>
            <a:off x="1197429" y="690264"/>
            <a:ext cx="6534513" cy="6170001"/>
            <a:chOff x="2068921" y="445793"/>
            <a:chExt cx="5663017" cy="4699403"/>
          </a:xfrm>
        </p:grpSpPr>
        <p:grpSp>
          <p:nvGrpSpPr>
            <p:cNvPr id="38" name="Group 37"/>
            <p:cNvGrpSpPr/>
            <p:nvPr/>
          </p:nvGrpSpPr>
          <p:grpSpPr>
            <a:xfrm>
              <a:off x="4073175" y="3767499"/>
              <a:ext cx="1594942" cy="1377697"/>
              <a:chOff x="4265250" y="678196"/>
              <a:chExt cx="1579346" cy="1145294"/>
            </a:xfrm>
          </p:grpSpPr>
          <p:sp>
            <p:nvSpPr>
              <p:cNvPr id="39" name="Oval 38"/>
              <p:cNvSpPr/>
              <p:nvPr/>
            </p:nvSpPr>
            <p:spPr>
              <a:xfrm>
                <a:off x="4265250" y="678196"/>
                <a:ext cx="1545173" cy="1145294"/>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0" name="Picture 39" descr="star_us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073" y="696786"/>
                <a:ext cx="1555523" cy="1120967"/>
              </a:xfrm>
              <a:prstGeom prst="rect">
                <a:avLst/>
              </a:prstGeom>
            </p:spPr>
          </p:pic>
        </p:grpSp>
        <p:pic>
          <p:nvPicPr>
            <p:cNvPr id="10" name="Picture 9" descr="synergy.jpg"/>
            <p:cNvPicPr>
              <a:picLocks noChangeAspect="1"/>
            </p:cNvPicPr>
            <p:nvPr/>
          </p:nvPicPr>
          <p:blipFill>
            <a:blip r:embed="rId3" cstate="print">
              <a:duotone>
                <a:prstClr val="black"/>
                <a:schemeClr val="accent2">
                  <a:tint val="45000"/>
                  <a:satMod val="400000"/>
                </a:schemeClr>
              </a:duotone>
            </a:blip>
            <a:stretch>
              <a:fillRect/>
            </a:stretch>
          </p:blipFill>
          <p:spPr>
            <a:xfrm>
              <a:off x="3822376" y="1823490"/>
              <a:ext cx="1883869" cy="1902700"/>
            </a:xfrm>
            <a:prstGeom prst="rect">
              <a:avLst/>
            </a:prstGeom>
          </p:spPr>
        </p:pic>
        <p:sp>
          <p:nvSpPr>
            <p:cNvPr id="11" name="Circular Arrow 10"/>
            <p:cNvSpPr/>
            <p:nvPr/>
          </p:nvSpPr>
          <p:spPr>
            <a:xfrm rot="19129691">
              <a:off x="3501076" y="1447314"/>
              <a:ext cx="832878" cy="911312"/>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Arial"/>
                <a:ea typeface="ＭＳ Ｐゴシック"/>
              </a:endParaRPr>
            </a:p>
          </p:txBody>
        </p:sp>
        <p:sp>
          <p:nvSpPr>
            <p:cNvPr id="12" name="Circular Arrow 11"/>
            <p:cNvSpPr/>
            <p:nvPr/>
          </p:nvSpPr>
          <p:spPr>
            <a:xfrm rot="3564968">
              <a:off x="5498567" y="1502348"/>
              <a:ext cx="764675" cy="875195"/>
            </a:xfrm>
            <a:prstGeom prst="circular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Arial"/>
                <a:ea typeface="ＭＳ Ｐゴシック"/>
              </a:endParaRPr>
            </a:p>
          </p:txBody>
        </p:sp>
        <p:sp>
          <p:nvSpPr>
            <p:cNvPr id="13" name="Circular Arrow 12"/>
            <p:cNvSpPr/>
            <p:nvPr/>
          </p:nvSpPr>
          <p:spPr>
            <a:xfrm rot="12856955">
              <a:off x="3441696" y="3299399"/>
              <a:ext cx="723242" cy="845702"/>
            </a:xfrm>
            <a:prstGeom prst="circular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Arial"/>
                <a:ea typeface="ＭＳ Ｐゴシック"/>
              </a:endParaRPr>
            </a:p>
          </p:txBody>
        </p:sp>
        <p:sp>
          <p:nvSpPr>
            <p:cNvPr id="14" name="Circular Arrow 13"/>
            <p:cNvSpPr/>
            <p:nvPr/>
          </p:nvSpPr>
          <p:spPr>
            <a:xfrm rot="8277415">
              <a:off x="5453182" y="3071025"/>
              <a:ext cx="859550" cy="1100143"/>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Arial"/>
                <a:ea typeface="ＭＳ Ｐゴシック"/>
              </a:endParaRPr>
            </a:p>
          </p:txBody>
        </p:sp>
        <p:sp>
          <p:nvSpPr>
            <p:cNvPr id="15" name="TextBox 14"/>
            <p:cNvSpPr txBox="1"/>
            <p:nvPr/>
          </p:nvSpPr>
          <p:spPr>
            <a:xfrm>
              <a:off x="3507165" y="3992257"/>
              <a:ext cx="2726652" cy="530914"/>
            </a:xfrm>
            <a:prstGeom prst="rect">
              <a:avLst/>
            </a:prstGeom>
            <a:solidFill>
              <a:schemeClr val="bg1">
                <a:alpha val="36000"/>
              </a:schemeClr>
            </a:solidFill>
          </p:spPr>
          <p:txBody>
            <a:bodyPr wrap="square" rtlCol="0">
              <a:spAutoFit/>
            </a:bodyPr>
            <a:lstStyle/>
            <a:p>
              <a:pPr algn="ctr"/>
              <a:r>
                <a:rPr lang="en-US" sz="2000" b="1" dirty="0">
                  <a:solidFill>
                    <a:srgbClr val="0000FF"/>
                  </a:solidFill>
                  <a:latin typeface="Arial"/>
                  <a:ea typeface="ＭＳ Ｐゴシック"/>
                </a:rPr>
                <a:t>New </a:t>
              </a:r>
            </a:p>
            <a:p>
              <a:pPr algn="ctr"/>
              <a:r>
                <a:rPr lang="en-US" sz="2000" b="1" dirty="0">
                  <a:solidFill>
                    <a:srgbClr val="0000FF"/>
                  </a:solidFill>
                  <a:latin typeface="Arial"/>
                  <a:ea typeface="ＭＳ Ｐゴシック"/>
                </a:rPr>
                <a:t>Operations</a:t>
              </a:r>
            </a:p>
          </p:txBody>
        </p:sp>
        <p:pic>
          <p:nvPicPr>
            <p:cNvPr id="16" name="Picture 15" descr="STARShield1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124" y="2484725"/>
              <a:ext cx="716288" cy="663953"/>
            </a:xfrm>
            <a:prstGeom prst="rect">
              <a:avLst/>
            </a:prstGeom>
          </p:spPr>
        </p:pic>
        <p:sp>
          <p:nvSpPr>
            <p:cNvPr id="17" name="TextBox 16"/>
            <p:cNvSpPr txBox="1"/>
            <p:nvPr/>
          </p:nvSpPr>
          <p:spPr>
            <a:xfrm>
              <a:off x="3994016" y="2628565"/>
              <a:ext cx="1741660" cy="346249"/>
            </a:xfrm>
            <a:prstGeom prst="rect">
              <a:avLst/>
            </a:prstGeom>
            <a:noFill/>
          </p:spPr>
          <p:txBody>
            <a:bodyPr wrap="square" rtlCol="0">
              <a:spAutoFit/>
            </a:bodyPr>
            <a:lstStyle/>
            <a:p>
              <a:pPr algn="ctr"/>
              <a:r>
                <a:rPr lang="en-US" sz="2400" b="1" dirty="0">
                  <a:solidFill>
                    <a:srgbClr val="FF0000"/>
                  </a:solidFill>
                  <a:latin typeface="Arial"/>
                  <a:ea typeface="ＭＳ Ｐゴシック"/>
                </a:rPr>
                <a:t>Training</a:t>
              </a:r>
            </a:p>
          </p:txBody>
        </p:sp>
        <p:grpSp>
          <p:nvGrpSpPr>
            <p:cNvPr id="3" name="Group 2"/>
            <p:cNvGrpSpPr/>
            <p:nvPr/>
          </p:nvGrpSpPr>
          <p:grpSpPr>
            <a:xfrm>
              <a:off x="2068921" y="2074690"/>
              <a:ext cx="1555178" cy="1279165"/>
              <a:chOff x="1690585" y="2074690"/>
              <a:chExt cx="1852174" cy="1279165"/>
            </a:xfrm>
          </p:grpSpPr>
          <p:sp>
            <p:nvSpPr>
              <p:cNvPr id="8" name="Oval 7"/>
              <p:cNvSpPr/>
              <p:nvPr/>
            </p:nvSpPr>
            <p:spPr>
              <a:xfrm>
                <a:off x="1705496" y="2074690"/>
                <a:ext cx="1816937" cy="127916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8" name="Picture 17" descr="star_partnership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496" y="2074690"/>
                <a:ext cx="1816937" cy="1279165"/>
              </a:xfrm>
              <a:prstGeom prst="rect">
                <a:avLst/>
              </a:prstGeom>
            </p:spPr>
          </p:pic>
          <p:sp>
            <p:nvSpPr>
              <p:cNvPr id="19" name="TextBox 18"/>
              <p:cNvSpPr txBox="1"/>
              <p:nvPr/>
            </p:nvSpPr>
            <p:spPr>
              <a:xfrm>
                <a:off x="1690585" y="2472165"/>
                <a:ext cx="1852174" cy="346249"/>
              </a:xfrm>
              <a:prstGeom prst="rect">
                <a:avLst/>
              </a:prstGeom>
              <a:solidFill>
                <a:schemeClr val="bg1">
                  <a:alpha val="33000"/>
                </a:schemeClr>
              </a:solidFill>
            </p:spPr>
            <p:txBody>
              <a:bodyPr wrap="square" rtlCol="0">
                <a:spAutoFit/>
              </a:bodyPr>
              <a:lstStyle/>
              <a:p>
                <a:r>
                  <a:rPr lang="en-US" sz="2400" b="1" dirty="0">
                    <a:solidFill>
                      <a:srgbClr val="000000"/>
                    </a:solidFill>
                    <a:latin typeface="Arial"/>
                    <a:ea typeface="ＭＳ Ｐゴシック"/>
                  </a:rPr>
                  <a:t>Research</a:t>
                </a:r>
              </a:p>
            </p:txBody>
          </p:sp>
        </p:grpSp>
        <p:sp>
          <p:nvSpPr>
            <p:cNvPr id="20" name="TextBox 19"/>
            <p:cNvSpPr txBox="1"/>
            <p:nvPr/>
          </p:nvSpPr>
          <p:spPr>
            <a:xfrm rot="19028455">
              <a:off x="3186287" y="1235385"/>
              <a:ext cx="932720" cy="300082"/>
            </a:xfrm>
            <a:prstGeom prst="rect">
              <a:avLst/>
            </a:prstGeom>
            <a:noFill/>
          </p:spPr>
          <p:txBody>
            <a:bodyPr wrap="square" rtlCol="0">
              <a:spAutoFit/>
            </a:bodyPr>
            <a:lstStyle/>
            <a:p>
              <a:r>
                <a:rPr lang="en-US" sz="2000" b="1" dirty="0">
                  <a:solidFill>
                    <a:srgbClr val="000000"/>
                  </a:solidFill>
                  <a:latin typeface="Arial"/>
                  <a:ea typeface="ＭＳ Ｐゴシック"/>
                </a:rPr>
                <a:t>R2O</a:t>
              </a:r>
            </a:p>
          </p:txBody>
        </p:sp>
        <p:sp>
          <p:nvSpPr>
            <p:cNvPr id="21" name="TextBox 20"/>
            <p:cNvSpPr txBox="1"/>
            <p:nvPr/>
          </p:nvSpPr>
          <p:spPr>
            <a:xfrm rot="8210339">
              <a:off x="5895866" y="4084523"/>
              <a:ext cx="959387" cy="300082"/>
            </a:xfrm>
            <a:prstGeom prst="rect">
              <a:avLst/>
            </a:prstGeom>
            <a:noFill/>
          </p:spPr>
          <p:txBody>
            <a:bodyPr wrap="square" rtlCol="0">
              <a:spAutoFit/>
            </a:bodyPr>
            <a:lstStyle/>
            <a:p>
              <a:r>
                <a:rPr lang="en-US" sz="2000" b="1" dirty="0">
                  <a:solidFill>
                    <a:srgbClr val="000000"/>
                  </a:solidFill>
                  <a:latin typeface="Arial"/>
                  <a:ea typeface="ＭＳ Ｐゴシック"/>
                </a:rPr>
                <a:t>R2O</a:t>
              </a:r>
              <a:endParaRPr lang="en-US" sz="2800" b="1" dirty="0">
                <a:solidFill>
                  <a:srgbClr val="000000"/>
                </a:solidFill>
                <a:latin typeface="Arial"/>
                <a:ea typeface="ＭＳ Ｐゴシック"/>
              </a:endParaRPr>
            </a:p>
          </p:txBody>
        </p:sp>
        <p:sp>
          <p:nvSpPr>
            <p:cNvPr id="22" name="TextBox 21"/>
            <p:cNvSpPr txBox="1"/>
            <p:nvPr/>
          </p:nvSpPr>
          <p:spPr>
            <a:xfrm rot="2713335">
              <a:off x="5951698" y="1399343"/>
              <a:ext cx="974621" cy="400110"/>
            </a:xfrm>
            <a:prstGeom prst="rect">
              <a:avLst/>
            </a:prstGeom>
            <a:noFill/>
          </p:spPr>
          <p:txBody>
            <a:bodyPr wrap="square" rtlCol="0">
              <a:spAutoFit/>
            </a:bodyPr>
            <a:lstStyle/>
            <a:p>
              <a:r>
                <a:rPr lang="en-US" sz="2000" b="1" dirty="0">
                  <a:solidFill>
                    <a:srgbClr val="000000"/>
                  </a:solidFill>
                  <a:latin typeface="Arial"/>
                  <a:ea typeface="ＭＳ Ｐゴシック"/>
                </a:rPr>
                <a:t>O2R</a:t>
              </a:r>
            </a:p>
          </p:txBody>
        </p:sp>
        <p:sp>
          <p:nvSpPr>
            <p:cNvPr id="23" name="TextBox 22"/>
            <p:cNvSpPr txBox="1"/>
            <p:nvPr/>
          </p:nvSpPr>
          <p:spPr>
            <a:xfrm rot="13086447">
              <a:off x="2706730" y="3906712"/>
              <a:ext cx="1043933" cy="300082"/>
            </a:xfrm>
            <a:prstGeom prst="rect">
              <a:avLst/>
            </a:prstGeom>
            <a:noFill/>
          </p:spPr>
          <p:txBody>
            <a:bodyPr wrap="square" rtlCol="0">
              <a:spAutoFit/>
            </a:bodyPr>
            <a:lstStyle/>
            <a:p>
              <a:r>
                <a:rPr lang="en-US" sz="2000" b="1" dirty="0">
                  <a:solidFill>
                    <a:srgbClr val="000000"/>
                  </a:solidFill>
                  <a:latin typeface="Arial"/>
                  <a:ea typeface="ＭＳ Ｐゴシック"/>
                </a:rPr>
                <a:t>O2R</a:t>
              </a:r>
            </a:p>
          </p:txBody>
        </p:sp>
        <p:grpSp>
          <p:nvGrpSpPr>
            <p:cNvPr id="37" name="Group 36"/>
            <p:cNvGrpSpPr/>
            <p:nvPr/>
          </p:nvGrpSpPr>
          <p:grpSpPr>
            <a:xfrm>
              <a:off x="4157153" y="445793"/>
              <a:ext cx="1565011" cy="1377697"/>
              <a:chOff x="4265250" y="678196"/>
              <a:chExt cx="1579346" cy="1145294"/>
            </a:xfrm>
          </p:grpSpPr>
          <p:sp>
            <p:nvSpPr>
              <p:cNvPr id="5" name="Oval 4"/>
              <p:cNvSpPr/>
              <p:nvPr/>
            </p:nvSpPr>
            <p:spPr>
              <a:xfrm>
                <a:off x="4265250" y="678196"/>
                <a:ext cx="1545173" cy="1145294"/>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6" name="Picture 25" descr="star_us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073" y="696786"/>
                <a:ext cx="1555523" cy="1120967"/>
              </a:xfrm>
              <a:prstGeom prst="rect">
                <a:avLst/>
              </a:prstGeom>
            </p:spPr>
          </p:pic>
        </p:grpSp>
        <p:sp>
          <p:nvSpPr>
            <p:cNvPr id="27" name="TextBox 26"/>
            <p:cNvSpPr txBox="1"/>
            <p:nvPr/>
          </p:nvSpPr>
          <p:spPr>
            <a:xfrm>
              <a:off x="4180340" y="904464"/>
              <a:ext cx="1525906" cy="300082"/>
            </a:xfrm>
            <a:prstGeom prst="rect">
              <a:avLst/>
            </a:prstGeom>
            <a:solidFill>
              <a:schemeClr val="bg1">
                <a:alpha val="39000"/>
              </a:schemeClr>
            </a:solidFill>
          </p:spPr>
          <p:txBody>
            <a:bodyPr wrap="square" rtlCol="0">
              <a:spAutoFit/>
            </a:bodyPr>
            <a:lstStyle/>
            <a:p>
              <a:r>
                <a:rPr lang="en-US" sz="2000" b="1" dirty="0">
                  <a:solidFill>
                    <a:srgbClr val="0000FF"/>
                  </a:solidFill>
                  <a:latin typeface="Arial"/>
                  <a:ea typeface="ＭＳ Ｐゴシック"/>
                </a:rPr>
                <a:t>Operations</a:t>
              </a:r>
            </a:p>
          </p:txBody>
        </p:sp>
        <p:cxnSp>
          <p:nvCxnSpPr>
            <p:cNvPr id="28" name="Straight Arrow Connector 27"/>
            <p:cNvCxnSpPr/>
            <p:nvPr/>
          </p:nvCxnSpPr>
          <p:spPr>
            <a:xfrm flipV="1">
              <a:off x="2868799" y="904464"/>
              <a:ext cx="953577" cy="81095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9170023">
              <a:off x="2301534" y="835113"/>
              <a:ext cx="1336158" cy="484748"/>
            </a:xfrm>
            <a:prstGeom prst="rect">
              <a:avLst/>
            </a:prstGeom>
            <a:noFill/>
          </p:spPr>
          <p:txBody>
            <a:bodyPr wrap="square" rtlCol="0">
              <a:spAutoFit/>
            </a:bodyPr>
            <a:lstStyle/>
            <a:p>
              <a:r>
                <a:rPr lang="en-US" b="1" dirty="0">
                  <a:solidFill>
                    <a:srgbClr val="FF0000"/>
                  </a:solidFill>
                  <a:latin typeface="Calibri"/>
                </a:rPr>
                <a:t>Data access and display</a:t>
              </a:r>
            </a:p>
          </p:txBody>
        </p:sp>
        <p:cxnSp>
          <p:nvCxnSpPr>
            <p:cNvPr id="30" name="Straight Arrow Connector 29"/>
            <p:cNvCxnSpPr/>
            <p:nvPr/>
          </p:nvCxnSpPr>
          <p:spPr>
            <a:xfrm flipH="1">
              <a:off x="6221225" y="3917077"/>
              <a:ext cx="819531" cy="79154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8142253">
              <a:off x="6201337" y="4389969"/>
              <a:ext cx="1530601" cy="484748"/>
            </a:xfrm>
            <a:prstGeom prst="rect">
              <a:avLst/>
            </a:prstGeom>
            <a:noFill/>
          </p:spPr>
          <p:txBody>
            <a:bodyPr wrap="square" rtlCol="0">
              <a:spAutoFit/>
            </a:bodyPr>
            <a:lstStyle/>
            <a:p>
              <a:r>
                <a:rPr lang="en-US" b="1" dirty="0">
                  <a:solidFill>
                    <a:srgbClr val="FF0000"/>
                  </a:solidFill>
                  <a:latin typeface="Calibri"/>
                </a:rPr>
                <a:t>Data access and display</a:t>
              </a:r>
            </a:p>
          </p:txBody>
        </p:sp>
        <p:sp>
          <p:nvSpPr>
            <p:cNvPr id="34" name="Oval 33"/>
            <p:cNvSpPr/>
            <p:nvPr/>
          </p:nvSpPr>
          <p:spPr>
            <a:xfrm>
              <a:off x="5908538" y="2121410"/>
              <a:ext cx="1525591" cy="127916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5" name="Picture 34" descr="star_partnership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538" y="2121410"/>
              <a:ext cx="1525591" cy="1279165"/>
            </a:xfrm>
            <a:prstGeom prst="rect">
              <a:avLst/>
            </a:prstGeom>
          </p:spPr>
        </p:pic>
        <p:sp>
          <p:nvSpPr>
            <p:cNvPr id="25" name="TextBox 24"/>
            <p:cNvSpPr txBox="1"/>
            <p:nvPr/>
          </p:nvSpPr>
          <p:spPr>
            <a:xfrm>
              <a:off x="5830262" y="2387869"/>
              <a:ext cx="1702011" cy="623248"/>
            </a:xfrm>
            <a:prstGeom prst="rect">
              <a:avLst/>
            </a:prstGeom>
            <a:solidFill>
              <a:schemeClr val="bg1">
                <a:alpha val="32000"/>
              </a:schemeClr>
            </a:solidFill>
          </p:spPr>
          <p:txBody>
            <a:bodyPr wrap="square" rtlCol="0">
              <a:spAutoFit/>
            </a:bodyPr>
            <a:lstStyle/>
            <a:p>
              <a:pPr algn="ctr"/>
              <a:r>
                <a:rPr lang="en-US" sz="2400" b="1" dirty="0">
                  <a:solidFill>
                    <a:srgbClr val="000000"/>
                  </a:solidFill>
                  <a:latin typeface="Arial"/>
                  <a:ea typeface="ＭＳ Ｐゴシック"/>
                </a:rPr>
                <a:t>New Research</a:t>
              </a:r>
            </a:p>
          </p:txBody>
        </p:sp>
      </p:grpSp>
    </p:spTree>
    <p:extLst>
      <p:ext uri="{BB962C8B-B14F-4D97-AF65-F5344CB8AC3E}">
        <p14:creationId xmlns:p14="http://schemas.microsoft.com/office/powerpoint/2010/main" val="346180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4" descr="MTS_scat_20091120_0932.gif"/>
          <p:cNvPicPr>
            <a:picLocks noChangeAspect="1"/>
          </p:cNvPicPr>
          <p:nvPr/>
        </p:nvPicPr>
        <p:blipFill>
          <a:blip r:embed="rId2" cstate="print"/>
          <a:srcRect l="7979" r="7979" b="6250"/>
          <a:stretch>
            <a:fillRect/>
          </a:stretch>
        </p:blipFill>
        <p:spPr bwMode="auto">
          <a:xfrm>
            <a:off x="0" y="0"/>
            <a:ext cx="9144000" cy="6858000"/>
          </a:xfrm>
          <a:prstGeom prst="rect">
            <a:avLst/>
          </a:prstGeom>
          <a:noFill/>
          <a:ln w="9525">
            <a:noFill/>
            <a:miter lim="800000"/>
            <a:headEnd/>
            <a:tailEnd/>
          </a:ln>
        </p:spPr>
      </p:pic>
      <p:sp>
        <p:nvSpPr>
          <p:cNvPr id="16" name="Rectangle 15"/>
          <p:cNvSpPr/>
          <p:nvPr/>
        </p:nvSpPr>
        <p:spPr>
          <a:xfrm>
            <a:off x="0" y="-76200"/>
            <a:ext cx="9144000" cy="6934200"/>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2531" name="Picture 4" descr="pics_sienk_belongings 040"/>
          <p:cNvPicPr>
            <a:picLocks noChangeAspect="1" noChangeArrowheads="1"/>
          </p:cNvPicPr>
          <p:nvPr/>
        </p:nvPicPr>
        <p:blipFill>
          <a:blip r:embed="rId3" cstate="print"/>
          <a:srcRect l="7861" t="17889"/>
          <a:stretch>
            <a:fillRect/>
          </a:stretch>
        </p:blipFill>
        <p:spPr bwMode="auto">
          <a:xfrm>
            <a:off x="304800" y="1066800"/>
            <a:ext cx="4419600" cy="2954338"/>
          </a:xfrm>
          <a:prstGeom prst="rect">
            <a:avLst/>
          </a:prstGeom>
          <a:noFill/>
          <a:ln w="50800">
            <a:solidFill>
              <a:schemeClr val="tx1"/>
            </a:solidFill>
            <a:miter lim="800000"/>
            <a:headEnd/>
            <a:tailEnd/>
          </a:ln>
        </p:spPr>
      </p:pic>
      <p:sp>
        <p:nvSpPr>
          <p:cNvPr id="28677" name="Title 1"/>
          <p:cNvSpPr>
            <a:spLocks noGrp="1"/>
          </p:cNvSpPr>
          <p:nvPr>
            <p:ph type="title"/>
          </p:nvPr>
        </p:nvSpPr>
        <p:spPr>
          <a:xfrm>
            <a:off x="457200" y="-76200"/>
            <a:ext cx="8229600" cy="1143000"/>
          </a:xfrm>
        </p:spPr>
        <p:txBody>
          <a:bodyPr/>
          <a:lstStyle/>
          <a:p>
            <a:pPr eaLnBrk="1" hangingPunct="1">
              <a:defRPr/>
            </a:pPr>
            <a:r>
              <a:rPr lang="en-US" sz="2400" dirty="0" smtClean="0"/>
              <a:t>Use of </a:t>
            </a:r>
            <a:r>
              <a:rPr lang="en-US" sz="2400" dirty="0" err="1" smtClean="0"/>
              <a:t>Scatterometer</a:t>
            </a:r>
            <a:r>
              <a:rPr lang="en-US" sz="2400" dirty="0" smtClean="0"/>
              <a:t> Data at NWS Marine Weather Forecasting Offices and Centers</a:t>
            </a:r>
          </a:p>
        </p:txBody>
      </p:sp>
      <p:grpSp>
        <p:nvGrpSpPr>
          <p:cNvPr id="22533" name="Group 8"/>
          <p:cNvGrpSpPr>
            <a:grpSpLocks/>
          </p:cNvGrpSpPr>
          <p:nvPr/>
        </p:nvGrpSpPr>
        <p:grpSpPr bwMode="auto">
          <a:xfrm>
            <a:off x="5257800" y="1143000"/>
            <a:ext cx="3200400" cy="2286000"/>
            <a:chOff x="552" y="720"/>
            <a:chExt cx="4632" cy="3350"/>
          </a:xfrm>
        </p:grpSpPr>
        <p:pic>
          <p:nvPicPr>
            <p:cNvPr id="22541" name="Picture 9" descr="pac_20080223_ir"/>
            <p:cNvPicPr>
              <a:picLocks noChangeAspect="1" noChangeArrowheads="1"/>
            </p:cNvPicPr>
            <p:nvPr/>
          </p:nvPicPr>
          <p:blipFill>
            <a:blip r:embed="rId4" cstate="print"/>
            <a:srcRect/>
            <a:stretch>
              <a:fillRect/>
            </a:stretch>
          </p:blipFill>
          <p:spPr bwMode="auto">
            <a:xfrm>
              <a:off x="552" y="720"/>
              <a:ext cx="4632" cy="3350"/>
            </a:xfrm>
            <a:prstGeom prst="rect">
              <a:avLst/>
            </a:prstGeom>
            <a:noFill/>
            <a:ln w="9525">
              <a:noFill/>
              <a:miter lim="800000"/>
              <a:headEnd/>
              <a:tailEnd/>
            </a:ln>
          </p:spPr>
        </p:pic>
        <p:sp>
          <p:nvSpPr>
            <p:cNvPr id="22542" name="Freeform 10"/>
            <p:cNvSpPr>
              <a:spLocks/>
            </p:cNvSpPr>
            <p:nvPr/>
          </p:nvSpPr>
          <p:spPr bwMode="auto">
            <a:xfrm>
              <a:off x="1440" y="1920"/>
              <a:ext cx="1056" cy="816"/>
            </a:xfrm>
            <a:custGeom>
              <a:avLst/>
              <a:gdLst>
                <a:gd name="T0" fmla="*/ 960 w 1056"/>
                <a:gd name="T1" fmla="*/ 384 h 816"/>
                <a:gd name="T2" fmla="*/ 768 w 1056"/>
                <a:gd name="T3" fmla="*/ 432 h 816"/>
                <a:gd name="T4" fmla="*/ 576 w 1056"/>
                <a:gd name="T5" fmla="*/ 432 h 816"/>
                <a:gd name="T6" fmla="*/ 384 w 1056"/>
                <a:gd name="T7" fmla="*/ 384 h 816"/>
                <a:gd name="T8" fmla="*/ 288 w 1056"/>
                <a:gd name="T9" fmla="*/ 288 h 816"/>
                <a:gd name="T10" fmla="*/ 192 w 1056"/>
                <a:gd name="T11" fmla="*/ 144 h 816"/>
                <a:gd name="T12" fmla="*/ 144 w 1056"/>
                <a:gd name="T13" fmla="*/ 48 h 816"/>
                <a:gd name="T14" fmla="*/ 96 w 1056"/>
                <a:gd name="T15" fmla="*/ 0 h 816"/>
                <a:gd name="T16" fmla="*/ 48 w 1056"/>
                <a:gd name="T17" fmla="*/ 48 h 816"/>
                <a:gd name="T18" fmla="*/ 0 w 1056"/>
                <a:gd name="T19" fmla="*/ 144 h 816"/>
                <a:gd name="T20" fmla="*/ 48 w 1056"/>
                <a:gd name="T21" fmla="*/ 240 h 816"/>
                <a:gd name="T22" fmla="*/ 144 w 1056"/>
                <a:gd name="T23" fmla="*/ 384 h 816"/>
                <a:gd name="T24" fmla="*/ 288 w 1056"/>
                <a:gd name="T25" fmla="*/ 528 h 816"/>
                <a:gd name="T26" fmla="*/ 288 w 1056"/>
                <a:gd name="T27" fmla="*/ 576 h 816"/>
                <a:gd name="T28" fmla="*/ 336 w 1056"/>
                <a:gd name="T29" fmla="*/ 672 h 816"/>
                <a:gd name="T30" fmla="*/ 384 w 1056"/>
                <a:gd name="T31" fmla="*/ 720 h 816"/>
                <a:gd name="T32" fmla="*/ 432 w 1056"/>
                <a:gd name="T33" fmla="*/ 816 h 816"/>
                <a:gd name="T34" fmla="*/ 576 w 1056"/>
                <a:gd name="T35" fmla="*/ 816 h 816"/>
                <a:gd name="T36" fmla="*/ 720 w 1056"/>
                <a:gd name="T37" fmla="*/ 816 h 816"/>
                <a:gd name="T38" fmla="*/ 864 w 1056"/>
                <a:gd name="T39" fmla="*/ 768 h 816"/>
                <a:gd name="T40" fmla="*/ 1008 w 1056"/>
                <a:gd name="T41" fmla="*/ 672 h 816"/>
                <a:gd name="T42" fmla="*/ 1056 w 1056"/>
                <a:gd name="T43" fmla="*/ 576 h 816"/>
                <a:gd name="T44" fmla="*/ 1008 w 1056"/>
                <a:gd name="T45" fmla="*/ 432 h 816"/>
                <a:gd name="T46" fmla="*/ 960 w 1056"/>
                <a:gd name="T47" fmla="*/ 384 h 8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6"/>
                <a:gd name="T73" fmla="*/ 0 h 816"/>
                <a:gd name="T74" fmla="*/ 1056 w 1056"/>
                <a:gd name="T75" fmla="*/ 816 h 8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6" h="816">
                  <a:moveTo>
                    <a:pt x="960" y="384"/>
                  </a:moveTo>
                  <a:lnTo>
                    <a:pt x="768" y="432"/>
                  </a:lnTo>
                  <a:lnTo>
                    <a:pt x="576" y="432"/>
                  </a:lnTo>
                  <a:lnTo>
                    <a:pt x="384" y="384"/>
                  </a:lnTo>
                  <a:lnTo>
                    <a:pt x="288" y="288"/>
                  </a:lnTo>
                  <a:lnTo>
                    <a:pt x="192" y="144"/>
                  </a:lnTo>
                  <a:lnTo>
                    <a:pt x="144" y="48"/>
                  </a:lnTo>
                  <a:lnTo>
                    <a:pt x="96" y="0"/>
                  </a:lnTo>
                  <a:lnTo>
                    <a:pt x="48" y="48"/>
                  </a:lnTo>
                  <a:lnTo>
                    <a:pt x="0" y="144"/>
                  </a:lnTo>
                  <a:lnTo>
                    <a:pt x="48" y="240"/>
                  </a:lnTo>
                  <a:lnTo>
                    <a:pt x="144" y="384"/>
                  </a:lnTo>
                  <a:lnTo>
                    <a:pt x="288" y="528"/>
                  </a:lnTo>
                  <a:lnTo>
                    <a:pt x="288" y="576"/>
                  </a:lnTo>
                  <a:lnTo>
                    <a:pt x="336" y="672"/>
                  </a:lnTo>
                  <a:lnTo>
                    <a:pt x="384" y="720"/>
                  </a:lnTo>
                  <a:lnTo>
                    <a:pt x="432" y="816"/>
                  </a:lnTo>
                  <a:lnTo>
                    <a:pt x="576" y="816"/>
                  </a:lnTo>
                  <a:lnTo>
                    <a:pt x="720" y="816"/>
                  </a:lnTo>
                  <a:lnTo>
                    <a:pt x="864" y="768"/>
                  </a:lnTo>
                  <a:lnTo>
                    <a:pt x="1008" y="672"/>
                  </a:lnTo>
                  <a:lnTo>
                    <a:pt x="1056" y="576"/>
                  </a:lnTo>
                  <a:lnTo>
                    <a:pt x="1008" y="432"/>
                  </a:lnTo>
                  <a:lnTo>
                    <a:pt x="960" y="384"/>
                  </a:lnTo>
                  <a:close/>
                </a:path>
              </a:pathLst>
            </a:custGeom>
            <a:noFill/>
            <a:ln w="38100">
              <a:solidFill>
                <a:srgbClr val="FF0000"/>
              </a:solidFill>
              <a:round/>
              <a:headEnd/>
              <a:tailEnd/>
            </a:ln>
          </p:spPr>
          <p:txBody>
            <a:bodyPr/>
            <a:lstStyle/>
            <a:p>
              <a:endParaRPr lang="en-US"/>
            </a:p>
          </p:txBody>
        </p:sp>
      </p:grpSp>
      <p:pic>
        <p:nvPicPr>
          <p:cNvPr id="22534" name="Picture 2" descr="pac_20080223_qs"/>
          <p:cNvPicPr>
            <a:picLocks noChangeAspect="1" noChangeArrowheads="1"/>
          </p:cNvPicPr>
          <p:nvPr/>
        </p:nvPicPr>
        <p:blipFill>
          <a:blip r:embed="rId5" cstate="print"/>
          <a:srcRect/>
          <a:stretch>
            <a:fillRect/>
          </a:stretch>
        </p:blipFill>
        <p:spPr bwMode="auto">
          <a:xfrm>
            <a:off x="5257800" y="3505200"/>
            <a:ext cx="3200400" cy="2314575"/>
          </a:xfrm>
          <a:prstGeom prst="rect">
            <a:avLst/>
          </a:prstGeom>
          <a:noFill/>
          <a:ln w="9525">
            <a:noFill/>
            <a:miter lim="800000"/>
            <a:headEnd/>
            <a:tailEnd/>
          </a:ln>
        </p:spPr>
      </p:pic>
      <p:sp>
        <p:nvSpPr>
          <p:cNvPr id="22535" name="Content Placeholder 11"/>
          <p:cNvSpPr>
            <a:spLocks noGrp="1"/>
          </p:cNvSpPr>
          <p:nvPr>
            <p:ph idx="1"/>
          </p:nvPr>
        </p:nvSpPr>
        <p:spPr>
          <a:xfrm>
            <a:off x="228600" y="4038600"/>
            <a:ext cx="8229600" cy="2819400"/>
          </a:xfrm>
        </p:spPr>
        <p:txBody>
          <a:bodyPr/>
          <a:lstStyle/>
          <a:p>
            <a:pPr>
              <a:lnSpc>
                <a:spcPct val="80000"/>
              </a:lnSpc>
              <a:spcBef>
                <a:spcPct val="10000"/>
              </a:spcBef>
            </a:pPr>
            <a:r>
              <a:rPr lang="en-US" sz="2000" smtClean="0">
                <a:latin typeface="Calibri" pitchFamily="34" charset="0"/>
              </a:rPr>
              <a:t>Marine wind warnings</a:t>
            </a:r>
          </a:p>
          <a:p>
            <a:pPr lvl="1">
              <a:lnSpc>
                <a:spcPct val="80000"/>
              </a:lnSpc>
              <a:spcBef>
                <a:spcPct val="10000"/>
              </a:spcBef>
            </a:pPr>
            <a:r>
              <a:rPr lang="en-US" sz="1600" smtClean="0">
                <a:latin typeface="Calibri" pitchFamily="34" charset="0"/>
              </a:rPr>
              <a:t>Issue, continue, terminate</a:t>
            </a:r>
          </a:p>
          <a:p>
            <a:pPr>
              <a:lnSpc>
                <a:spcPct val="80000"/>
              </a:lnSpc>
              <a:spcBef>
                <a:spcPct val="10000"/>
              </a:spcBef>
            </a:pPr>
            <a:r>
              <a:rPr lang="en-US" sz="2000" smtClean="0">
                <a:latin typeface="Calibri" pitchFamily="34" charset="0"/>
              </a:rPr>
              <a:t>Identify weather features</a:t>
            </a:r>
          </a:p>
          <a:p>
            <a:pPr lvl="1">
              <a:lnSpc>
                <a:spcPct val="80000"/>
              </a:lnSpc>
              <a:spcBef>
                <a:spcPct val="10000"/>
              </a:spcBef>
            </a:pPr>
            <a:r>
              <a:rPr lang="en-US" sz="1600" smtClean="0">
                <a:latin typeface="Calibri" pitchFamily="34" charset="0"/>
              </a:rPr>
              <a:t>Lows, highs, fronts</a:t>
            </a:r>
          </a:p>
          <a:p>
            <a:pPr lvl="2">
              <a:lnSpc>
                <a:spcPct val="80000"/>
              </a:lnSpc>
              <a:spcBef>
                <a:spcPct val="10000"/>
              </a:spcBef>
            </a:pPr>
            <a:r>
              <a:rPr lang="en-US" sz="1400" smtClean="0">
                <a:latin typeface="Calibri" pitchFamily="34" charset="0"/>
              </a:rPr>
              <a:t>Intensity</a:t>
            </a:r>
          </a:p>
          <a:p>
            <a:pPr lvl="2">
              <a:lnSpc>
                <a:spcPct val="80000"/>
              </a:lnSpc>
              <a:spcBef>
                <a:spcPct val="10000"/>
              </a:spcBef>
            </a:pPr>
            <a:r>
              <a:rPr lang="en-US" sz="1400" smtClean="0">
                <a:latin typeface="Calibri" pitchFamily="34" charset="0"/>
              </a:rPr>
              <a:t>Trends</a:t>
            </a:r>
          </a:p>
          <a:p>
            <a:pPr>
              <a:lnSpc>
                <a:spcPct val="80000"/>
              </a:lnSpc>
              <a:spcBef>
                <a:spcPct val="10000"/>
              </a:spcBef>
            </a:pPr>
            <a:r>
              <a:rPr lang="en-US" sz="2000" smtClean="0">
                <a:latin typeface="Calibri" pitchFamily="34" charset="0"/>
              </a:rPr>
              <a:t>Short term marine forecasts</a:t>
            </a:r>
          </a:p>
          <a:p>
            <a:pPr lvl="1">
              <a:lnSpc>
                <a:spcPct val="80000"/>
              </a:lnSpc>
              <a:spcBef>
                <a:spcPct val="10000"/>
              </a:spcBef>
            </a:pPr>
            <a:r>
              <a:rPr lang="en-US" sz="1600" smtClean="0">
                <a:latin typeface="Calibri" pitchFamily="34" charset="0"/>
              </a:rPr>
              <a:t>Aerial coverage of winds</a:t>
            </a:r>
          </a:p>
          <a:p>
            <a:pPr>
              <a:lnSpc>
                <a:spcPct val="80000"/>
              </a:lnSpc>
              <a:spcBef>
                <a:spcPct val="10000"/>
              </a:spcBef>
            </a:pPr>
            <a:r>
              <a:rPr lang="en-US" sz="2000" smtClean="0">
                <a:latin typeface="Calibri" pitchFamily="34" charset="0"/>
              </a:rPr>
              <a:t>Real-time Verification</a:t>
            </a:r>
          </a:p>
          <a:p>
            <a:pPr lvl="1">
              <a:lnSpc>
                <a:spcPct val="80000"/>
              </a:lnSpc>
              <a:spcBef>
                <a:spcPct val="10000"/>
              </a:spcBef>
            </a:pPr>
            <a:r>
              <a:rPr lang="en-US" sz="1600" smtClean="0">
                <a:latin typeface="Calibri" pitchFamily="34" charset="0"/>
              </a:rPr>
              <a:t>Comparison to NWP analyses</a:t>
            </a:r>
          </a:p>
          <a:p>
            <a:pPr lvl="2">
              <a:lnSpc>
                <a:spcPct val="80000"/>
              </a:lnSpc>
              <a:spcBef>
                <a:spcPct val="10000"/>
              </a:spcBef>
            </a:pPr>
            <a:r>
              <a:rPr lang="en-US" sz="1400" smtClean="0">
                <a:latin typeface="Calibri" pitchFamily="34" charset="0"/>
              </a:rPr>
              <a:t>Feature intensity</a:t>
            </a:r>
          </a:p>
          <a:p>
            <a:pPr eaLnBrk="1" hangingPunct="1">
              <a:buFontTx/>
              <a:buNone/>
            </a:pPr>
            <a:endParaRPr lang="en-US" sz="2000" b="1" smtClean="0"/>
          </a:p>
        </p:txBody>
      </p:sp>
      <p:pic>
        <p:nvPicPr>
          <p:cNvPr id="22536" name="Picture 17"/>
          <p:cNvPicPr>
            <a:picLocks noChangeAspect="1" noChangeArrowheads="1"/>
          </p:cNvPicPr>
          <p:nvPr/>
        </p:nvPicPr>
        <p:blipFill>
          <a:blip r:embed="rId6" cstate="print"/>
          <a:srcRect/>
          <a:stretch>
            <a:fillRect/>
          </a:stretch>
        </p:blipFill>
        <p:spPr bwMode="auto">
          <a:xfrm>
            <a:off x="42863" y="42863"/>
            <a:ext cx="828675" cy="828675"/>
          </a:xfrm>
          <a:prstGeom prst="rect">
            <a:avLst/>
          </a:prstGeom>
          <a:noFill/>
          <a:ln w="9525">
            <a:noFill/>
            <a:miter lim="800000"/>
            <a:headEnd/>
            <a:tailEnd/>
          </a:ln>
        </p:spPr>
      </p:pic>
      <p:pic>
        <p:nvPicPr>
          <p:cNvPr id="22537" name="Picture 18"/>
          <p:cNvPicPr>
            <a:picLocks noChangeAspect="1" noChangeArrowheads="1"/>
          </p:cNvPicPr>
          <p:nvPr/>
        </p:nvPicPr>
        <p:blipFill>
          <a:blip r:embed="rId7" cstate="print"/>
          <a:srcRect/>
          <a:stretch>
            <a:fillRect/>
          </a:stretch>
        </p:blipFill>
        <p:spPr bwMode="auto">
          <a:xfrm>
            <a:off x="8281988" y="33338"/>
            <a:ext cx="828675" cy="828675"/>
          </a:xfrm>
          <a:prstGeom prst="rect">
            <a:avLst/>
          </a:prstGeom>
          <a:noFill/>
          <a:ln w="9525">
            <a:noFill/>
            <a:miter lim="800000"/>
            <a:headEnd/>
            <a:tailEnd/>
          </a:ln>
        </p:spPr>
      </p:pic>
      <p:sp>
        <p:nvSpPr>
          <p:cNvPr id="22538" name="Slide Number Placeholder 20"/>
          <p:cNvSpPr>
            <a:spLocks noGrp="1"/>
          </p:cNvSpPr>
          <p:nvPr>
            <p:ph type="sldNum" sz="quarter" idx="12"/>
          </p:nvPr>
        </p:nvSpPr>
        <p:spPr>
          <a:xfrm>
            <a:off x="7010400" y="6477000"/>
            <a:ext cx="2133600" cy="365125"/>
          </a:xfrm>
          <a:noFill/>
        </p:spPr>
        <p:txBody>
          <a:bodyPr/>
          <a:lstStyle/>
          <a:p>
            <a:pPr fontAlgn="base">
              <a:spcBef>
                <a:spcPct val="0"/>
              </a:spcBef>
              <a:spcAft>
                <a:spcPct val="0"/>
              </a:spcAft>
            </a:pPr>
            <a:fld id="{9CD290D3-50A2-4600-B91D-D4C171E854D1}" type="slidenum">
              <a:rPr lang="en-US" smtClean="0"/>
              <a:pPr fontAlgn="base">
                <a:spcBef>
                  <a:spcPct val="0"/>
                </a:spcBef>
                <a:spcAft>
                  <a:spcPct val="0"/>
                </a:spcAft>
              </a:pPr>
              <a:t>16</a:t>
            </a:fld>
            <a:endParaRPr lang="en-US" smtClean="0"/>
          </a:p>
        </p:txBody>
      </p:sp>
      <p:sp>
        <p:nvSpPr>
          <p:cNvPr id="22539" name="TextBox 14"/>
          <p:cNvSpPr txBox="1">
            <a:spLocks noChangeArrowheads="1"/>
          </p:cNvSpPr>
          <p:nvPr/>
        </p:nvSpPr>
        <p:spPr bwMode="auto">
          <a:xfrm>
            <a:off x="7086600" y="3657600"/>
            <a:ext cx="1257300" cy="369888"/>
          </a:xfrm>
          <a:prstGeom prst="rect">
            <a:avLst/>
          </a:prstGeom>
          <a:noFill/>
          <a:ln w="9525">
            <a:noFill/>
            <a:miter lim="800000"/>
            <a:headEnd/>
            <a:tailEnd/>
          </a:ln>
        </p:spPr>
        <p:txBody>
          <a:bodyPr wrap="none">
            <a:spAutoFit/>
          </a:bodyPr>
          <a:lstStyle/>
          <a:p>
            <a:r>
              <a:rPr lang="en-US">
                <a:latin typeface="Calibri" pitchFamily="34" charset="0"/>
              </a:rPr>
              <a:t>QuikSCAT</a:t>
            </a:r>
          </a:p>
        </p:txBody>
      </p:sp>
      <p:sp>
        <p:nvSpPr>
          <p:cNvPr id="22540" name="TextBox 18"/>
          <p:cNvSpPr txBox="1">
            <a:spLocks noChangeArrowheads="1"/>
          </p:cNvSpPr>
          <p:nvPr/>
        </p:nvSpPr>
        <p:spPr bwMode="auto">
          <a:xfrm>
            <a:off x="4140200" y="5868988"/>
            <a:ext cx="4781550" cy="646112"/>
          </a:xfrm>
          <a:prstGeom prst="rect">
            <a:avLst/>
          </a:prstGeom>
          <a:noFill/>
          <a:ln w="9525">
            <a:solidFill>
              <a:srgbClr val="FF0000"/>
            </a:solidFill>
            <a:miter lim="800000"/>
            <a:headEnd/>
            <a:tailEnd/>
          </a:ln>
        </p:spPr>
        <p:txBody>
          <a:bodyPr>
            <a:spAutoFit/>
          </a:bodyPr>
          <a:lstStyle/>
          <a:p>
            <a:r>
              <a:rPr lang="en-US"/>
              <a:t>OSVW of particular interest for extratropical cyclone (ETC) forecasting and warnings</a:t>
            </a:r>
          </a:p>
        </p:txBody>
      </p:sp>
    </p:spTree>
    <p:extLst>
      <p:ext uri="{BB962C8B-B14F-4D97-AF65-F5344CB8AC3E}">
        <p14:creationId xmlns:p14="http://schemas.microsoft.com/office/powerpoint/2010/main" val="3216077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lide Number Placeholder 2"/>
          <p:cNvSpPr>
            <a:spLocks noGrp="1"/>
          </p:cNvSpPr>
          <p:nvPr>
            <p:ph type="sldNum" sz="quarter" idx="12"/>
          </p:nvPr>
        </p:nvSpPr>
        <p:spPr>
          <a:xfrm>
            <a:off x="457200" y="6245225"/>
            <a:ext cx="2133600" cy="476250"/>
          </a:xfrm>
          <a:noFill/>
        </p:spPr>
        <p:txBody>
          <a:bodyPr/>
          <a:lstStyle/>
          <a:p>
            <a:pPr algn="l" fontAlgn="base">
              <a:spcBef>
                <a:spcPct val="0"/>
              </a:spcBef>
              <a:spcAft>
                <a:spcPct val="0"/>
              </a:spcAft>
            </a:pPr>
            <a:fld id="{E8425E49-B5CC-4420-BA5B-1FB20B4CBDBE}" type="slidenum">
              <a:rPr lang="en-US" smtClean="0"/>
              <a:pPr algn="l" fontAlgn="base">
                <a:spcBef>
                  <a:spcPct val="0"/>
                </a:spcBef>
                <a:spcAft>
                  <a:spcPct val="0"/>
                </a:spcAft>
              </a:pPr>
              <a:t>17</a:t>
            </a:fld>
            <a:endParaRPr lang="en-US" smtClean="0"/>
          </a:p>
        </p:txBody>
      </p:sp>
      <p:graphicFrame>
        <p:nvGraphicFramePr>
          <p:cNvPr id="45058" name="Object 6"/>
          <p:cNvGraphicFramePr>
            <a:graphicFrameLocks noGrp="1" noChangeAspect="1"/>
          </p:cNvGraphicFramePr>
          <p:nvPr>
            <p:ph sz="half" idx="4294967295"/>
            <p:extLst>
              <p:ext uri="{D42A27DB-BD31-4B8C-83A1-F6EECF244321}">
                <p14:modId xmlns:p14="http://schemas.microsoft.com/office/powerpoint/2010/main" val="2293246720"/>
              </p:ext>
            </p:extLst>
          </p:nvPr>
        </p:nvGraphicFramePr>
        <p:xfrm>
          <a:off x="1367112" y="990600"/>
          <a:ext cx="7594869" cy="5254625"/>
        </p:xfrm>
        <a:graphic>
          <a:graphicData uri="http://schemas.openxmlformats.org/presentationml/2006/ole">
            <mc:AlternateContent xmlns:mc="http://schemas.openxmlformats.org/markup-compatibility/2006">
              <mc:Choice xmlns:v="urn:schemas-microsoft-com:vml" Requires="v">
                <p:oleObj spid="_x0000_s5152" name="Worksheet" r:id="rId3" imgW="10315629" imgH="8229521" progId="Excel.Sheet.8">
                  <p:embed/>
                </p:oleObj>
              </mc:Choice>
              <mc:Fallback>
                <p:oleObj name="Worksheet" r:id="rId3" imgW="10315629" imgH="8229521"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7101"/>
                      <a:stretch>
                        <a:fillRect/>
                      </a:stretch>
                    </p:blipFill>
                    <p:spPr bwMode="auto">
                      <a:xfrm>
                        <a:off x="1367112" y="990600"/>
                        <a:ext cx="7594869" cy="5254625"/>
                      </a:xfrm>
                      <a:prstGeom prst="rect">
                        <a:avLst/>
                      </a:prstGeom>
                      <a:noFill/>
                      <a:ln>
                        <a:noFill/>
                      </a:ln>
                      <a:effectLst/>
                    </p:spPr>
                  </p:pic>
                </p:oleObj>
              </mc:Fallback>
            </mc:AlternateContent>
          </a:graphicData>
        </a:graphic>
      </p:graphicFrame>
      <p:sp>
        <p:nvSpPr>
          <p:cNvPr id="8" name="Text Box 16"/>
          <p:cNvSpPr txBox="1">
            <a:spLocks noChangeArrowheads="1"/>
          </p:cNvSpPr>
          <p:nvPr/>
        </p:nvSpPr>
        <p:spPr bwMode="auto">
          <a:xfrm>
            <a:off x="1339850" y="1717675"/>
            <a:ext cx="4556125" cy="1570038"/>
          </a:xfrm>
          <a:prstGeom prst="rect">
            <a:avLst/>
          </a:prstGeom>
          <a:solidFill>
            <a:schemeClr val="accent2">
              <a:lumMod val="20000"/>
              <a:lumOff val="80000"/>
              <a:alpha val="50000"/>
            </a:schemeClr>
          </a:solidFill>
          <a:ln w="12700">
            <a:noFill/>
            <a:miter lim="800000"/>
            <a:headEnd/>
            <a:tailEnd/>
          </a:ln>
          <a:effectLst/>
        </p:spPr>
        <p:txBody>
          <a:bodyPr wrap="none">
            <a:spAutoFit/>
          </a:bodyPr>
          <a:lstStyle/>
          <a:p>
            <a:pPr fontAlgn="auto">
              <a:spcBef>
                <a:spcPts val="0"/>
              </a:spcBef>
              <a:spcAft>
                <a:spcPts val="0"/>
              </a:spcAft>
              <a:buFontTx/>
              <a:buChar char="•"/>
              <a:defRPr/>
            </a:pPr>
            <a:r>
              <a:rPr lang="en-US" sz="1600" b="1" dirty="0">
                <a:latin typeface="Times New Roman" pitchFamily="18" charset="0"/>
              </a:rPr>
              <a:t>Hurricane Force Events Detected from Dec 2000 </a:t>
            </a:r>
          </a:p>
          <a:p>
            <a:pPr fontAlgn="auto">
              <a:spcBef>
                <a:spcPts val="0"/>
              </a:spcBef>
              <a:spcAft>
                <a:spcPts val="0"/>
              </a:spcAft>
              <a:buFontTx/>
              <a:buChar char="•"/>
              <a:defRPr/>
            </a:pPr>
            <a:r>
              <a:rPr lang="en-US" sz="1600" b="1" dirty="0">
                <a:latin typeface="Times New Roman" pitchFamily="18" charset="0"/>
              </a:rPr>
              <a:t>Detection increased with:</a:t>
            </a:r>
          </a:p>
          <a:p>
            <a:pPr lvl="1" fontAlgn="auto">
              <a:spcBef>
                <a:spcPts val="0"/>
              </a:spcBef>
              <a:spcAft>
                <a:spcPts val="0"/>
              </a:spcAft>
              <a:buFontTx/>
              <a:buChar char="-"/>
              <a:defRPr/>
            </a:pPr>
            <a:r>
              <a:rPr lang="en-US" sz="1600" b="1" dirty="0">
                <a:latin typeface="Times New Roman" pitchFamily="18" charset="0"/>
              </a:rPr>
              <a:t>Forecaster familiarity</a:t>
            </a:r>
          </a:p>
          <a:p>
            <a:pPr lvl="1" fontAlgn="auto">
              <a:spcBef>
                <a:spcPts val="0"/>
              </a:spcBef>
              <a:spcAft>
                <a:spcPts val="0"/>
              </a:spcAft>
              <a:buFontTx/>
              <a:buChar char="-"/>
              <a:defRPr/>
            </a:pPr>
            <a:r>
              <a:rPr lang="en-US" sz="1600" b="1" dirty="0">
                <a:latin typeface="Times New Roman" pitchFamily="18" charset="0"/>
              </a:rPr>
              <a:t>Data availability</a:t>
            </a:r>
          </a:p>
          <a:p>
            <a:pPr lvl="1" fontAlgn="auto">
              <a:spcBef>
                <a:spcPts val="0"/>
              </a:spcBef>
              <a:spcAft>
                <a:spcPts val="0"/>
              </a:spcAft>
              <a:buFontTx/>
              <a:buChar char="-"/>
              <a:defRPr/>
            </a:pPr>
            <a:r>
              <a:rPr lang="en-US" sz="1600" b="1" dirty="0">
                <a:latin typeface="Times New Roman" pitchFamily="18" charset="0"/>
              </a:rPr>
              <a:t>Improved resolution </a:t>
            </a:r>
          </a:p>
          <a:p>
            <a:pPr lvl="1" fontAlgn="auto">
              <a:spcBef>
                <a:spcPts val="0"/>
              </a:spcBef>
              <a:spcAft>
                <a:spcPts val="0"/>
              </a:spcAft>
              <a:buFontTx/>
              <a:buChar char="-"/>
              <a:defRPr/>
            </a:pPr>
            <a:r>
              <a:rPr lang="en-US" sz="1600" b="1" dirty="0">
                <a:latin typeface="Times New Roman" pitchFamily="18" charset="0"/>
              </a:rPr>
              <a:t>Improved algorithm</a:t>
            </a:r>
          </a:p>
        </p:txBody>
      </p:sp>
      <p:sp>
        <p:nvSpPr>
          <p:cNvPr id="45061" name="Text Box 6"/>
          <p:cNvSpPr txBox="1">
            <a:spLocks noChangeArrowheads="1"/>
          </p:cNvSpPr>
          <p:nvPr/>
        </p:nvSpPr>
        <p:spPr bwMode="auto">
          <a:xfrm>
            <a:off x="1524000" y="4673600"/>
            <a:ext cx="768350" cy="508000"/>
          </a:xfrm>
          <a:prstGeom prst="rect">
            <a:avLst/>
          </a:prstGeom>
          <a:solidFill>
            <a:srgbClr val="FFFF66"/>
          </a:solidFill>
          <a:ln w="12700">
            <a:solidFill>
              <a:schemeClr val="tx1"/>
            </a:solidFill>
            <a:miter lim="800000"/>
            <a:headEnd/>
            <a:tailEnd/>
          </a:ln>
        </p:spPr>
        <p:txBody>
          <a:bodyPr>
            <a:spAutoFit/>
          </a:bodyPr>
          <a:lstStyle/>
          <a:p>
            <a:pPr algn="ctr"/>
            <a:r>
              <a:rPr lang="en-US" sz="900" dirty="0" err="1">
                <a:solidFill>
                  <a:srgbClr val="000000"/>
                </a:solidFill>
              </a:rPr>
              <a:t>QuikSCAT</a:t>
            </a:r>
            <a:r>
              <a:rPr lang="en-US" sz="900" dirty="0">
                <a:solidFill>
                  <a:srgbClr val="000000"/>
                </a:solidFill>
              </a:rPr>
              <a:t> </a:t>
            </a:r>
          </a:p>
          <a:p>
            <a:pPr algn="ctr"/>
            <a:r>
              <a:rPr lang="en-US" sz="900" dirty="0">
                <a:solidFill>
                  <a:srgbClr val="000000"/>
                </a:solidFill>
              </a:rPr>
              <a:t>Launch </a:t>
            </a:r>
          </a:p>
          <a:p>
            <a:pPr algn="ctr"/>
            <a:r>
              <a:rPr lang="en-US" sz="900" dirty="0">
                <a:solidFill>
                  <a:srgbClr val="000000"/>
                </a:solidFill>
              </a:rPr>
              <a:t>Jun 99</a:t>
            </a:r>
          </a:p>
        </p:txBody>
      </p:sp>
      <p:sp>
        <p:nvSpPr>
          <p:cNvPr id="45062" name="Text Box 7"/>
          <p:cNvSpPr txBox="1">
            <a:spLocks noChangeArrowheads="1"/>
          </p:cNvSpPr>
          <p:nvPr/>
        </p:nvSpPr>
        <p:spPr bwMode="auto">
          <a:xfrm>
            <a:off x="2057400" y="4057650"/>
            <a:ext cx="1047750" cy="514350"/>
          </a:xfrm>
          <a:prstGeom prst="rect">
            <a:avLst/>
          </a:prstGeom>
          <a:solidFill>
            <a:srgbClr val="FFFF66"/>
          </a:solidFill>
          <a:ln w="12700">
            <a:solidFill>
              <a:schemeClr val="tx1"/>
            </a:solidFill>
            <a:miter lim="800000"/>
            <a:headEnd/>
            <a:tailEnd/>
          </a:ln>
        </p:spPr>
        <p:txBody>
          <a:bodyPr wrap="none">
            <a:spAutoFit/>
          </a:bodyPr>
          <a:lstStyle/>
          <a:p>
            <a:r>
              <a:rPr lang="en-US" sz="900"/>
              <a:t>Hurricane Force </a:t>
            </a:r>
          </a:p>
          <a:p>
            <a:r>
              <a:rPr lang="en-US" sz="900"/>
              <a:t>Wind Warning</a:t>
            </a:r>
          </a:p>
          <a:p>
            <a:r>
              <a:rPr lang="en-US" sz="900"/>
              <a:t>Initiated Dec 00</a:t>
            </a:r>
          </a:p>
        </p:txBody>
      </p:sp>
      <p:sp>
        <p:nvSpPr>
          <p:cNvPr id="45063" name="Text Box 9"/>
          <p:cNvSpPr txBox="1">
            <a:spLocks noChangeArrowheads="1"/>
          </p:cNvSpPr>
          <p:nvPr/>
        </p:nvSpPr>
        <p:spPr bwMode="auto">
          <a:xfrm>
            <a:off x="2514600" y="3455988"/>
            <a:ext cx="1301750" cy="514350"/>
          </a:xfrm>
          <a:prstGeom prst="rect">
            <a:avLst/>
          </a:prstGeom>
          <a:solidFill>
            <a:srgbClr val="FFFF66"/>
          </a:solidFill>
          <a:ln w="12700">
            <a:solidFill>
              <a:schemeClr val="tx1"/>
            </a:solidFill>
            <a:miter lim="800000"/>
            <a:headEnd/>
            <a:tailEnd/>
          </a:ln>
        </p:spPr>
        <p:txBody>
          <a:bodyPr wrap="none">
            <a:spAutoFit/>
          </a:bodyPr>
          <a:lstStyle/>
          <a:p>
            <a:pPr algn="ctr"/>
            <a:r>
              <a:rPr lang="en-US" sz="900"/>
              <a:t>25 km QuikSCAT</a:t>
            </a:r>
          </a:p>
          <a:p>
            <a:pPr algn="ctr"/>
            <a:r>
              <a:rPr lang="en-US" sz="900"/>
              <a:t>Available in N-AWIPS</a:t>
            </a:r>
          </a:p>
          <a:p>
            <a:pPr algn="ctr"/>
            <a:r>
              <a:rPr lang="en-US" sz="900"/>
              <a:t>Oct 01</a:t>
            </a:r>
          </a:p>
        </p:txBody>
      </p:sp>
      <p:sp>
        <p:nvSpPr>
          <p:cNvPr id="45064" name="Text Box 8"/>
          <p:cNvSpPr txBox="1">
            <a:spLocks noChangeArrowheads="1"/>
          </p:cNvSpPr>
          <p:nvPr/>
        </p:nvSpPr>
        <p:spPr bwMode="auto">
          <a:xfrm>
            <a:off x="3930650" y="2819400"/>
            <a:ext cx="1174750" cy="377825"/>
          </a:xfrm>
          <a:prstGeom prst="rect">
            <a:avLst/>
          </a:prstGeom>
          <a:solidFill>
            <a:srgbClr val="FFFF66"/>
          </a:solidFill>
          <a:ln w="12700">
            <a:solidFill>
              <a:schemeClr val="tx1"/>
            </a:solidFill>
            <a:miter lim="800000"/>
            <a:headEnd/>
            <a:tailEnd/>
          </a:ln>
        </p:spPr>
        <p:txBody>
          <a:bodyPr wrap="none">
            <a:spAutoFit/>
          </a:bodyPr>
          <a:lstStyle/>
          <a:p>
            <a:r>
              <a:rPr lang="en-US" sz="900"/>
              <a:t>12.5 km QuikSCAT</a:t>
            </a:r>
          </a:p>
          <a:p>
            <a:r>
              <a:rPr lang="en-US" sz="900"/>
              <a:t>available May 04</a:t>
            </a:r>
          </a:p>
        </p:txBody>
      </p:sp>
      <p:sp>
        <p:nvSpPr>
          <p:cNvPr id="45065" name="Text Box 13"/>
          <p:cNvSpPr txBox="1">
            <a:spLocks noChangeArrowheads="1"/>
          </p:cNvSpPr>
          <p:nvPr/>
        </p:nvSpPr>
        <p:spPr bwMode="auto">
          <a:xfrm>
            <a:off x="4895850" y="2152650"/>
            <a:ext cx="971550" cy="514350"/>
          </a:xfrm>
          <a:prstGeom prst="rect">
            <a:avLst/>
          </a:prstGeom>
          <a:solidFill>
            <a:srgbClr val="FFFF66"/>
          </a:solidFill>
          <a:ln w="12700">
            <a:solidFill>
              <a:schemeClr val="tx1"/>
            </a:solidFill>
            <a:miter lim="800000"/>
            <a:headEnd/>
            <a:tailEnd/>
          </a:ln>
        </p:spPr>
        <p:txBody>
          <a:bodyPr wrap="none">
            <a:spAutoFit/>
          </a:bodyPr>
          <a:lstStyle/>
          <a:p>
            <a:r>
              <a:rPr lang="en-US" sz="900"/>
              <a:t>Improved wind </a:t>
            </a:r>
          </a:p>
          <a:p>
            <a:r>
              <a:rPr lang="en-US" sz="900"/>
              <a:t>algorithm and </a:t>
            </a:r>
          </a:p>
          <a:p>
            <a:r>
              <a:rPr lang="en-US" sz="900"/>
              <a:t>rain flag Oct 06</a:t>
            </a:r>
          </a:p>
        </p:txBody>
      </p:sp>
      <p:sp>
        <p:nvSpPr>
          <p:cNvPr id="15" name="TextBox 14"/>
          <p:cNvSpPr txBox="1"/>
          <p:nvPr/>
        </p:nvSpPr>
        <p:spPr>
          <a:xfrm>
            <a:off x="7867287" y="4343400"/>
            <a:ext cx="750025" cy="1200329"/>
          </a:xfrm>
          <a:prstGeom prst="rect">
            <a:avLst/>
          </a:prstGeom>
          <a:noFill/>
        </p:spPr>
        <p:txBody>
          <a:bodyPr wrap="none">
            <a:spAutoFit/>
          </a:bodyPr>
          <a:lstStyle/>
          <a:p>
            <a:pPr algn="ctr" fontAlgn="auto">
              <a:spcBef>
                <a:spcPts val="0"/>
              </a:spcBef>
              <a:spcAft>
                <a:spcPts val="0"/>
              </a:spcAft>
              <a:defRPr/>
            </a:pPr>
            <a:r>
              <a:rPr lang="en-US" dirty="0">
                <a:latin typeface="+mn-lt"/>
              </a:rPr>
              <a:t>Totals</a:t>
            </a:r>
          </a:p>
          <a:p>
            <a:pPr algn="ctr" fontAlgn="auto">
              <a:spcBef>
                <a:spcPts val="0"/>
              </a:spcBef>
              <a:spcAft>
                <a:spcPts val="0"/>
              </a:spcAft>
              <a:defRPr/>
            </a:pPr>
            <a:r>
              <a:rPr lang="en-US" b="1" dirty="0">
                <a:solidFill>
                  <a:schemeClr val="tx2">
                    <a:lumMod val="60000"/>
                    <a:lumOff val="40000"/>
                  </a:schemeClr>
                </a:solidFill>
                <a:latin typeface="+mn-lt"/>
              </a:rPr>
              <a:t>A-289</a:t>
            </a:r>
          </a:p>
          <a:p>
            <a:pPr algn="ctr" fontAlgn="auto">
              <a:spcBef>
                <a:spcPts val="0"/>
              </a:spcBef>
              <a:spcAft>
                <a:spcPts val="0"/>
              </a:spcAft>
              <a:defRPr/>
            </a:pPr>
            <a:r>
              <a:rPr lang="en-US" b="1" u="sng" dirty="0">
                <a:solidFill>
                  <a:srgbClr val="992773"/>
                </a:solidFill>
                <a:latin typeface="+mn-lt"/>
              </a:rPr>
              <a:t>P-269</a:t>
            </a:r>
          </a:p>
          <a:p>
            <a:pPr algn="ctr" fontAlgn="auto">
              <a:spcBef>
                <a:spcPts val="0"/>
              </a:spcBef>
              <a:spcAft>
                <a:spcPts val="0"/>
              </a:spcAft>
              <a:defRPr/>
            </a:pPr>
            <a:r>
              <a:rPr lang="en-US" b="1" dirty="0">
                <a:latin typeface="+mn-lt"/>
              </a:rPr>
              <a:t>558</a:t>
            </a:r>
          </a:p>
        </p:txBody>
      </p:sp>
      <p:cxnSp>
        <p:nvCxnSpPr>
          <p:cNvPr id="19" name="Straight Connector 18"/>
          <p:cNvCxnSpPr/>
          <p:nvPr/>
        </p:nvCxnSpPr>
        <p:spPr>
          <a:xfrm rot="5400000">
            <a:off x="1570037" y="5592763"/>
            <a:ext cx="822325"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rot="16200000" flipH="1">
            <a:off x="1782762" y="5287963"/>
            <a:ext cx="1463675" cy="0"/>
          </a:xfrm>
          <a:prstGeom prst="line">
            <a:avLst/>
          </a:prstGeom>
        </p:spPr>
        <p:style>
          <a:lnRef idx="1">
            <a:schemeClr val="dk1"/>
          </a:lnRef>
          <a:fillRef idx="0">
            <a:schemeClr val="dk1"/>
          </a:fillRef>
          <a:effectRef idx="0">
            <a:schemeClr val="dk1"/>
          </a:effectRef>
          <a:fontRef idx="minor">
            <a:schemeClr val="tx1"/>
          </a:fontRef>
        </p:style>
      </p:cxnSp>
      <p:sp>
        <p:nvSpPr>
          <p:cNvPr id="45069" name="Line 12"/>
          <p:cNvSpPr>
            <a:spLocks noChangeShapeType="1"/>
          </p:cNvSpPr>
          <p:nvPr/>
        </p:nvSpPr>
        <p:spPr bwMode="auto">
          <a:xfrm>
            <a:off x="3124200" y="3962400"/>
            <a:ext cx="4763" cy="2108200"/>
          </a:xfrm>
          <a:prstGeom prst="line">
            <a:avLst/>
          </a:prstGeom>
          <a:noFill/>
          <a:ln w="19050">
            <a:solidFill>
              <a:schemeClr val="tx1"/>
            </a:solidFill>
            <a:round/>
            <a:headEnd/>
            <a:tailEnd/>
          </a:ln>
        </p:spPr>
        <p:txBody>
          <a:bodyPr>
            <a:spAutoFit/>
          </a:bodyPr>
          <a:lstStyle/>
          <a:p>
            <a:endParaRPr lang="en-US"/>
          </a:p>
        </p:txBody>
      </p:sp>
      <p:sp>
        <p:nvSpPr>
          <p:cNvPr id="45070" name="Line 14"/>
          <p:cNvSpPr>
            <a:spLocks noChangeShapeType="1"/>
          </p:cNvSpPr>
          <p:nvPr/>
        </p:nvSpPr>
        <p:spPr bwMode="auto">
          <a:xfrm>
            <a:off x="4724400" y="3200400"/>
            <a:ext cx="4763" cy="2835275"/>
          </a:xfrm>
          <a:prstGeom prst="line">
            <a:avLst/>
          </a:prstGeom>
          <a:noFill/>
          <a:ln w="19050">
            <a:solidFill>
              <a:schemeClr val="tx1"/>
            </a:solidFill>
            <a:round/>
            <a:headEnd/>
            <a:tailEnd/>
          </a:ln>
        </p:spPr>
        <p:txBody>
          <a:bodyPr>
            <a:spAutoFit/>
          </a:bodyPr>
          <a:lstStyle/>
          <a:p>
            <a:endParaRPr lang="en-US"/>
          </a:p>
        </p:txBody>
      </p:sp>
      <p:sp>
        <p:nvSpPr>
          <p:cNvPr id="45071" name="Line 15"/>
          <p:cNvSpPr>
            <a:spLocks noChangeShapeType="1"/>
          </p:cNvSpPr>
          <p:nvPr/>
        </p:nvSpPr>
        <p:spPr bwMode="auto">
          <a:xfrm flipH="1">
            <a:off x="5867400" y="2667000"/>
            <a:ext cx="0" cy="3363913"/>
          </a:xfrm>
          <a:prstGeom prst="line">
            <a:avLst/>
          </a:prstGeom>
          <a:noFill/>
          <a:ln w="19050">
            <a:solidFill>
              <a:schemeClr val="tx1"/>
            </a:solidFill>
            <a:round/>
            <a:headEnd/>
            <a:tailEnd/>
          </a:ln>
        </p:spPr>
        <p:txBody>
          <a:bodyPr>
            <a:spAutoFit/>
          </a:bodyPr>
          <a:lstStyle/>
          <a:p>
            <a:endParaRPr lang="en-US"/>
          </a:p>
        </p:txBody>
      </p:sp>
      <p:sp>
        <p:nvSpPr>
          <p:cNvPr id="20" name="Text Box 5"/>
          <p:cNvSpPr txBox="1">
            <a:spLocks noChangeArrowheads="1"/>
          </p:cNvSpPr>
          <p:nvPr/>
        </p:nvSpPr>
        <p:spPr bwMode="auto">
          <a:xfrm>
            <a:off x="0" y="2209800"/>
            <a:ext cx="1403350" cy="2554288"/>
          </a:xfrm>
          <a:prstGeom prst="rect">
            <a:avLst/>
          </a:prstGeom>
          <a:solidFill>
            <a:schemeClr val="bg1"/>
          </a:solidFill>
          <a:ln w="25400">
            <a:solidFill>
              <a:schemeClr val="tx1"/>
            </a:solidFill>
            <a:miter lim="800000"/>
            <a:headEnd/>
            <a:tailEnd/>
          </a:ln>
          <a:effectLst/>
        </p:spPr>
        <p:txBody>
          <a:bodyPr wrap="none">
            <a:spAutoFit/>
          </a:bodyPr>
          <a:lstStyle/>
          <a:p>
            <a:pPr algn="ctr" fontAlgn="auto">
              <a:spcBef>
                <a:spcPts val="0"/>
              </a:spcBef>
              <a:spcAft>
                <a:spcPts val="0"/>
              </a:spcAft>
              <a:defRPr/>
            </a:pPr>
            <a:r>
              <a:rPr lang="en-US" sz="1100" b="1" dirty="0">
                <a:latin typeface="Times New Roman" pitchFamily="18" charset="0"/>
              </a:rPr>
              <a:t>WARNING</a:t>
            </a:r>
          </a:p>
          <a:p>
            <a:pPr algn="ctr" fontAlgn="auto">
              <a:spcBef>
                <a:spcPts val="0"/>
              </a:spcBef>
              <a:spcAft>
                <a:spcPts val="0"/>
              </a:spcAft>
              <a:defRPr/>
            </a:pPr>
            <a:r>
              <a:rPr lang="en-US" sz="1100" b="1" dirty="0">
                <a:latin typeface="Times New Roman" pitchFamily="18" charset="0"/>
              </a:rPr>
              <a:t>CATEGORIES</a:t>
            </a:r>
          </a:p>
          <a:p>
            <a:pPr algn="ctr" fontAlgn="auto">
              <a:spcBef>
                <a:spcPts val="0"/>
              </a:spcBef>
              <a:spcAft>
                <a:spcPts val="0"/>
              </a:spcAft>
              <a:defRPr/>
            </a:pPr>
            <a:endParaRPr lang="en-US" sz="1100" b="1" dirty="0">
              <a:latin typeface="Times New Roman" pitchFamily="18" charset="0"/>
            </a:endParaRPr>
          </a:p>
          <a:p>
            <a:pPr algn="ctr" fontAlgn="auto">
              <a:spcBef>
                <a:spcPts val="0"/>
              </a:spcBef>
              <a:spcAft>
                <a:spcPts val="0"/>
              </a:spcAft>
              <a:defRPr/>
            </a:pPr>
            <a:r>
              <a:rPr lang="en-US" sz="1100" b="1" u="sng" dirty="0">
                <a:solidFill>
                  <a:srgbClr val="FF3300"/>
                </a:solidFill>
                <a:latin typeface="Times New Roman" pitchFamily="18" charset="0"/>
              </a:rPr>
              <a:t>Pre- QSCAT</a:t>
            </a:r>
          </a:p>
          <a:p>
            <a:pPr algn="ctr" fontAlgn="auto">
              <a:spcBef>
                <a:spcPts val="0"/>
              </a:spcBef>
              <a:spcAft>
                <a:spcPts val="0"/>
              </a:spcAft>
              <a:defRPr/>
            </a:pPr>
            <a:r>
              <a:rPr lang="en-US" sz="1100" b="1" dirty="0">
                <a:effectLst>
                  <a:outerShdw blurRad="38100" dist="38100" dir="2700000" algn="tl">
                    <a:srgbClr val="C0C0C0"/>
                  </a:outerShdw>
                </a:effectLst>
                <a:latin typeface="Times New Roman" pitchFamily="18" charset="0"/>
              </a:rPr>
              <a:t>1. GALE 34-47 </a:t>
            </a:r>
            <a:r>
              <a:rPr lang="en-US" sz="1100" b="1" dirty="0" err="1">
                <a:effectLst>
                  <a:outerShdw blurRad="38100" dist="38100" dir="2700000" algn="tl">
                    <a:srgbClr val="C0C0C0"/>
                  </a:outerShdw>
                </a:effectLst>
                <a:latin typeface="Times New Roman" pitchFamily="18" charset="0"/>
              </a:rPr>
              <a:t>kt</a:t>
            </a:r>
            <a:endParaRPr lang="en-US" sz="1100" b="1" dirty="0">
              <a:effectLst>
                <a:outerShdw blurRad="38100" dist="38100" dir="2700000" algn="tl">
                  <a:srgbClr val="C0C0C0"/>
                </a:outerShdw>
              </a:effectLst>
              <a:latin typeface="Times New Roman" pitchFamily="18" charset="0"/>
            </a:endParaRPr>
          </a:p>
          <a:p>
            <a:pPr algn="ctr" fontAlgn="auto">
              <a:spcBef>
                <a:spcPts val="0"/>
              </a:spcBef>
              <a:spcAft>
                <a:spcPts val="0"/>
              </a:spcAft>
              <a:defRPr/>
            </a:pPr>
            <a:r>
              <a:rPr lang="en-US" sz="1100" b="1" dirty="0">
                <a:latin typeface="Times New Roman" pitchFamily="18" charset="0"/>
              </a:rPr>
              <a:t>2. STORM </a:t>
            </a:r>
            <a:r>
              <a:rPr lang="en-US" sz="1100" b="1" u="sng" dirty="0">
                <a:latin typeface="Times New Roman" pitchFamily="18" charset="0"/>
              </a:rPr>
              <a:t>&gt;</a:t>
            </a:r>
            <a:r>
              <a:rPr lang="en-US" sz="1100" b="1" dirty="0">
                <a:latin typeface="Times New Roman" pitchFamily="18" charset="0"/>
              </a:rPr>
              <a:t>48</a:t>
            </a:r>
          </a:p>
          <a:p>
            <a:pPr algn="ctr" fontAlgn="auto">
              <a:spcBef>
                <a:spcPts val="0"/>
              </a:spcBef>
              <a:spcAft>
                <a:spcPts val="0"/>
              </a:spcAft>
              <a:defRPr/>
            </a:pPr>
            <a:endParaRPr lang="en-US" sz="1100" b="1" dirty="0">
              <a:latin typeface="Times New Roman" pitchFamily="18" charset="0"/>
            </a:endParaRPr>
          </a:p>
          <a:p>
            <a:pPr algn="ctr" fontAlgn="auto">
              <a:spcBef>
                <a:spcPts val="0"/>
              </a:spcBef>
              <a:spcAft>
                <a:spcPts val="0"/>
              </a:spcAft>
              <a:defRPr/>
            </a:pPr>
            <a:r>
              <a:rPr lang="en-US" sz="1100" b="1" u="sng" dirty="0">
                <a:solidFill>
                  <a:srgbClr val="FF3300"/>
                </a:solidFill>
                <a:latin typeface="Times New Roman" pitchFamily="18" charset="0"/>
              </a:rPr>
              <a:t>QSCAT ERA</a:t>
            </a:r>
          </a:p>
          <a:p>
            <a:pPr algn="ctr" fontAlgn="auto">
              <a:spcBef>
                <a:spcPts val="0"/>
              </a:spcBef>
              <a:spcAft>
                <a:spcPts val="0"/>
              </a:spcAft>
              <a:defRPr/>
            </a:pPr>
            <a:r>
              <a:rPr lang="en-US" sz="1100" b="1" dirty="0">
                <a:effectLst>
                  <a:outerShdw blurRad="38100" dist="38100" dir="2700000" algn="tl">
                    <a:srgbClr val="C0C0C0"/>
                  </a:outerShdw>
                </a:effectLst>
                <a:latin typeface="Times New Roman" pitchFamily="18" charset="0"/>
              </a:rPr>
              <a:t>1. GALE 34-47 </a:t>
            </a:r>
            <a:r>
              <a:rPr lang="en-US" sz="1100" b="1" dirty="0" err="1">
                <a:effectLst>
                  <a:outerShdw blurRad="38100" dist="38100" dir="2700000" algn="tl">
                    <a:srgbClr val="C0C0C0"/>
                  </a:outerShdw>
                </a:effectLst>
                <a:latin typeface="Times New Roman" pitchFamily="18" charset="0"/>
              </a:rPr>
              <a:t>kt</a:t>
            </a:r>
            <a:endParaRPr lang="en-US" sz="1100" b="1" dirty="0">
              <a:effectLst>
                <a:outerShdw blurRad="38100" dist="38100" dir="2700000" algn="tl">
                  <a:srgbClr val="C0C0C0"/>
                </a:outerShdw>
              </a:effectLst>
              <a:latin typeface="Times New Roman" pitchFamily="18" charset="0"/>
            </a:endParaRPr>
          </a:p>
          <a:p>
            <a:pPr algn="ctr" fontAlgn="auto">
              <a:spcBef>
                <a:spcPts val="0"/>
              </a:spcBef>
              <a:spcAft>
                <a:spcPts val="0"/>
              </a:spcAft>
              <a:defRPr/>
            </a:pPr>
            <a:r>
              <a:rPr lang="en-US" sz="1100" b="1" dirty="0">
                <a:latin typeface="Times New Roman" pitchFamily="18" charset="0"/>
              </a:rPr>
              <a:t>2. STORM 48 -63 </a:t>
            </a:r>
            <a:r>
              <a:rPr lang="en-US" sz="1100" b="1" dirty="0" err="1">
                <a:latin typeface="Times New Roman" pitchFamily="18" charset="0"/>
              </a:rPr>
              <a:t>kt</a:t>
            </a:r>
            <a:endParaRPr lang="en-US" sz="1100" b="1" dirty="0">
              <a:latin typeface="Times New Roman" pitchFamily="18" charset="0"/>
            </a:endParaRPr>
          </a:p>
          <a:p>
            <a:pPr algn="ctr" fontAlgn="auto">
              <a:spcBef>
                <a:spcPts val="0"/>
              </a:spcBef>
              <a:spcAft>
                <a:spcPts val="0"/>
              </a:spcAft>
              <a:defRPr/>
            </a:pPr>
            <a:r>
              <a:rPr lang="en-US" sz="1100" b="1" dirty="0">
                <a:latin typeface="Times New Roman" pitchFamily="18" charset="0"/>
              </a:rPr>
              <a:t>3. </a:t>
            </a:r>
            <a:r>
              <a:rPr lang="en-US" sz="1100" b="1" dirty="0">
                <a:solidFill>
                  <a:srgbClr val="FF3300"/>
                </a:solidFill>
                <a:latin typeface="Times New Roman" pitchFamily="18" charset="0"/>
              </a:rPr>
              <a:t>HURCN FORCE</a:t>
            </a:r>
          </a:p>
          <a:p>
            <a:pPr algn="ctr" fontAlgn="auto">
              <a:spcBef>
                <a:spcPts val="0"/>
              </a:spcBef>
              <a:spcAft>
                <a:spcPts val="0"/>
              </a:spcAft>
              <a:defRPr/>
            </a:pPr>
            <a:r>
              <a:rPr lang="en-US" sz="1100" b="1" dirty="0">
                <a:solidFill>
                  <a:srgbClr val="FF3300"/>
                </a:solidFill>
                <a:latin typeface="Times New Roman" pitchFamily="18" charset="0"/>
              </a:rPr>
              <a:t>     </a:t>
            </a:r>
            <a:r>
              <a:rPr lang="en-US" sz="1100" b="1" u="sng" dirty="0">
                <a:solidFill>
                  <a:srgbClr val="FF3300"/>
                </a:solidFill>
                <a:latin typeface="Times New Roman" pitchFamily="18" charset="0"/>
              </a:rPr>
              <a:t>&gt;</a:t>
            </a:r>
            <a:r>
              <a:rPr lang="en-US" sz="1100" b="1" dirty="0">
                <a:solidFill>
                  <a:srgbClr val="FF3300"/>
                </a:solidFill>
                <a:latin typeface="Times New Roman" pitchFamily="18" charset="0"/>
              </a:rPr>
              <a:t> 64 </a:t>
            </a:r>
            <a:r>
              <a:rPr lang="en-US" sz="1100" b="1" dirty="0" err="1">
                <a:solidFill>
                  <a:srgbClr val="FF3300"/>
                </a:solidFill>
                <a:latin typeface="Times New Roman" pitchFamily="18" charset="0"/>
              </a:rPr>
              <a:t>kt</a:t>
            </a:r>
            <a:r>
              <a:rPr lang="en-US" sz="1100" b="1" dirty="0">
                <a:solidFill>
                  <a:srgbClr val="FF3300"/>
                </a:solidFill>
                <a:latin typeface="Times New Roman" pitchFamily="18" charset="0"/>
              </a:rPr>
              <a:t>  </a:t>
            </a:r>
          </a:p>
          <a:p>
            <a:pPr algn="ctr" fontAlgn="auto">
              <a:spcBef>
                <a:spcPts val="0"/>
              </a:spcBef>
              <a:spcAft>
                <a:spcPts val="0"/>
              </a:spcAft>
              <a:defRPr/>
            </a:pPr>
            <a:endParaRPr lang="en-US" sz="1400" b="1" dirty="0">
              <a:solidFill>
                <a:srgbClr val="FF3300"/>
              </a:solidFill>
              <a:latin typeface="Times New Roman" pitchFamily="18" charset="0"/>
            </a:endParaRPr>
          </a:p>
          <a:p>
            <a:pPr algn="ctr" fontAlgn="auto">
              <a:spcBef>
                <a:spcPts val="0"/>
              </a:spcBef>
              <a:spcAft>
                <a:spcPts val="0"/>
              </a:spcAft>
              <a:defRPr/>
            </a:pPr>
            <a:r>
              <a:rPr lang="en-US" sz="1400" b="1" dirty="0">
                <a:latin typeface="Times New Roman" pitchFamily="18" charset="0"/>
              </a:rPr>
              <a:t> </a:t>
            </a:r>
          </a:p>
        </p:txBody>
      </p:sp>
      <p:sp>
        <p:nvSpPr>
          <p:cNvPr id="45073" name="Line 18"/>
          <p:cNvSpPr>
            <a:spLocks noChangeShapeType="1"/>
          </p:cNvSpPr>
          <p:nvPr/>
        </p:nvSpPr>
        <p:spPr bwMode="auto">
          <a:xfrm flipV="1">
            <a:off x="2717800" y="2627313"/>
            <a:ext cx="3798888" cy="2705100"/>
          </a:xfrm>
          <a:prstGeom prst="line">
            <a:avLst/>
          </a:prstGeom>
          <a:noFill/>
          <a:ln w="57150">
            <a:solidFill>
              <a:srgbClr val="FF0000"/>
            </a:solidFill>
            <a:round/>
            <a:headEnd/>
            <a:tailEnd type="triangle" w="med" len="med"/>
          </a:ln>
        </p:spPr>
        <p:txBody>
          <a:bodyPr/>
          <a:lstStyle/>
          <a:p>
            <a:endParaRPr lang="en-US"/>
          </a:p>
        </p:txBody>
      </p:sp>
      <p:sp>
        <p:nvSpPr>
          <p:cNvPr id="2" name="TextBox 1"/>
          <p:cNvSpPr txBox="1"/>
          <p:nvPr/>
        </p:nvSpPr>
        <p:spPr>
          <a:xfrm>
            <a:off x="152400" y="6111076"/>
            <a:ext cx="9144000" cy="769441"/>
          </a:xfrm>
          <a:prstGeom prst="rect">
            <a:avLst/>
          </a:prstGeom>
          <a:noFill/>
        </p:spPr>
        <p:txBody>
          <a:bodyPr wrap="square" rtlCol="0">
            <a:spAutoFit/>
          </a:bodyPr>
          <a:lstStyle/>
          <a:p>
            <a:pPr algn="ctr"/>
            <a:r>
              <a:rPr lang="en-US" sz="2200" dirty="0" smtClean="0"/>
              <a:t>The quality, consistency and coverage of </a:t>
            </a:r>
            <a:r>
              <a:rPr lang="en-US" sz="2200" dirty="0" err="1" smtClean="0"/>
              <a:t>QuikSCAT</a:t>
            </a:r>
            <a:r>
              <a:rPr lang="en-US" sz="2200" dirty="0" smtClean="0"/>
              <a:t> OSVW data significantly impacted the marine weather warning and forecasting</a:t>
            </a:r>
            <a:endParaRPr lang="en-US" sz="2200" dirty="0"/>
          </a:p>
        </p:txBody>
      </p:sp>
      <p:sp>
        <p:nvSpPr>
          <p:cNvPr id="3" name="TextBox 2"/>
          <p:cNvSpPr txBox="1"/>
          <p:nvPr/>
        </p:nvSpPr>
        <p:spPr>
          <a:xfrm>
            <a:off x="821723" y="39522"/>
            <a:ext cx="7795589" cy="523220"/>
          </a:xfrm>
          <a:prstGeom prst="rect">
            <a:avLst/>
          </a:prstGeom>
          <a:noFill/>
        </p:spPr>
        <p:txBody>
          <a:bodyPr wrap="square" rtlCol="0">
            <a:spAutoFit/>
          </a:bodyPr>
          <a:lstStyle/>
          <a:p>
            <a:pPr algn="ctr"/>
            <a:r>
              <a:rPr lang="en-US" sz="2800" b="1" dirty="0" smtClean="0"/>
              <a:t>The Use of </a:t>
            </a:r>
            <a:r>
              <a:rPr lang="en-US" sz="2800" b="1" dirty="0" err="1" smtClean="0"/>
              <a:t>Scatterometer</a:t>
            </a:r>
            <a:r>
              <a:rPr lang="en-US" sz="2800" b="1" dirty="0" smtClean="0"/>
              <a:t> Data in OPC Operations</a:t>
            </a:r>
            <a:endParaRPr lang="en-US" sz="2800" b="1" dirty="0"/>
          </a:p>
        </p:txBody>
      </p:sp>
    </p:spTree>
    <p:extLst>
      <p:ext uri="{BB962C8B-B14F-4D97-AF65-F5344CB8AC3E}">
        <p14:creationId xmlns:p14="http://schemas.microsoft.com/office/powerpoint/2010/main" val="73982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0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0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0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0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0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nimBg="1"/>
      <p:bldP spid="45062" grpId="0" animBg="1"/>
      <p:bldP spid="45063" grpId="0" animBg="1"/>
      <p:bldP spid="45064" grpId="0" animBg="1"/>
      <p:bldP spid="45065" grpId="0" animBg="1"/>
      <p:bldP spid="45069" grpId="0" animBg="1"/>
      <p:bldP spid="45070" grpId="0" animBg="1"/>
      <p:bldP spid="45071" grpId="0" animBg="1"/>
      <p:bldP spid="450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Feb92007_flight_sfmr_v2"/>
          <p:cNvPicPr>
            <a:picLocks noChangeAspect="1" noChangeArrowheads="1"/>
          </p:cNvPicPr>
          <p:nvPr/>
        </p:nvPicPr>
        <p:blipFill>
          <a:blip r:embed="rId3" cstate="print"/>
          <a:srcRect/>
          <a:stretch>
            <a:fillRect/>
          </a:stretch>
        </p:blipFill>
        <p:spPr bwMode="auto">
          <a:xfrm>
            <a:off x="152400" y="1109663"/>
            <a:ext cx="8905875" cy="5734050"/>
          </a:xfrm>
          <a:prstGeom prst="rect">
            <a:avLst/>
          </a:prstGeom>
          <a:noFill/>
          <a:ln w="9525">
            <a:noFill/>
            <a:miter lim="800000"/>
            <a:headEnd/>
            <a:tailEnd/>
          </a:ln>
        </p:spPr>
      </p:pic>
      <p:sp>
        <p:nvSpPr>
          <p:cNvPr id="141315" name="Rectangle 3"/>
          <p:cNvSpPr>
            <a:spLocks noChangeArrowheads="1"/>
          </p:cNvSpPr>
          <p:nvPr/>
        </p:nvSpPr>
        <p:spPr bwMode="auto">
          <a:xfrm>
            <a:off x="1147763" y="0"/>
            <a:ext cx="7462837" cy="990600"/>
          </a:xfrm>
          <a:prstGeom prst="rect">
            <a:avLst/>
          </a:prstGeom>
          <a:noFill/>
          <a:ln w="9525">
            <a:noFill/>
            <a:miter lim="800000"/>
            <a:headEnd/>
            <a:tailEnd/>
          </a:ln>
          <a:effectLst/>
        </p:spPr>
        <p:txBody>
          <a:bodyPr lIns="0" tIns="0" rIns="0" bIns="0" anchor="ctr"/>
          <a:lstStyle/>
          <a:p>
            <a:pPr algn="ctr" fontAlgn="auto">
              <a:spcBef>
                <a:spcPts val="0"/>
              </a:spcBef>
              <a:spcAft>
                <a:spcPts val="0"/>
              </a:spcAft>
              <a:defRPr/>
            </a:pPr>
            <a:r>
              <a:rPr lang="en-GB" sz="2800" b="1" dirty="0">
                <a:effectLst>
                  <a:outerShdw blurRad="38100" dist="38100" dir="2700000" algn="tl">
                    <a:srgbClr val="C0C0C0"/>
                  </a:outerShdw>
                </a:effectLst>
                <a:latin typeface="+mn-lt"/>
              </a:rPr>
              <a:t>NOAA High Wind Speed </a:t>
            </a:r>
            <a:r>
              <a:rPr lang="en-GB" sz="2800" b="1" dirty="0" err="1">
                <a:effectLst>
                  <a:outerShdw blurRad="38100" dist="38100" dir="2700000" algn="tl">
                    <a:srgbClr val="C0C0C0"/>
                  </a:outerShdw>
                </a:effectLst>
                <a:latin typeface="+mn-lt"/>
              </a:rPr>
              <a:t>QuikSCAT</a:t>
            </a:r>
            <a:r>
              <a:rPr lang="en-GB" sz="2800" b="1" dirty="0">
                <a:effectLst>
                  <a:outerShdw blurRad="38100" dist="38100" dir="2700000" algn="tl">
                    <a:srgbClr val="C0C0C0"/>
                  </a:outerShdw>
                </a:effectLst>
                <a:latin typeface="+mn-lt"/>
              </a:rPr>
              <a:t> Validation Campaign</a:t>
            </a:r>
            <a:r>
              <a:rPr lang="en-GB" sz="2200" dirty="0">
                <a:latin typeface="+mn-lt"/>
              </a:rPr>
              <a:t> </a:t>
            </a:r>
            <a:endParaRPr lang="en-US" sz="2200" dirty="0">
              <a:latin typeface="+mn-lt"/>
            </a:endParaRPr>
          </a:p>
        </p:txBody>
      </p:sp>
      <p:sp>
        <p:nvSpPr>
          <p:cNvPr id="23555" name="Text Box 4"/>
          <p:cNvSpPr txBox="1">
            <a:spLocks noChangeArrowheads="1"/>
          </p:cNvSpPr>
          <p:nvPr/>
        </p:nvSpPr>
        <p:spPr bwMode="auto">
          <a:xfrm>
            <a:off x="6324600" y="1524000"/>
            <a:ext cx="2001838" cy="336550"/>
          </a:xfrm>
          <a:prstGeom prst="rect">
            <a:avLst/>
          </a:prstGeom>
          <a:noFill/>
          <a:ln w="9525">
            <a:noFill/>
            <a:miter lim="800000"/>
            <a:headEnd/>
            <a:tailEnd/>
          </a:ln>
        </p:spPr>
        <p:txBody>
          <a:bodyPr wrap="none">
            <a:spAutoFit/>
          </a:bodyPr>
          <a:lstStyle/>
          <a:p>
            <a:r>
              <a:rPr lang="en-US" sz="1600">
                <a:solidFill>
                  <a:schemeClr val="bg1"/>
                </a:solidFill>
              </a:rPr>
              <a:t>Wind Speed (Knots)</a:t>
            </a:r>
          </a:p>
        </p:txBody>
      </p:sp>
      <p:sp>
        <p:nvSpPr>
          <p:cNvPr id="23556" name="Text Box 5"/>
          <p:cNvSpPr txBox="1">
            <a:spLocks noChangeArrowheads="1"/>
          </p:cNvSpPr>
          <p:nvPr/>
        </p:nvSpPr>
        <p:spPr bwMode="auto">
          <a:xfrm>
            <a:off x="5410200" y="5410200"/>
            <a:ext cx="3581400" cy="1384300"/>
          </a:xfrm>
          <a:prstGeom prst="rect">
            <a:avLst/>
          </a:prstGeom>
          <a:solidFill>
            <a:schemeClr val="tx1"/>
          </a:solidFill>
          <a:ln w="9525">
            <a:solidFill>
              <a:schemeClr val="bg1"/>
            </a:solidFill>
            <a:miter lim="800000"/>
            <a:headEnd/>
            <a:tailEnd/>
          </a:ln>
        </p:spPr>
        <p:txBody>
          <a:bodyPr>
            <a:spAutoFit/>
          </a:bodyPr>
          <a:lstStyle/>
          <a:p>
            <a:r>
              <a:rPr lang="en-US" sz="1400" b="1">
                <a:solidFill>
                  <a:schemeClr val="bg1"/>
                </a:solidFill>
              </a:rPr>
              <a:t>HF warning category – added Dec 2000</a:t>
            </a:r>
          </a:p>
          <a:p>
            <a:r>
              <a:rPr lang="en-US" sz="1400" b="1">
                <a:solidFill>
                  <a:schemeClr val="bg1"/>
                </a:solidFill>
              </a:rPr>
              <a:t>Consistency – allowed OPC to focus</a:t>
            </a:r>
          </a:p>
          <a:p>
            <a:r>
              <a:rPr lang="en-US" sz="1400" b="1">
                <a:solidFill>
                  <a:schemeClr val="bg1"/>
                </a:solidFill>
              </a:rPr>
              <a:t>Understanding -  Climatology</a:t>
            </a:r>
          </a:p>
          <a:p>
            <a:r>
              <a:rPr lang="en-US" sz="1400" b="1">
                <a:solidFill>
                  <a:schemeClr val="bg1"/>
                </a:solidFill>
              </a:rPr>
              <a:t>	        -  Predictability</a:t>
            </a:r>
          </a:p>
        </p:txBody>
      </p:sp>
      <p:pic>
        <p:nvPicPr>
          <p:cNvPr id="23557" name="Picture 6" descr="P3s"/>
          <p:cNvPicPr>
            <a:picLocks noChangeAspect="1" noChangeArrowheads="1"/>
          </p:cNvPicPr>
          <p:nvPr/>
        </p:nvPicPr>
        <p:blipFill>
          <a:blip r:embed="rId4" cstate="print"/>
          <a:srcRect/>
          <a:stretch>
            <a:fillRect/>
          </a:stretch>
        </p:blipFill>
        <p:spPr bwMode="auto">
          <a:xfrm>
            <a:off x="4876800" y="1981200"/>
            <a:ext cx="1066800" cy="571500"/>
          </a:xfrm>
          <a:prstGeom prst="rect">
            <a:avLst/>
          </a:prstGeom>
          <a:noFill/>
          <a:ln w="9525">
            <a:noFill/>
            <a:miter lim="800000"/>
            <a:headEnd/>
            <a:tailEnd/>
          </a:ln>
        </p:spPr>
      </p:pic>
      <p:sp>
        <p:nvSpPr>
          <p:cNvPr id="23558" name="Text Box 7"/>
          <p:cNvSpPr txBox="1">
            <a:spLocks noChangeArrowheads="1"/>
          </p:cNvSpPr>
          <p:nvPr/>
        </p:nvSpPr>
        <p:spPr bwMode="auto">
          <a:xfrm>
            <a:off x="304800" y="5486400"/>
            <a:ext cx="3581400" cy="1169988"/>
          </a:xfrm>
          <a:prstGeom prst="rect">
            <a:avLst/>
          </a:prstGeom>
          <a:solidFill>
            <a:schemeClr val="tx1"/>
          </a:solidFill>
          <a:ln w="9525">
            <a:solidFill>
              <a:schemeClr val="bg1"/>
            </a:solidFill>
            <a:miter lim="800000"/>
            <a:headEnd/>
            <a:tailEnd/>
          </a:ln>
        </p:spPr>
        <p:txBody>
          <a:bodyPr>
            <a:spAutoFit/>
          </a:bodyPr>
          <a:lstStyle/>
          <a:p>
            <a:r>
              <a:rPr lang="en-US" sz="1400" b="1">
                <a:solidFill>
                  <a:schemeClr val="bg1"/>
                </a:solidFill>
              </a:rPr>
              <a:t>February, 9</a:t>
            </a:r>
            <a:r>
              <a:rPr lang="en-US" sz="1400" b="1" baseline="30000">
                <a:solidFill>
                  <a:schemeClr val="bg1"/>
                </a:solidFill>
              </a:rPr>
              <a:t>th</a:t>
            </a:r>
            <a:r>
              <a:rPr lang="en-US" sz="1400" b="1">
                <a:solidFill>
                  <a:schemeClr val="bg1"/>
                </a:solidFill>
              </a:rPr>
              <a:t> 2007</a:t>
            </a:r>
          </a:p>
          <a:p>
            <a:r>
              <a:rPr lang="en-US" sz="1400" b="1">
                <a:solidFill>
                  <a:schemeClr val="bg1"/>
                </a:solidFill>
              </a:rPr>
              <a:t>Coincident QuikSCAT and Aircraft Wind Measurement reveal HF winds in extratropical storm in North Atlantic </a:t>
            </a:r>
          </a:p>
        </p:txBody>
      </p:sp>
    </p:spTree>
    <p:extLst>
      <p:ext uri="{BB962C8B-B14F-4D97-AF65-F5344CB8AC3E}">
        <p14:creationId xmlns:p14="http://schemas.microsoft.com/office/powerpoint/2010/main" val="181659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9" name="Picture 15" descr="ascat_qscat_wspd_scatterplot_op"/>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365601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60" name="Rectangle 16"/>
          <p:cNvSpPr>
            <a:spLocks noChangeArrowheads="1"/>
          </p:cNvSpPr>
          <p:nvPr/>
        </p:nvSpPr>
        <p:spPr bwMode="auto">
          <a:xfrm>
            <a:off x="2362200" y="3689350"/>
            <a:ext cx="1168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solidFill>
                  <a:schemeClr val="bg1"/>
                </a:solidFill>
                <a:cs typeface="Arial" charset="0"/>
              </a:rPr>
              <a:t>Operational</a:t>
            </a:r>
          </a:p>
        </p:txBody>
      </p:sp>
      <p:sp>
        <p:nvSpPr>
          <p:cNvPr id="57361" name="Oval 17"/>
          <p:cNvSpPr>
            <a:spLocks noChangeArrowheads="1"/>
          </p:cNvSpPr>
          <p:nvPr/>
        </p:nvSpPr>
        <p:spPr bwMode="auto">
          <a:xfrm rot="-2318435">
            <a:off x="1981200" y="1509713"/>
            <a:ext cx="1736725" cy="1038225"/>
          </a:xfrm>
          <a:prstGeom prst="ellipse">
            <a:avLst/>
          </a:prstGeom>
          <a:noFill/>
          <a:ln w="127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362" name="Rectangle 18"/>
          <p:cNvSpPr>
            <a:spLocks noChangeArrowheads="1"/>
          </p:cNvSpPr>
          <p:nvPr/>
        </p:nvSpPr>
        <p:spPr bwMode="auto">
          <a:xfrm>
            <a:off x="4191000" y="957942"/>
            <a:ext cx="4038600"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lstStyle/>
          <a:p>
            <a:pPr marL="342900" indent="-342900" defTabSz="457200">
              <a:lnSpc>
                <a:spcPct val="80000"/>
              </a:lnSpc>
              <a:spcBef>
                <a:spcPct val="20000"/>
              </a:spcBef>
              <a:buFontTx/>
              <a:buChar char="•"/>
            </a:pPr>
            <a:r>
              <a:rPr lang="en-US" dirty="0" err="1"/>
              <a:t>QuikSCAT</a:t>
            </a:r>
            <a:r>
              <a:rPr lang="en-US" dirty="0"/>
              <a:t> observations are no longer available since November 23, 2009</a:t>
            </a:r>
          </a:p>
          <a:p>
            <a:pPr marL="342900" indent="-342900" defTabSz="457200">
              <a:lnSpc>
                <a:spcPct val="80000"/>
              </a:lnSpc>
              <a:spcBef>
                <a:spcPct val="20000"/>
              </a:spcBef>
              <a:buFontTx/>
              <a:buChar char="•"/>
            </a:pPr>
            <a:r>
              <a:rPr lang="en-US" dirty="0"/>
              <a:t>ASCAT underestimates high wind speeds in comparison to </a:t>
            </a:r>
            <a:r>
              <a:rPr lang="en-US" dirty="0" err="1"/>
              <a:t>QuikSCAT</a:t>
            </a:r>
            <a:endParaRPr lang="en-US" dirty="0"/>
          </a:p>
          <a:p>
            <a:pPr marL="742950" lvl="1" indent="-285750" defTabSz="457200">
              <a:lnSpc>
                <a:spcPct val="80000"/>
              </a:lnSpc>
              <a:spcBef>
                <a:spcPct val="20000"/>
              </a:spcBef>
              <a:buFontTx/>
              <a:buChar char="–"/>
            </a:pPr>
            <a:r>
              <a:rPr lang="en-US" dirty="0"/>
              <a:t>Hurricane force wind detection from ASCAT is very rare</a:t>
            </a:r>
          </a:p>
        </p:txBody>
      </p:sp>
      <p:sp>
        <p:nvSpPr>
          <p:cNvPr id="57363" name="Text Box 19"/>
          <p:cNvSpPr txBox="1">
            <a:spLocks noChangeArrowheads="1"/>
          </p:cNvSpPr>
          <p:nvPr/>
        </p:nvSpPr>
        <p:spPr bwMode="auto">
          <a:xfrm>
            <a:off x="152400" y="5181600"/>
            <a:ext cx="33528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1"/>
              <a:t>Can ASCAT high wind speed retrievals be improved?</a:t>
            </a:r>
          </a:p>
        </p:txBody>
      </p:sp>
      <p:graphicFrame>
        <p:nvGraphicFramePr>
          <p:cNvPr id="11" name="Chart 10"/>
          <p:cNvGraphicFramePr>
            <a:graphicFrameLocks/>
          </p:cNvGraphicFramePr>
          <p:nvPr>
            <p:extLst>
              <p:ext uri="{D42A27DB-BD31-4B8C-83A1-F6EECF244321}">
                <p14:modId xmlns:p14="http://schemas.microsoft.com/office/powerpoint/2010/main" val="676708619"/>
              </p:ext>
            </p:extLst>
          </p:nvPr>
        </p:nvGraphicFramePr>
        <p:xfrm>
          <a:off x="3286890" y="2981599"/>
          <a:ext cx="5750045" cy="382204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5"/>
          <p:cNvSpPr txBox="1">
            <a:spLocks noChangeArrowheads="1"/>
          </p:cNvSpPr>
          <p:nvPr/>
        </p:nvSpPr>
        <p:spPr bwMode="auto">
          <a:xfrm>
            <a:off x="4181939" y="3791769"/>
            <a:ext cx="50810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00"/>
                </a:solidFill>
                <a:cs typeface="Arial" charset="0"/>
              </a:rPr>
              <a:t>212</a:t>
            </a:r>
          </a:p>
        </p:txBody>
      </p:sp>
      <p:sp>
        <p:nvSpPr>
          <p:cNvPr id="13" name="Text Box 6"/>
          <p:cNvSpPr txBox="1">
            <a:spLocks noChangeArrowheads="1"/>
          </p:cNvSpPr>
          <p:nvPr/>
        </p:nvSpPr>
        <p:spPr bwMode="auto">
          <a:xfrm>
            <a:off x="5078883" y="4020369"/>
            <a:ext cx="50810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00"/>
                </a:solidFill>
                <a:cs typeface="Arial" charset="0"/>
              </a:rPr>
              <a:t>188</a:t>
            </a:r>
          </a:p>
        </p:txBody>
      </p:sp>
      <p:sp>
        <p:nvSpPr>
          <p:cNvPr id="14" name="Text Box 7"/>
          <p:cNvSpPr txBox="1">
            <a:spLocks noChangeArrowheads="1"/>
          </p:cNvSpPr>
          <p:nvPr/>
        </p:nvSpPr>
        <p:spPr bwMode="auto">
          <a:xfrm>
            <a:off x="6126978" y="5764167"/>
            <a:ext cx="31257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00"/>
                </a:solidFill>
                <a:cs typeface="Arial" charset="0"/>
              </a:rPr>
              <a:t>3</a:t>
            </a:r>
            <a:endParaRPr lang="en-US" dirty="0">
              <a:solidFill>
                <a:srgbClr val="FFFF00"/>
              </a:solidFill>
              <a:cs typeface="Arial" charset="0"/>
            </a:endParaRPr>
          </a:p>
        </p:txBody>
      </p:sp>
      <p:sp>
        <p:nvSpPr>
          <p:cNvPr id="15" name="Text Box 9"/>
          <p:cNvSpPr txBox="1">
            <a:spLocks noChangeArrowheads="1"/>
          </p:cNvSpPr>
          <p:nvPr/>
        </p:nvSpPr>
        <p:spPr bwMode="auto">
          <a:xfrm>
            <a:off x="6994049" y="5614701"/>
            <a:ext cx="393924"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00"/>
                </a:solidFill>
                <a:cs typeface="Arial" charset="0"/>
              </a:rPr>
              <a:t>38</a:t>
            </a:r>
          </a:p>
        </p:txBody>
      </p:sp>
      <p:sp>
        <p:nvSpPr>
          <p:cNvPr id="16" name="Text Box 10"/>
          <p:cNvSpPr txBox="1">
            <a:spLocks noChangeArrowheads="1"/>
          </p:cNvSpPr>
          <p:nvPr/>
        </p:nvSpPr>
        <p:spPr bwMode="auto">
          <a:xfrm>
            <a:off x="7914537" y="5766192"/>
            <a:ext cx="393924"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00"/>
                </a:solidFill>
                <a:cs typeface="Arial" charset="0"/>
              </a:rPr>
              <a:t>19</a:t>
            </a:r>
          </a:p>
        </p:txBody>
      </p:sp>
      <p:sp>
        <p:nvSpPr>
          <p:cNvPr id="17" name="Text Box 8"/>
          <p:cNvSpPr txBox="1">
            <a:spLocks noChangeArrowheads="1"/>
          </p:cNvSpPr>
          <p:nvPr/>
        </p:nvSpPr>
        <p:spPr bwMode="auto">
          <a:xfrm>
            <a:off x="4967288" y="3073393"/>
            <a:ext cx="3824288" cy="701675"/>
          </a:xfrm>
          <a:prstGeom prst="rect">
            <a:avLst/>
          </a:prstGeom>
          <a:noFill/>
          <a:ln w="9525">
            <a:noFill/>
            <a:miter lim="800000"/>
            <a:headEnd/>
            <a:tailEnd/>
          </a:ln>
          <a:effectLst/>
        </p:spPr>
        <p:txBody>
          <a:bodyPr wrap="none">
            <a:spAutoFit/>
          </a:bodyPr>
          <a:lstStyle/>
          <a:p>
            <a:pPr algn="ctr">
              <a:defRPr/>
            </a:pPr>
            <a:r>
              <a:rPr lang="en-US" sz="2000" b="1" dirty="0">
                <a:solidFill>
                  <a:srgbClr val="000000"/>
                </a:solidFill>
                <a:effectLst>
                  <a:outerShdw blurRad="38100" dist="38100" dir="2700000" algn="tl">
                    <a:srgbClr val="C0C0C0"/>
                  </a:outerShdw>
                </a:effectLst>
                <a:latin typeface="Arial"/>
                <a:ea typeface="ＭＳ Ｐゴシック"/>
                <a:cs typeface="Arial" pitchFamily="34" charset="0"/>
              </a:rPr>
              <a:t>Hurricane Force Observations</a:t>
            </a:r>
          </a:p>
          <a:p>
            <a:pPr algn="ctr">
              <a:defRPr/>
            </a:pPr>
            <a:r>
              <a:rPr lang="en-US" sz="2000" b="1" dirty="0">
                <a:solidFill>
                  <a:srgbClr val="000000"/>
                </a:solidFill>
                <a:effectLst>
                  <a:outerShdw blurRad="38100" dist="38100" dir="2700000" algn="tl">
                    <a:srgbClr val="C0C0C0"/>
                  </a:outerShdw>
                </a:effectLst>
                <a:latin typeface="Arial"/>
                <a:ea typeface="ＭＳ Ｐゴシック"/>
                <a:cs typeface="Arial" pitchFamily="34" charset="0"/>
              </a:rPr>
              <a:t>Oct’07 ~ May’08</a:t>
            </a:r>
          </a:p>
        </p:txBody>
      </p:sp>
      <p:sp>
        <p:nvSpPr>
          <p:cNvPr id="2" name="Title 1"/>
          <p:cNvSpPr>
            <a:spLocks noGrp="1"/>
          </p:cNvSpPr>
          <p:nvPr>
            <p:ph type="title"/>
          </p:nvPr>
        </p:nvSpPr>
        <p:spPr>
          <a:xfrm>
            <a:off x="457200" y="-126450"/>
            <a:ext cx="8229600" cy="1143000"/>
          </a:xfrm>
        </p:spPr>
        <p:txBody>
          <a:bodyPr>
            <a:noAutofit/>
          </a:bodyPr>
          <a:lstStyle/>
          <a:p>
            <a:r>
              <a:rPr lang="en-US" sz="2400" dirty="0"/>
              <a:t>Detection of Hurricane Force Winds Within </a:t>
            </a:r>
            <a:r>
              <a:rPr lang="en-US" sz="2400" dirty="0" err="1"/>
              <a:t>Extratropical</a:t>
            </a:r>
            <a:r>
              <a:rPr lang="en-US" sz="2400" dirty="0"/>
              <a:t> Cyclones by Different Observation Systems</a:t>
            </a:r>
          </a:p>
        </p:txBody>
      </p:sp>
    </p:spTree>
    <p:extLst>
      <p:ext uri="{BB962C8B-B14F-4D97-AF65-F5344CB8AC3E}">
        <p14:creationId xmlns:p14="http://schemas.microsoft.com/office/powerpoint/2010/main" val="2525458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lstStyle/>
          <a:p>
            <a:r>
              <a:rPr lang="en-US" dirty="0" smtClean="0"/>
              <a:t>SFMR reprocessing project</a:t>
            </a:r>
          </a:p>
          <a:p>
            <a:r>
              <a:rPr lang="en-US" dirty="0" smtClean="0"/>
              <a:t>High Wind Observations in Operations – NOAA Experience</a:t>
            </a:r>
          </a:p>
          <a:p>
            <a:pPr lvl="1"/>
            <a:r>
              <a:rPr lang="en-US" dirty="0" smtClean="0"/>
              <a:t>Detection and Validation and Use in Operations</a:t>
            </a:r>
          </a:p>
          <a:p>
            <a:pPr lvl="1"/>
            <a:endParaRPr lang="en-US" dirty="0"/>
          </a:p>
        </p:txBody>
      </p:sp>
    </p:spTree>
    <p:extLst>
      <p:ext uri="{BB962C8B-B14F-4D97-AF65-F5344CB8AC3E}">
        <p14:creationId xmlns:p14="http://schemas.microsoft.com/office/powerpoint/2010/main" val="3189391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2" name="Object 4"/>
          <p:cNvGraphicFramePr>
            <a:graphicFrameLocks noChangeAspect="1"/>
          </p:cNvGraphicFramePr>
          <p:nvPr/>
        </p:nvGraphicFramePr>
        <p:xfrm>
          <a:off x="3200400" y="3124200"/>
          <a:ext cx="5943600" cy="3733800"/>
        </p:xfrm>
        <a:graphic>
          <a:graphicData uri="http://schemas.openxmlformats.org/presentationml/2006/ole">
            <mc:AlternateContent xmlns:mc="http://schemas.openxmlformats.org/markup-compatibility/2006">
              <mc:Choice xmlns:v="urn:schemas-microsoft-com:vml" Requires="v">
                <p:oleObj spid="_x0000_s10260" name="Worksheet" r:id="rId4" imgW="6400800" imgH="2571750" progId="Excel.Sheet.8">
                  <p:embed/>
                </p:oleObj>
              </mc:Choice>
              <mc:Fallback>
                <p:oleObj name="Worksheet" r:id="rId4" imgW="6400800" imgH="257175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124200"/>
                        <a:ext cx="59436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33" name="Text Box 5"/>
          <p:cNvSpPr txBox="1">
            <a:spLocks noChangeArrowheads="1"/>
          </p:cNvSpPr>
          <p:nvPr/>
        </p:nvSpPr>
        <p:spPr bwMode="auto">
          <a:xfrm>
            <a:off x="4104954" y="4021953"/>
            <a:ext cx="565342" cy="367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00"/>
                </a:solidFill>
                <a:cs typeface="Arial" charset="0"/>
              </a:rPr>
              <a:t>212</a:t>
            </a:r>
          </a:p>
        </p:txBody>
      </p:sp>
      <p:sp>
        <p:nvSpPr>
          <p:cNvPr id="22534" name="Text Box 6"/>
          <p:cNvSpPr txBox="1">
            <a:spLocks noChangeArrowheads="1"/>
          </p:cNvSpPr>
          <p:nvPr/>
        </p:nvSpPr>
        <p:spPr bwMode="auto">
          <a:xfrm>
            <a:off x="4825390" y="4258290"/>
            <a:ext cx="565342" cy="3659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00"/>
                </a:solidFill>
                <a:cs typeface="Arial" charset="0"/>
              </a:rPr>
              <a:t>188</a:t>
            </a:r>
          </a:p>
        </p:txBody>
      </p:sp>
      <p:sp>
        <p:nvSpPr>
          <p:cNvPr id="22535" name="Text Box 7"/>
          <p:cNvSpPr txBox="1">
            <a:spLocks noChangeArrowheads="1"/>
          </p:cNvSpPr>
          <p:nvPr/>
        </p:nvSpPr>
        <p:spPr bwMode="auto">
          <a:xfrm>
            <a:off x="5725936" y="5833872"/>
            <a:ext cx="3016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00"/>
                </a:solidFill>
                <a:cs typeface="Arial" charset="0"/>
              </a:rPr>
              <a:t>3</a:t>
            </a:r>
            <a:endParaRPr lang="en-US" dirty="0">
              <a:solidFill>
                <a:srgbClr val="FFFF00"/>
              </a:solidFill>
              <a:cs typeface="Arial" charset="0"/>
            </a:endParaRPr>
          </a:p>
        </p:txBody>
      </p:sp>
      <p:sp>
        <p:nvSpPr>
          <p:cNvPr id="22536" name="Text Box 8"/>
          <p:cNvSpPr txBox="1">
            <a:spLocks noChangeArrowheads="1"/>
          </p:cNvSpPr>
          <p:nvPr/>
        </p:nvSpPr>
        <p:spPr bwMode="auto">
          <a:xfrm>
            <a:off x="6386336" y="5755093"/>
            <a:ext cx="437765" cy="3659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00"/>
                </a:solidFill>
                <a:cs typeface="Arial" charset="0"/>
              </a:rPr>
              <a:t>39</a:t>
            </a:r>
          </a:p>
        </p:txBody>
      </p:sp>
      <p:sp>
        <p:nvSpPr>
          <p:cNvPr id="22537" name="Text Box 9"/>
          <p:cNvSpPr txBox="1">
            <a:spLocks noChangeArrowheads="1"/>
          </p:cNvSpPr>
          <p:nvPr/>
        </p:nvSpPr>
        <p:spPr bwMode="auto">
          <a:xfrm>
            <a:off x="7166808" y="5755093"/>
            <a:ext cx="439016" cy="3659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00"/>
                </a:solidFill>
                <a:cs typeface="Arial" charset="0"/>
              </a:rPr>
              <a:t>38</a:t>
            </a:r>
          </a:p>
        </p:txBody>
      </p:sp>
      <p:sp>
        <p:nvSpPr>
          <p:cNvPr id="22538" name="Text Box 10"/>
          <p:cNvSpPr txBox="1">
            <a:spLocks noChangeArrowheads="1"/>
          </p:cNvSpPr>
          <p:nvPr/>
        </p:nvSpPr>
        <p:spPr bwMode="auto">
          <a:xfrm>
            <a:off x="7924597" y="5825706"/>
            <a:ext cx="439016" cy="367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00"/>
                </a:solidFill>
                <a:cs typeface="Arial" charset="0"/>
              </a:rPr>
              <a:t>19</a:t>
            </a:r>
          </a:p>
        </p:txBody>
      </p:sp>
      <p:sp>
        <p:nvSpPr>
          <p:cNvPr id="22539" name="Oval 11"/>
          <p:cNvSpPr>
            <a:spLocks noChangeArrowheads="1"/>
          </p:cNvSpPr>
          <p:nvPr/>
        </p:nvSpPr>
        <p:spPr bwMode="auto">
          <a:xfrm>
            <a:off x="6096000" y="5105400"/>
            <a:ext cx="1143000" cy="1600200"/>
          </a:xfrm>
          <a:prstGeom prst="ellipse">
            <a:avLst/>
          </a:pr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2547" name="Picture 19" descr="ascat_qscat_wspd_scatterplot_new"/>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4400"/>
            <a:ext cx="365601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8" name="Rectangle 20"/>
          <p:cNvSpPr>
            <a:spLocks noChangeArrowheads="1"/>
          </p:cNvSpPr>
          <p:nvPr/>
        </p:nvSpPr>
        <p:spPr bwMode="auto">
          <a:xfrm>
            <a:off x="2819400" y="3508375"/>
            <a:ext cx="54927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solidFill>
                  <a:schemeClr val="bg1"/>
                </a:solidFill>
                <a:cs typeface="Arial" charset="0"/>
              </a:rPr>
              <a:t>New</a:t>
            </a:r>
          </a:p>
        </p:txBody>
      </p:sp>
      <p:sp>
        <p:nvSpPr>
          <p:cNvPr id="22549" name="Oval 21"/>
          <p:cNvSpPr>
            <a:spLocks noChangeArrowheads="1"/>
          </p:cNvSpPr>
          <p:nvPr/>
        </p:nvSpPr>
        <p:spPr bwMode="auto">
          <a:xfrm rot="-2318435">
            <a:off x="1905000" y="1433513"/>
            <a:ext cx="1736725" cy="1038225"/>
          </a:xfrm>
          <a:prstGeom prst="ellipse">
            <a:avLst/>
          </a:prstGeom>
          <a:noFill/>
          <a:ln w="127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0" name="Rectangle 22"/>
          <p:cNvSpPr>
            <a:spLocks noChangeArrowheads="1"/>
          </p:cNvSpPr>
          <p:nvPr/>
        </p:nvSpPr>
        <p:spPr bwMode="auto">
          <a:xfrm>
            <a:off x="3810000" y="1033463"/>
            <a:ext cx="5181600" cy="2014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a:t>A new ASCAT GMF has been developed to improve the high wind retrievals:</a:t>
            </a:r>
          </a:p>
          <a:p>
            <a:pPr lvl="1">
              <a:buFontTx/>
              <a:buChar char="•"/>
            </a:pPr>
            <a:r>
              <a:rPr lang="en-US"/>
              <a:t>Better detection of HF cyclones compared to operational ASCAT data product</a:t>
            </a:r>
          </a:p>
          <a:p>
            <a:pPr lvl="1">
              <a:buFontTx/>
              <a:buChar char="•"/>
            </a:pPr>
            <a:r>
              <a:rPr lang="en-US"/>
              <a:t>High winds compare better to QuikSCAT retrievals (but still biased low)</a:t>
            </a:r>
          </a:p>
          <a:p>
            <a:pPr lvl="1">
              <a:buFontTx/>
              <a:buChar char="•"/>
            </a:pPr>
            <a:r>
              <a:rPr lang="en-US"/>
              <a:t>QC flag needs tuning</a:t>
            </a:r>
          </a:p>
        </p:txBody>
      </p:sp>
      <p:sp>
        <p:nvSpPr>
          <p:cNvPr id="2" name="Title 1"/>
          <p:cNvSpPr>
            <a:spLocks noGrp="1"/>
          </p:cNvSpPr>
          <p:nvPr>
            <p:ph type="title"/>
          </p:nvPr>
        </p:nvSpPr>
        <p:spPr>
          <a:xfrm>
            <a:off x="457200" y="57382"/>
            <a:ext cx="8229600" cy="1143000"/>
          </a:xfrm>
        </p:spPr>
        <p:txBody>
          <a:bodyPr>
            <a:normAutofit fontScale="90000"/>
          </a:bodyPr>
          <a:lstStyle/>
          <a:p>
            <a:r>
              <a:rPr lang="en-US" dirty="0"/>
              <a:t>Hurricane Force Observations</a:t>
            </a:r>
            <a:br>
              <a:rPr lang="en-US" dirty="0"/>
            </a:br>
            <a:r>
              <a:rPr lang="en-US" dirty="0"/>
              <a:t>( Oct’07 ~ May’08 )</a:t>
            </a:r>
            <a:br>
              <a:rPr lang="en-US" dirty="0"/>
            </a:br>
            <a:endParaRPr lang="en-US" dirty="0"/>
          </a:p>
        </p:txBody>
      </p:sp>
    </p:spTree>
    <p:extLst>
      <p:ext uri="{BB962C8B-B14F-4D97-AF65-F5344CB8AC3E}">
        <p14:creationId xmlns:p14="http://schemas.microsoft.com/office/powerpoint/2010/main" val="3224663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pitchFamily="34" charset="0"/>
              <a:ea typeface="ＭＳ Ｐゴシック"/>
            </a:endParaRPr>
          </a:p>
        </p:txBody>
      </p:sp>
      <p:pic>
        <p:nvPicPr>
          <p:cNvPr id="53252" name="Picture 4" descr="ATL_20081008_2300Z_QSh2"/>
          <p:cNvPicPr>
            <a:picLocks noChangeArrowheads="1"/>
          </p:cNvPicPr>
          <p:nvPr/>
        </p:nvPicPr>
        <p:blipFill>
          <a:blip r:embed="rId2" cstate="print"/>
          <a:srcRect/>
          <a:stretch>
            <a:fillRect/>
          </a:stretch>
        </p:blipFill>
        <p:spPr bwMode="auto">
          <a:xfrm>
            <a:off x="2590804" y="3430591"/>
            <a:ext cx="4113212" cy="3427412"/>
          </a:xfrm>
          <a:prstGeom prst="rect">
            <a:avLst/>
          </a:prstGeom>
          <a:noFill/>
          <a:ln w="9525">
            <a:noFill/>
            <a:miter lim="800000"/>
            <a:headEnd/>
            <a:tailEnd/>
          </a:ln>
        </p:spPr>
      </p:pic>
      <p:sp>
        <p:nvSpPr>
          <p:cNvPr id="53253" name="Text Box 6"/>
          <p:cNvSpPr txBox="1">
            <a:spLocks noChangeArrowheads="1"/>
          </p:cNvSpPr>
          <p:nvPr/>
        </p:nvSpPr>
        <p:spPr bwMode="auto">
          <a:xfrm>
            <a:off x="1" y="2971800"/>
            <a:ext cx="2286000" cy="1569660"/>
          </a:xfrm>
          <a:prstGeom prst="rect">
            <a:avLst/>
          </a:prstGeom>
          <a:solidFill>
            <a:schemeClr val="tx1"/>
          </a:solidFill>
          <a:ln w="9525">
            <a:noFill/>
            <a:miter lim="800000"/>
            <a:headEnd/>
            <a:tailEnd/>
          </a:ln>
        </p:spPr>
        <p:txBody>
          <a:bodyPr>
            <a:spAutoFit/>
          </a:bodyPr>
          <a:lstStyle/>
          <a:p>
            <a:pPr defTabSz="914400" fontAlgn="base">
              <a:spcBef>
                <a:spcPct val="0"/>
              </a:spcBef>
              <a:spcAft>
                <a:spcPct val="0"/>
              </a:spcAft>
            </a:pPr>
            <a:r>
              <a:rPr lang="en-US" sz="1600">
                <a:solidFill>
                  <a:srgbClr val="FFFFFF"/>
                </a:solidFill>
                <a:latin typeface="Arial" pitchFamily="34" charset="0"/>
                <a:ea typeface="ＭＳ Ｐゴシック"/>
              </a:rPr>
              <a:t>Operational ASCAT wind product detects STORM force wind. One wind warning category lower than the actual winds.</a:t>
            </a:r>
          </a:p>
        </p:txBody>
      </p:sp>
      <p:sp>
        <p:nvSpPr>
          <p:cNvPr id="53254" name="Line 7"/>
          <p:cNvSpPr>
            <a:spLocks noChangeShapeType="1"/>
          </p:cNvSpPr>
          <p:nvPr/>
        </p:nvSpPr>
        <p:spPr bwMode="auto">
          <a:xfrm flipV="1">
            <a:off x="1066800" y="1828800"/>
            <a:ext cx="819150" cy="1066800"/>
          </a:xfrm>
          <a:prstGeom prst="line">
            <a:avLst/>
          </a:prstGeom>
          <a:noFill/>
          <a:ln w="57150">
            <a:solidFill>
              <a:srgbClr val="FF0000"/>
            </a:solidFill>
            <a:round/>
            <a:headEnd/>
            <a:tailEnd type="triangle" w="med" len="med"/>
          </a:ln>
        </p:spPr>
        <p:txBody>
          <a:bodyPr/>
          <a:lstStyle/>
          <a:p>
            <a:pPr defTabSz="914400" fontAlgn="base">
              <a:spcBef>
                <a:spcPct val="0"/>
              </a:spcBef>
              <a:spcAft>
                <a:spcPct val="0"/>
              </a:spcAft>
            </a:pPr>
            <a:endParaRPr lang="en-US">
              <a:solidFill>
                <a:srgbClr val="000000"/>
              </a:solidFill>
              <a:latin typeface="Arial" pitchFamily="34" charset="0"/>
              <a:ea typeface="ＭＳ Ｐゴシック"/>
            </a:endParaRPr>
          </a:p>
        </p:txBody>
      </p:sp>
      <p:sp>
        <p:nvSpPr>
          <p:cNvPr id="66570" name="Rectangle 10"/>
          <p:cNvSpPr>
            <a:spLocks noChangeArrowheads="1"/>
          </p:cNvSpPr>
          <p:nvPr/>
        </p:nvSpPr>
        <p:spPr bwMode="auto">
          <a:xfrm>
            <a:off x="152400" y="0"/>
            <a:ext cx="8839200" cy="482600"/>
          </a:xfrm>
          <a:prstGeom prst="rect">
            <a:avLst/>
          </a:prstGeom>
          <a:solidFill>
            <a:schemeClr val="tx1"/>
          </a:solidFill>
          <a:ln w="9525">
            <a:noFill/>
            <a:miter lim="800000"/>
            <a:headEnd/>
            <a:tailEnd/>
          </a:ln>
          <a:effectLst>
            <a:outerShdw dist="28398" dir="3806097" algn="ctr" rotWithShape="0">
              <a:srgbClr val="000000"/>
            </a:outerShdw>
          </a:effectLst>
        </p:spPr>
        <p:txBody>
          <a:bodyPr anchor="ctr"/>
          <a:lstStyle/>
          <a:p>
            <a:pPr algn="ctr" defTabSz="914400">
              <a:defRPr/>
            </a:pPr>
            <a:r>
              <a:rPr lang="en-US" sz="3200">
                <a:solidFill>
                  <a:srgbClr val="FFCC00"/>
                </a:solidFill>
                <a:latin typeface="Calibri" pitchFamily="34" charset="0"/>
                <a:ea typeface="ＭＳ Ｐゴシック"/>
              </a:rPr>
              <a:t>North Atlantic Extratropical Storm Example</a:t>
            </a:r>
          </a:p>
        </p:txBody>
      </p:sp>
      <p:sp>
        <p:nvSpPr>
          <p:cNvPr id="53256" name="Text Box 12"/>
          <p:cNvSpPr txBox="1">
            <a:spLocks noChangeArrowheads="1"/>
          </p:cNvSpPr>
          <p:nvPr/>
        </p:nvSpPr>
        <p:spPr bwMode="auto">
          <a:xfrm>
            <a:off x="6553201" y="3581405"/>
            <a:ext cx="2590800" cy="830997"/>
          </a:xfrm>
          <a:prstGeom prst="rect">
            <a:avLst/>
          </a:prstGeom>
          <a:solidFill>
            <a:schemeClr val="tx1"/>
          </a:solidFill>
          <a:ln w="9525">
            <a:noFill/>
            <a:miter lim="800000"/>
            <a:headEnd/>
            <a:tailEnd/>
          </a:ln>
        </p:spPr>
        <p:txBody>
          <a:bodyPr>
            <a:spAutoFit/>
          </a:bodyPr>
          <a:lstStyle/>
          <a:p>
            <a:pPr defTabSz="914400" fontAlgn="base">
              <a:spcBef>
                <a:spcPct val="0"/>
              </a:spcBef>
              <a:spcAft>
                <a:spcPct val="0"/>
              </a:spcAft>
            </a:pPr>
            <a:r>
              <a:rPr lang="en-US" sz="1600">
                <a:solidFill>
                  <a:srgbClr val="FFFFFF"/>
                </a:solidFill>
                <a:latin typeface="Arial" pitchFamily="34" charset="0"/>
                <a:ea typeface="ＭＳ Ｐゴシック"/>
              </a:rPr>
              <a:t>QuikSCAT &amp; New ASCAT wind products detects HF wind. </a:t>
            </a:r>
          </a:p>
        </p:txBody>
      </p:sp>
      <p:sp>
        <p:nvSpPr>
          <p:cNvPr id="53257" name="Line 13"/>
          <p:cNvSpPr>
            <a:spLocks noChangeShapeType="1"/>
          </p:cNvSpPr>
          <p:nvPr/>
        </p:nvSpPr>
        <p:spPr bwMode="auto">
          <a:xfrm flipH="1" flipV="1">
            <a:off x="7086602" y="1752600"/>
            <a:ext cx="762000" cy="1752600"/>
          </a:xfrm>
          <a:prstGeom prst="line">
            <a:avLst/>
          </a:prstGeom>
          <a:noFill/>
          <a:ln w="57150">
            <a:solidFill>
              <a:srgbClr val="FF0000"/>
            </a:solidFill>
            <a:round/>
            <a:headEnd/>
            <a:tailEnd type="triangle" w="med" len="med"/>
          </a:ln>
        </p:spPr>
        <p:txBody>
          <a:bodyPr/>
          <a:lstStyle/>
          <a:p>
            <a:pPr defTabSz="914400" fontAlgn="base">
              <a:spcBef>
                <a:spcPct val="0"/>
              </a:spcBef>
              <a:spcAft>
                <a:spcPct val="0"/>
              </a:spcAft>
            </a:pPr>
            <a:endParaRPr lang="en-US">
              <a:solidFill>
                <a:srgbClr val="000000"/>
              </a:solidFill>
              <a:latin typeface="Arial" pitchFamily="34" charset="0"/>
              <a:ea typeface="ＭＳ Ｐゴシック"/>
            </a:endParaRPr>
          </a:p>
        </p:txBody>
      </p:sp>
      <p:sp>
        <p:nvSpPr>
          <p:cNvPr id="53258" name="Line 14"/>
          <p:cNvSpPr>
            <a:spLocks noChangeShapeType="1"/>
          </p:cNvSpPr>
          <p:nvPr/>
        </p:nvSpPr>
        <p:spPr bwMode="auto">
          <a:xfrm flipH="1">
            <a:off x="4953002" y="4267200"/>
            <a:ext cx="1447801" cy="381000"/>
          </a:xfrm>
          <a:prstGeom prst="line">
            <a:avLst/>
          </a:prstGeom>
          <a:noFill/>
          <a:ln w="57150">
            <a:solidFill>
              <a:srgbClr val="FF0000"/>
            </a:solidFill>
            <a:round/>
            <a:headEnd/>
            <a:tailEnd type="triangle" w="med" len="med"/>
          </a:ln>
        </p:spPr>
        <p:txBody>
          <a:bodyPr/>
          <a:lstStyle/>
          <a:p>
            <a:pPr defTabSz="914400" fontAlgn="base">
              <a:spcBef>
                <a:spcPct val="0"/>
              </a:spcBef>
              <a:spcAft>
                <a:spcPct val="0"/>
              </a:spcAft>
            </a:pPr>
            <a:endParaRPr lang="en-US">
              <a:solidFill>
                <a:srgbClr val="000000"/>
              </a:solidFill>
              <a:latin typeface="Arial" pitchFamily="34" charset="0"/>
              <a:ea typeface="ＭＳ Ｐゴシック"/>
            </a:endParaRPr>
          </a:p>
        </p:txBody>
      </p:sp>
      <p:grpSp>
        <p:nvGrpSpPr>
          <p:cNvPr id="2" name="Groupe 1"/>
          <p:cNvGrpSpPr/>
          <p:nvPr/>
        </p:nvGrpSpPr>
        <p:grpSpPr>
          <a:xfrm>
            <a:off x="152404" y="228600"/>
            <a:ext cx="8761413" cy="3427413"/>
            <a:chOff x="152404" y="228600"/>
            <a:chExt cx="8761413" cy="3427413"/>
          </a:xfrm>
        </p:grpSpPr>
        <p:pic>
          <p:nvPicPr>
            <p:cNvPr id="53250" name="Picture 2" descr="ATL_20081008_2300Z_ASh_opr"/>
            <p:cNvPicPr>
              <a:picLocks noChangeArrowheads="1"/>
            </p:cNvPicPr>
            <p:nvPr/>
          </p:nvPicPr>
          <p:blipFill>
            <a:blip r:embed="rId3" cstate="print"/>
            <a:srcRect/>
            <a:stretch>
              <a:fillRect/>
            </a:stretch>
          </p:blipFill>
          <p:spPr bwMode="auto">
            <a:xfrm>
              <a:off x="152404" y="228600"/>
              <a:ext cx="4113212" cy="3427413"/>
            </a:xfrm>
            <a:prstGeom prst="rect">
              <a:avLst/>
            </a:prstGeom>
            <a:noFill/>
            <a:ln w="9525">
              <a:noFill/>
              <a:miter lim="800000"/>
              <a:headEnd/>
              <a:tailEnd/>
            </a:ln>
          </p:spPr>
        </p:pic>
        <p:pic>
          <p:nvPicPr>
            <p:cNvPr id="53251" name="Picture 3" descr="ATL_20081008_2300Z_ASh_new"/>
            <p:cNvPicPr>
              <a:picLocks noChangeArrowheads="1"/>
            </p:cNvPicPr>
            <p:nvPr/>
          </p:nvPicPr>
          <p:blipFill>
            <a:blip r:embed="rId4" cstate="print"/>
            <a:srcRect/>
            <a:stretch>
              <a:fillRect/>
            </a:stretch>
          </p:blipFill>
          <p:spPr bwMode="auto">
            <a:xfrm>
              <a:off x="4800605" y="228600"/>
              <a:ext cx="4113212" cy="3427413"/>
            </a:xfrm>
            <a:prstGeom prst="rect">
              <a:avLst/>
            </a:prstGeom>
            <a:noFill/>
            <a:ln w="9525">
              <a:noFill/>
              <a:miter lim="800000"/>
              <a:headEnd/>
              <a:tailEnd/>
            </a:ln>
          </p:spPr>
        </p:pic>
        <p:sp>
          <p:nvSpPr>
            <p:cNvPr id="53259" name="Rectangle 15"/>
            <p:cNvSpPr>
              <a:spLocks noChangeArrowheads="1"/>
            </p:cNvSpPr>
            <p:nvPr/>
          </p:nvSpPr>
          <p:spPr bwMode="auto">
            <a:xfrm>
              <a:off x="4876802" y="609600"/>
              <a:ext cx="2241168" cy="369332"/>
            </a:xfrm>
            <a:prstGeom prst="rect">
              <a:avLst/>
            </a:prstGeom>
            <a:solidFill>
              <a:schemeClr val="tx1"/>
            </a:solidFill>
            <a:ln w="9525">
              <a:solidFill>
                <a:schemeClr val="bg1"/>
              </a:solidFill>
              <a:miter lim="800000"/>
              <a:headEnd/>
              <a:tailEnd/>
            </a:ln>
          </p:spPr>
          <p:txBody>
            <a:bodyPr wrap="none">
              <a:spAutoFit/>
            </a:bodyPr>
            <a:lstStyle/>
            <a:p>
              <a:pPr defTabSz="914400" fontAlgn="base">
                <a:spcBef>
                  <a:spcPct val="0"/>
                </a:spcBef>
                <a:spcAft>
                  <a:spcPct val="0"/>
                </a:spcAft>
              </a:pPr>
              <a:r>
                <a:rPr lang="en-US" dirty="0">
                  <a:solidFill>
                    <a:srgbClr val="FFFFFF"/>
                  </a:solidFill>
                  <a:latin typeface="Arial" pitchFamily="34" charset="0"/>
                  <a:ea typeface="ＭＳ Ｐゴシック"/>
                </a:rPr>
                <a:t>ASCAT – New GMF</a:t>
              </a:r>
              <a:r>
                <a:rPr lang="en-US" dirty="0">
                  <a:solidFill>
                    <a:srgbClr val="000000"/>
                  </a:solidFill>
                  <a:latin typeface="Arial" pitchFamily="34" charset="0"/>
                  <a:ea typeface="ＭＳ Ｐゴシック"/>
                </a:rPr>
                <a:t> </a:t>
              </a:r>
            </a:p>
          </p:txBody>
        </p:sp>
        <p:sp>
          <p:nvSpPr>
            <p:cNvPr id="53260" name="Rectangle 16"/>
            <p:cNvSpPr>
              <a:spLocks noChangeArrowheads="1"/>
            </p:cNvSpPr>
            <p:nvPr/>
          </p:nvSpPr>
          <p:spPr bwMode="auto">
            <a:xfrm>
              <a:off x="228601" y="609600"/>
              <a:ext cx="2014394" cy="369332"/>
            </a:xfrm>
            <a:prstGeom prst="rect">
              <a:avLst/>
            </a:prstGeom>
            <a:solidFill>
              <a:schemeClr val="tx1"/>
            </a:solidFill>
            <a:ln w="9525">
              <a:solidFill>
                <a:schemeClr val="bg1"/>
              </a:solidFill>
              <a:miter lim="800000"/>
              <a:headEnd/>
              <a:tailEnd/>
            </a:ln>
          </p:spPr>
          <p:txBody>
            <a:bodyPr wrap="none">
              <a:spAutoFit/>
            </a:bodyPr>
            <a:lstStyle/>
            <a:p>
              <a:pPr defTabSz="914400" fontAlgn="base">
                <a:spcBef>
                  <a:spcPct val="0"/>
                </a:spcBef>
                <a:spcAft>
                  <a:spcPct val="0"/>
                </a:spcAft>
              </a:pPr>
              <a:r>
                <a:rPr lang="en-US" dirty="0">
                  <a:solidFill>
                    <a:srgbClr val="FFFFFF"/>
                  </a:solidFill>
                  <a:latin typeface="Arial" pitchFamily="34" charset="0"/>
                  <a:ea typeface="ＭＳ Ｐゴシック"/>
                </a:rPr>
                <a:t>ASCAT- Old GMF</a:t>
              </a:r>
              <a:r>
                <a:rPr lang="en-US" dirty="0">
                  <a:solidFill>
                    <a:srgbClr val="000000"/>
                  </a:solidFill>
                  <a:latin typeface="Arial" pitchFamily="34" charset="0"/>
                  <a:ea typeface="ＭＳ Ｐゴシック"/>
                </a:rPr>
                <a:t> </a:t>
              </a:r>
            </a:p>
          </p:txBody>
        </p:sp>
      </p:grpSp>
      <p:sp>
        <p:nvSpPr>
          <p:cNvPr id="53261" name="Rectangle 17"/>
          <p:cNvSpPr>
            <a:spLocks noChangeArrowheads="1"/>
          </p:cNvSpPr>
          <p:nvPr/>
        </p:nvSpPr>
        <p:spPr bwMode="auto">
          <a:xfrm>
            <a:off x="3581401" y="6248400"/>
            <a:ext cx="1261884" cy="369332"/>
          </a:xfrm>
          <a:prstGeom prst="rect">
            <a:avLst/>
          </a:prstGeom>
          <a:solidFill>
            <a:schemeClr val="tx1"/>
          </a:solidFill>
          <a:ln w="9525">
            <a:solidFill>
              <a:schemeClr val="bg1"/>
            </a:solidFill>
            <a:miter lim="800000"/>
            <a:headEnd/>
            <a:tailEnd/>
          </a:ln>
        </p:spPr>
        <p:txBody>
          <a:bodyPr wrap="none">
            <a:spAutoFit/>
          </a:bodyPr>
          <a:lstStyle/>
          <a:p>
            <a:pPr defTabSz="914400" fontAlgn="base">
              <a:spcBef>
                <a:spcPct val="0"/>
              </a:spcBef>
              <a:spcAft>
                <a:spcPct val="0"/>
              </a:spcAft>
            </a:pPr>
            <a:r>
              <a:rPr lang="en-US">
                <a:solidFill>
                  <a:srgbClr val="FFFFFF"/>
                </a:solidFill>
                <a:latin typeface="Arial" pitchFamily="34" charset="0"/>
                <a:ea typeface="ＭＳ Ｐゴシック"/>
              </a:rPr>
              <a:t>QuikSCAT</a:t>
            </a:r>
            <a:r>
              <a:rPr lang="en-US">
                <a:solidFill>
                  <a:srgbClr val="000000"/>
                </a:solidFill>
                <a:latin typeface="Arial" pitchFamily="34" charset="0"/>
                <a:ea typeface="ＭＳ Ｐゴシック"/>
              </a:rPr>
              <a:t> </a:t>
            </a:r>
          </a:p>
        </p:txBody>
      </p:sp>
    </p:spTree>
    <p:extLst>
      <p:ext uri="{BB962C8B-B14F-4D97-AF65-F5344CB8AC3E}">
        <p14:creationId xmlns:p14="http://schemas.microsoft.com/office/powerpoint/2010/main" val="13677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2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6" grpId="0" animBg="1"/>
      <p:bldP spid="532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lide Number Placeholder 2"/>
          <p:cNvSpPr>
            <a:spLocks noGrp="1"/>
          </p:cNvSpPr>
          <p:nvPr>
            <p:ph type="sldNum" sz="quarter" idx="12"/>
          </p:nvPr>
        </p:nvSpPr>
        <p:spPr>
          <a:xfrm>
            <a:off x="457200" y="6245225"/>
            <a:ext cx="2133600" cy="476251"/>
          </a:xfrm>
          <a:noFill/>
        </p:spPr>
        <p:txBody>
          <a:bodyPr/>
          <a:lstStyle/>
          <a:p>
            <a:pPr algn="l" fontAlgn="base">
              <a:spcBef>
                <a:spcPct val="0"/>
              </a:spcBef>
              <a:spcAft>
                <a:spcPct val="0"/>
              </a:spcAft>
            </a:pPr>
            <a:fld id="{E8425E49-B5CC-4420-BA5B-1FB20B4CBDBE}" type="slidenum">
              <a:rPr lang="en-US" smtClean="0">
                <a:solidFill>
                  <a:prstClr val="black">
                    <a:tint val="75000"/>
                  </a:prstClr>
                </a:solidFill>
                <a:latin typeface="Calibri"/>
              </a:rPr>
              <a:pPr algn="l" fontAlgn="base">
                <a:spcBef>
                  <a:spcPct val="0"/>
                </a:spcBef>
                <a:spcAft>
                  <a:spcPct val="0"/>
                </a:spcAft>
              </a:pPr>
              <a:t>22</a:t>
            </a:fld>
            <a:endParaRPr lang="en-US" smtClean="0">
              <a:solidFill>
                <a:prstClr val="black">
                  <a:tint val="75000"/>
                </a:prstClr>
              </a:solidFill>
              <a:latin typeface="Calibri"/>
            </a:endParaRPr>
          </a:p>
        </p:txBody>
      </p:sp>
      <p:sp>
        <p:nvSpPr>
          <p:cNvPr id="3" name="TextBox 2"/>
          <p:cNvSpPr txBox="1"/>
          <p:nvPr/>
        </p:nvSpPr>
        <p:spPr>
          <a:xfrm>
            <a:off x="391843" y="-103521"/>
            <a:ext cx="8306544" cy="954107"/>
          </a:xfrm>
          <a:prstGeom prst="rect">
            <a:avLst/>
          </a:prstGeom>
          <a:noFill/>
        </p:spPr>
        <p:txBody>
          <a:bodyPr wrap="square" rtlCol="0">
            <a:spAutoFit/>
          </a:bodyPr>
          <a:lstStyle/>
          <a:p>
            <a:pPr algn="ctr"/>
            <a:r>
              <a:rPr lang="en-US" sz="2800" b="1" dirty="0">
                <a:solidFill>
                  <a:prstClr val="black"/>
                </a:solidFill>
                <a:latin typeface="Calibri"/>
              </a:rPr>
              <a:t>NRT Hurricane Force </a:t>
            </a:r>
            <a:r>
              <a:rPr lang="en-US" sz="2800" b="1" dirty="0" err="1">
                <a:solidFill>
                  <a:prstClr val="black"/>
                </a:solidFill>
                <a:latin typeface="Calibri"/>
              </a:rPr>
              <a:t>Extratropical</a:t>
            </a:r>
            <a:r>
              <a:rPr lang="en-US" sz="2800" b="1" dirty="0">
                <a:solidFill>
                  <a:prstClr val="black"/>
                </a:solidFill>
                <a:latin typeface="Calibri"/>
              </a:rPr>
              <a:t> Cyclone Detections</a:t>
            </a:r>
          </a:p>
          <a:p>
            <a:pPr algn="ctr"/>
            <a:r>
              <a:rPr lang="en-US" sz="2800" b="1" dirty="0">
                <a:solidFill>
                  <a:prstClr val="black"/>
                </a:solidFill>
                <a:latin typeface="Calibri"/>
              </a:rPr>
              <a:t>Continued after </a:t>
            </a:r>
            <a:r>
              <a:rPr lang="en-US" sz="2800" b="1" dirty="0" err="1">
                <a:solidFill>
                  <a:prstClr val="black"/>
                </a:solidFill>
                <a:latin typeface="Calibri"/>
              </a:rPr>
              <a:t>QuikSCAT</a:t>
            </a:r>
            <a:r>
              <a:rPr lang="en-US" sz="2800" b="1" dirty="0">
                <a:solidFill>
                  <a:prstClr val="black"/>
                </a:solidFill>
                <a:latin typeface="Calibri"/>
              </a:rPr>
              <a:t> Ceased Operations</a:t>
            </a:r>
          </a:p>
        </p:txBody>
      </p:sp>
      <p:pic>
        <p:nvPicPr>
          <p:cNvPr id="5" name="Picture 4"/>
          <p:cNvPicPr>
            <a:picLocks noChangeAspect="1"/>
          </p:cNvPicPr>
          <p:nvPr/>
        </p:nvPicPr>
        <p:blipFill>
          <a:blip r:embed="rId2"/>
          <a:stretch>
            <a:fillRect/>
          </a:stretch>
        </p:blipFill>
        <p:spPr>
          <a:xfrm>
            <a:off x="457200" y="1350997"/>
            <a:ext cx="8161028" cy="5126763"/>
          </a:xfrm>
          <a:prstGeom prst="rect">
            <a:avLst/>
          </a:prstGeom>
        </p:spPr>
      </p:pic>
      <p:cxnSp>
        <p:nvCxnSpPr>
          <p:cNvPr id="7" name="Straight Connector 6"/>
          <p:cNvCxnSpPr/>
          <p:nvPr/>
        </p:nvCxnSpPr>
        <p:spPr>
          <a:xfrm>
            <a:off x="5458702" y="1796831"/>
            <a:ext cx="0" cy="444839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945260" y="1796827"/>
            <a:ext cx="1040396" cy="0"/>
          </a:xfrm>
          <a:prstGeom prst="straightConnector1">
            <a:avLst/>
          </a:prstGeom>
          <a:ln w="508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39698" y="1567156"/>
            <a:ext cx="2067282" cy="369332"/>
          </a:xfrm>
          <a:prstGeom prst="rect">
            <a:avLst/>
          </a:prstGeom>
          <a:noFill/>
        </p:spPr>
        <p:txBody>
          <a:bodyPr wrap="square" rtlCol="0">
            <a:spAutoFit/>
          </a:bodyPr>
          <a:lstStyle/>
          <a:p>
            <a:r>
              <a:rPr lang="en-US" dirty="0">
                <a:solidFill>
                  <a:prstClr val="black"/>
                </a:solidFill>
                <a:latin typeface="Calibri"/>
              </a:rPr>
              <a:t>Post </a:t>
            </a:r>
            <a:r>
              <a:rPr lang="en-US" dirty="0" err="1">
                <a:solidFill>
                  <a:prstClr val="black"/>
                </a:solidFill>
                <a:latin typeface="Calibri"/>
              </a:rPr>
              <a:t>QuikSCAT</a:t>
            </a:r>
            <a:endParaRPr lang="en-US" dirty="0">
              <a:solidFill>
                <a:prstClr val="black"/>
              </a:solidFill>
              <a:latin typeface="Calibri"/>
            </a:endParaRPr>
          </a:p>
        </p:txBody>
      </p:sp>
      <p:sp>
        <p:nvSpPr>
          <p:cNvPr id="30" name="TextBox 29"/>
          <p:cNvSpPr txBox="1"/>
          <p:nvPr/>
        </p:nvSpPr>
        <p:spPr>
          <a:xfrm>
            <a:off x="3472508" y="1571631"/>
            <a:ext cx="2067282" cy="369332"/>
          </a:xfrm>
          <a:prstGeom prst="rect">
            <a:avLst/>
          </a:prstGeom>
          <a:noFill/>
        </p:spPr>
        <p:txBody>
          <a:bodyPr wrap="square" rtlCol="0">
            <a:spAutoFit/>
          </a:bodyPr>
          <a:lstStyle/>
          <a:p>
            <a:r>
              <a:rPr lang="en-US" dirty="0" err="1">
                <a:solidFill>
                  <a:prstClr val="black"/>
                </a:solidFill>
                <a:latin typeface="Calibri"/>
              </a:rPr>
              <a:t>QuikSCAT</a:t>
            </a:r>
            <a:r>
              <a:rPr lang="en-US" dirty="0">
                <a:solidFill>
                  <a:prstClr val="black"/>
                </a:solidFill>
                <a:latin typeface="Calibri"/>
              </a:rPr>
              <a:t> Era</a:t>
            </a:r>
          </a:p>
        </p:txBody>
      </p:sp>
    </p:spTree>
    <p:extLst>
      <p:ext uri="{BB962C8B-B14F-4D97-AF65-F5344CB8AC3E}">
        <p14:creationId xmlns:p14="http://schemas.microsoft.com/office/powerpoint/2010/main" val="23852090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792163"/>
          </a:xfrm>
        </p:spPr>
        <p:txBody>
          <a:bodyPr>
            <a:normAutofit fontScale="90000"/>
          </a:bodyPr>
          <a:lstStyle/>
          <a:p>
            <a:r>
              <a:rPr lang="en-US" sz="3200" dirty="0" smtClean="0"/>
              <a:t>New ASCAT GMF Impact in TC Wind Field Analysis</a:t>
            </a:r>
            <a:endParaRPr lang="en-US"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2" y="856213"/>
            <a:ext cx="8548688" cy="4881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70841" y="5368443"/>
            <a:ext cx="1219200" cy="369332"/>
          </a:xfrm>
          <a:prstGeom prst="rect">
            <a:avLst/>
          </a:prstGeom>
          <a:solidFill>
            <a:schemeClr val="bg1"/>
          </a:solidFill>
          <a:ln>
            <a:solidFill>
              <a:schemeClr val="tx1"/>
            </a:solidFill>
          </a:ln>
        </p:spPr>
        <p:txBody>
          <a:bodyPr wrap="square" rtlCol="0">
            <a:spAutoFit/>
          </a:bodyPr>
          <a:lstStyle/>
          <a:p>
            <a:pPr algn="ctr"/>
            <a:r>
              <a:rPr lang="en-US" dirty="0">
                <a:solidFill>
                  <a:srgbClr val="000000"/>
                </a:solidFill>
                <a:latin typeface="Arial"/>
                <a:ea typeface="ＭＳ Ｐゴシック"/>
              </a:rPr>
              <a:t>Old GMF</a:t>
            </a:r>
          </a:p>
        </p:txBody>
      </p:sp>
      <p:sp>
        <p:nvSpPr>
          <p:cNvPr id="5" name="TextBox 4"/>
          <p:cNvSpPr txBox="1"/>
          <p:nvPr/>
        </p:nvSpPr>
        <p:spPr>
          <a:xfrm>
            <a:off x="6553201" y="1389612"/>
            <a:ext cx="1981200" cy="923330"/>
          </a:xfrm>
          <a:prstGeom prst="rect">
            <a:avLst/>
          </a:prstGeom>
          <a:solidFill>
            <a:schemeClr val="bg1"/>
          </a:solidFill>
          <a:ln>
            <a:solidFill>
              <a:schemeClr val="tx1"/>
            </a:solidFill>
          </a:ln>
        </p:spPr>
        <p:txBody>
          <a:bodyPr wrap="square" rtlCol="0">
            <a:spAutoFit/>
          </a:bodyPr>
          <a:lstStyle/>
          <a:p>
            <a:pPr algn="ctr"/>
            <a:r>
              <a:rPr lang="en-US" dirty="0">
                <a:solidFill>
                  <a:srgbClr val="000000"/>
                </a:solidFill>
                <a:latin typeface="Arial"/>
                <a:ea typeface="ＭＳ Ｐゴシック"/>
              </a:rPr>
              <a:t>Hurricane Irene</a:t>
            </a:r>
            <a:br>
              <a:rPr lang="en-US" dirty="0">
                <a:solidFill>
                  <a:srgbClr val="000000"/>
                </a:solidFill>
                <a:latin typeface="Arial"/>
                <a:ea typeface="ＭＳ Ｐゴシック"/>
              </a:rPr>
            </a:br>
            <a:r>
              <a:rPr lang="en-US" dirty="0">
                <a:solidFill>
                  <a:srgbClr val="000000"/>
                </a:solidFill>
                <a:latin typeface="Arial"/>
                <a:ea typeface="ＭＳ Ｐゴシック"/>
              </a:rPr>
              <a:t>0152 UTC 26 August 2011</a:t>
            </a:r>
          </a:p>
        </p:txBody>
      </p:sp>
    </p:spTree>
    <p:extLst>
      <p:ext uri="{BB962C8B-B14F-4D97-AF65-F5344CB8AC3E}">
        <p14:creationId xmlns:p14="http://schemas.microsoft.com/office/powerpoint/2010/main" val="1276852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792163"/>
          </a:xfrm>
        </p:spPr>
        <p:txBody>
          <a:bodyPr>
            <a:normAutofit fontScale="90000"/>
          </a:bodyPr>
          <a:lstStyle/>
          <a:p>
            <a:r>
              <a:rPr lang="en-US" sz="3200" dirty="0" smtClean="0"/>
              <a:t>New ASCAT GMF Impact in TC Wind Field Analysis</a:t>
            </a:r>
            <a:endParaRPr lang="en-US" sz="3200" dirty="0"/>
          </a:p>
        </p:txBody>
      </p:sp>
      <p:sp>
        <p:nvSpPr>
          <p:cNvPr id="3" name="Content Placeholder 2"/>
          <p:cNvSpPr>
            <a:spLocks noGrp="1"/>
          </p:cNvSpPr>
          <p:nvPr>
            <p:ph idx="1"/>
          </p:nvPr>
        </p:nvSpPr>
        <p:spPr>
          <a:xfrm>
            <a:off x="457200" y="5791200"/>
            <a:ext cx="8229600" cy="838200"/>
          </a:xfrm>
        </p:spPr>
        <p:txBody>
          <a:bodyPr>
            <a:normAutofit/>
          </a:bodyPr>
          <a:lstStyle/>
          <a:p>
            <a:r>
              <a:rPr lang="en-US" sz="2400" dirty="0" smtClean="0"/>
              <a:t>New ASCAT GMF has compared favorably to 34 and 50 kt wind radii estimates from aircraft data in some cases</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2" y="838201"/>
            <a:ext cx="8548688" cy="4881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2" y="838201"/>
            <a:ext cx="8548688" cy="4881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70841" y="5350431"/>
            <a:ext cx="1219200" cy="369332"/>
          </a:xfrm>
          <a:prstGeom prst="rect">
            <a:avLst/>
          </a:prstGeom>
          <a:solidFill>
            <a:schemeClr val="bg1"/>
          </a:solidFill>
          <a:ln>
            <a:solidFill>
              <a:schemeClr val="tx1"/>
            </a:solidFill>
          </a:ln>
        </p:spPr>
        <p:txBody>
          <a:bodyPr wrap="square" rtlCol="0">
            <a:spAutoFit/>
          </a:bodyPr>
          <a:lstStyle/>
          <a:p>
            <a:pPr algn="ctr"/>
            <a:r>
              <a:rPr lang="en-US" dirty="0">
                <a:solidFill>
                  <a:srgbClr val="000000"/>
                </a:solidFill>
                <a:latin typeface="Arial"/>
                <a:ea typeface="ＭＳ Ｐゴシック"/>
              </a:rPr>
              <a:t>Old GMF</a:t>
            </a:r>
          </a:p>
        </p:txBody>
      </p:sp>
      <p:sp>
        <p:nvSpPr>
          <p:cNvPr id="7" name="TextBox 6"/>
          <p:cNvSpPr txBox="1"/>
          <p:nvPr/>
        </p:nvSpPr>
        <p:spPr>
          <a:xfrm>
            <a:off x="381001" y="5346540"/>
            <a:ext cx="1219200" cy="369332"/>
          </a:xfrm>
          <a:prstGeom prst="rect">
            <a:avLst/>
          </a:prstGeom>
          <a:solidFill>
            <a:schemeClr val="bg1"/>
          </a:solidFill>
          <a:ln>
            <a:solidFill>
              <a:schemeClr val="tx1"/>
            </a:solidFill>
          </a:ln>
        </p:spPr>
        <p:txBody>
          <a:bodyPr wrap="square" rtlCol="0">
            <a:spAutoFit/>
          </a:bodyPr>
          <a:lstStyle/>
          <a:p>
            <a:pPr algn="ctr"/>
            <a:r>
              <a:rPr lang="en-US" dirty="0">
                <a:solidFill>
                  <a:srgbClr val="000000"/>
                </a:solidFill>
                <a:latin typeface="Arial"/>
                <a:ea typeface="ＭＳ Ｐゴシック"/>
              </a:rPr>
              <a:t>New GMF</a:t>
            </a:r>
          </a:p>
        </p:txBody>
      </p:sp>
      <p:sp>
        <p:nvSpPr>
          <p:cNvPr id="5" name="TextBox 4"/>
          <p:cNvSpPr txBox="1"/>
          <p:nvPr/>
        </p:nvSpPr>
        <p:spPr>
          <a:xfrm>
            <a:off x="6553201" y="1371600"/>
            <a:ext cx="1981200" cy="923330"/>
          </a:xfrm>
          <a:prstGeom prst="rect">
            <a:avLst/>
          </a:prstGeom>
          <a:solidFill>
            <a:schemeClr val="bg1"/>
          </a:solidFill>
          <a:ln>
            <a:solidFill>
              <a:schemeClr val="tx1"/>
            </a:solidFill>
          </a:ln>
        </p:spPr>
        <p:txBody>
          <a:bodyPr wrap="square" rtlCol="0">
            <a:spAutoFit/>
          </a:bodyPr>
          <a:lstStyle/>
          <a:p>
            <a:pPr algn="ctr"/>
            <a:r>
              <a:rPr lang="en-US" dirty="0">
                <a:solidFill>
                  <a:srgbClr val="000000"/>
                </a:solidFill>
                <a:latin typeface="Arial"/>
                <a:ea typeface="ＭＳ Ｐゴシック"/>
              </a:rPr>
              <a:t>Hurricane Irene</a:t>
            </a:r>
            <a:br>
              <a:rPr lang="en-US" dirty="0">
                <a:solidFill>
                  <a:srgbClr val="000000"/>
                </a:solidFill>
                <a:latin typeface="Arial"/>
                <a:ea typeface="ＭＳ Ｐゴシック"/>
              </a:rPr>
            </a:br>
            <a:r>
              <a:rPr lang="en-US" dirty="0">
                <a:solidFill>
                  <a:srgbClr val="000000"/>
                </a:solidFill>
                <a:latin typeface="Arial"/>
                <a:ea typeface="ＭＳ Ｐゴシック"/>
              </a:rPr>
              <a:t>0152 UTC 26 August 2011</a:t>
            </a:r>
          </a:p>
        </p:txBody>
      </p:sp>
      <p:sp>
        <p:nvSpPr>
          <p:cNvPr id="6" name="Rectangle 4"/>
          <p:cNvSpPr>
            <a:spLocks noChangeArrowheads="1"/>
          </p:cNvSpPr>
          <p:nvPr/>
        </p:nvSpPr>
        <p:spPr bwMode="auto">
          <a:xfrm>
            <a:off x="5500692" y="4257830"/>
            <a:ext cx="3429001" cy="1477327"/>
          </a:xfrm>
          <a:prstGeom prst="rect">
            <a:avLst/>
          </a:prstGeom>
          <a:solidFill>
            <a:schemeClr val="bg1"/>
          </a:solidFill>
          <a:ln>
            <a:solidFill>
              <a:schemeClr val="tx1"/>
            </a:solidFill>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US" sz="1200" dirty="0">
                <a:solidFill>
                  <a:srgbClr val="000000"/>
                </a:solidFill>
                <a:latin typeface="Arial"/>
                <a:ea typeface="ＭＳ Ｐゴシック"/>
                <a:cs typeface="Arial" pitchFamily="34" charset="0"/>
              </a:rPr>
              <a:t>Analyzed wind radii from all sources </a:t>
            </a:r>
            <a:r>
              <a:rPr lang="en-US" sz="1100" dirty="0">
                <a:solidFill>
                  <a:srgbClr val="000000"/>
                </a:solidFill>
                <a:latin typeface="Arial"/>
                <a:ea typeface="ＭＳ Ｐゴシック"/>
                <a:cs typeface="Arial" pitchFamily="34" charset="0"/>
              </a:rPr>
              <a:t/>
            </a:r>
            <a:br>
              <a:rPr lang="en-US" sz="1100" dirty="0">
                <a:solidFill>
                  <a:srgbClr val="000000"/>
                </a:solidFill>
                <a:latin typeface="Arial"/>
                <a:ea typeface="ＭＳ Ｐゴシック"/>
                <a:cs typeface="Arial" pitchFamily="34" charset="0"/>
              </a:rPr>
            </a:br>
            <a:r>
              <a:rPr lang="en-US" sz="1100" dirty="0">
                <a:solidFill>
                  <a:srgbClr val="000000"/>
                </a:solidFill>
                <a:latin typeface="Arial"/>
                <a:ea typeface="ＭＳ Ｐゴシック"/>
                <a:cs typeface="Arial" pitchFamily="34" charset="0"/>
              </a:rPr>
              <a:t>(including aircraft)</a:t>
            </a:r>
          </a:p>
          <a:p>
            <a:pPr defTabSz="914400" fontAlgn="base">
              <a:spcBef>
                <a:spcPct val="0"/>
              </a:spcBef>
              <a:spcAft>
                <a:spcPct val="0"/>
              </a:spcAft>
            </a:pPr>
            <a:r>
              <a:rPr lang="en-US" sz="1100" dirty="0">
                <a:solidFill>
                  <a:srgbClr val="000000"/>
                </a:solidFill>
                <a:latin typeface="Courier New" pitchFamily="49" charset="0"/>
                <a:ea typeface="ＭＳ Ｐゴシック"/>
                <a:cs typeface="Courier New" pitchFamily="49" charset="0"/>
              </a:rPr>
              <a:t>50 KT.......110NE 100SE 50SW 75NW. </a:t>
            </a:r>
            <a:br>
              <a:rPr lang="en-US" sz="1100" dirty="0">
                <a:solidFill>
                  <a:srgbClr val="000000"/>
                </a:solidFill>
                <a:latin typeface="Courier New" pitchFamily="49" charset="0"/>
                <a:ea typeface="ＭＳ Ｐゴシック"/>
                <a:cs typeface="Courier New" pitchFamily="49" charset="0"/>
              </a:rPr>
            </a:br>
            <a:r>
              <a:rPr lang="en-US" sz="1100" dirty="0">
                <a:solidFill>
                  <a:srgbClr val="000000"/>
                </a:solidFill>
                <a:latin typeface="Courier New" pitchFamily="49" charset="0"/>
                <a:ea typeface="ＭＳ Ｐゴシック"/>
                <a:cs typeface="Courier New" pitchFamily="49" charset="0"/>
              </a:rPr>
              <a:t>34 KT.......250NE 200SE 125SW 160NW</a:t>
            </a:r>
          </a:p>
          <a:p>
            <a:pPr defTabSz="914400" fontAlgn="base">
              <a:spcBef>
                <a:spcPct val="0"/>
              </a:spcBef>
              <a:spcAft>
                <a:spcPct val="0"/>
              </a:spcAft>
            </a:pPr>
            <a:r>
              <a:rPr lang="en-US" sz="1100" dirty="0">
                <a:solidFill>
                  <a:srgbClr val="000000"/>
                </a:solidFill>
                <a:latin typeface="Arial"/>
                <a:ea typeface="ＭＳ Ｐゴシック"/>
                <a:cs typeface="Arial" pitchFamily="34" charset="0"/>
              </a:rPr>
              <a:t/>
            </a:r>
            <a:br>
              <a:rPr lang="en-US" sz="1100" dirty="0">
                <a:solidFill>
                  <a:srgbClr val="000000"/>
                </a:solidFill>
                <a:latin typeface="Arial"/>
                <a:ea typeface="ＭＳ Ｐゴシック"/>
                <a:cs typeface="Arial" pitchFamily="34" charset="0"/>
              </a:rPr>
            </a:br>
            <a:r>
              <a:rPr lang="en-US" sz="1200" dirty="0">
                <a:solidFill>
                  <a:srgbClr val="000000"/>
                </a:solidFill>
                <a:latin typeface="Arial"/>
                <a:ea typeface="ＭＳ Ｐゴシック"/>
                <a:cs typeface="Arial" pitchFamily="34" charset="0"/>
              </a:rPr>
              <a:t>ASCAT wind radii (new GMF)</a:t>
            </a:r>
          </a:p>
          <a:p>
            <a:pPr fontAlgn="base">
              <a:spcBef>
                <a:spcPct val="0"/>
              </a:spcBef>
              <a:spcAft>
                <a:spcPct val="0"/>
              </a:spcAft>
            </a:pPr>
            <a:r>
              <a:rPr lang="en-US" sz="1100" dirty="0">
                <a:solidFill>
                  <a:srgbClr val="000000"/>
                </a:solidFill>
                <a:latin typeface="Courier New" pitchFamily="49" charset="0"/>
                <a:ea typeface="ＭＳ Ｐゴシック"/>
                <a:cs typeface="Courier New" pitchFamily="49" charset="0"/>
              </a:rPr>
              <a:t>50 KT.......90NE 105SE 60SW 70NW. </a:t>
            </a:r>
            <a:br>
              <a:rPr lang="en-US" sz="1100" dirty="0">
                <a:solidFill>
                  <a:srgbClr val="000000"/>
                </a:solidFill>
                <a:latin typeface="Courier New" pitchFamily="49" charset="0"/>
                <a:ea typeface="ＭＳ Ｐゴシック"/>
                <a:cs typeface="Courier New" pitchFamily="49" charset="0"/>
              </a:rPr>
            </a:br>
            <a:r>
              <a:rPr lang="en-US" sz="1100" dirty="0">
                <a:solidFill>
                  <a:srgbClr val="000000"/>
                </a:solidFill>
                <a:latin typeface="Courier New" pitchFamily="49" charset="0"/>
                <a:ea typeface="ＭＳ Ｐゴシック"/>
                <a:cs typeface="Courier New" pitchFamily="49" charset="0"/>
              </a:rPr>
              <a:t>34 KT.......170NE 205SE 135SW 175NW. </a:t>
            </a:r>
            <a:endParaRPr lang="en-US" sz="2800" dirty="0">
              <a:solidFill>
                <a:srgbClr val="000000"/>
              </a:solidFill>
              <a:latin typeface="Courier New" pitchFamily="49" charset="0"/>
              <a:ea typeface="ＭＳ Ｐゴシック"/>
              <a:cs typeface="Courier New" pitchFamily="49" charset="0"/>
            </a:endParaRPr>
          </a:p>
        </p:txBody>
      </p:sp>
    </p:spTree>
    <p:extLst>
      <p:ext uri="{BB962C8B-B14F-4D97-AF65-F5344CB8AC3E}">
        <p14:creationId xmlns:p14="http://schemas.microsoft.com/office/powerpoint/2010/main" val="3319889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1420 UTC </a:t>
            </a:r>
            <a:r>
              <a:rPr lang="en-US" sz="3200" dirty="0" err="1"/>
              <a:t>Himawari</a:t>
            </a:r>
            <a:r>
              <a:rPr lang="en-US" sz="3200" dirty="0"/>
              <a:t> RGB image w/Pacific hurricane force low, ~09Z ASCAT wind retrievals w/80 knots SW of low</a:t>
            </a:r>
          </a:p>
        </p:txBody>
      </p:sp>
      <p:pic>
        <p:nvPicPr>
          <p:cNvPr id="5" name="Picture 4"/>
          <p:cNvPicPr>
            <a:picLocks noChangeAspect="1"/>
          </p:cNvPicPr>
          <p:nvPr/>
        </p:nvPicPr>
        <p:blipFill>
          <a:blip r:embed="rId2"/>
          <a:stretch>
            <a:fillRect/>
          </a:stretch>
        </p:blipFill>
        <p:spPr>
          <a:xfrm>
            <a:off x="1016000" y="1451432"/>
            <a:ext cx="7208756" cy="5406567"/>
          </a:xfrm>
          <a:prstGeom prst="rect">
            <a:avLst/>
          </a:prstGeom>
        </p:spPr>
      </p:pic>
    </p:spTree>
    <p:extLst>
      <p:ext uri="{BB962C8B-B14F-4D97-AF65-F5344CB8AC3E}">
        <p14:creationId xmlns:p14="http://schemas.microsoft.com/office/powerpoint/2010/main" val="4154088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21Z ASCAT wind retrievals confirm hurricane force winds up to 75 knots W of Iceland w/ powerful </a:t>
            </a:r>
            <a:r>
              <a:rPr lang="en-US" sz="3200" dirty="0" smtClean="0"/>
              <a:t>North Atlantic </a:t>
            </a:r>
            <a:r>
              <a:rPr lang="en-US" sz="3200" dirty="0"/>
              <a:t>low</a:t>
            </a:r>
          </a:p>
        </p:txBody>
      </p:sp>
      <p:pic>
        <p:nvPicPr>
          <p:cNvPr id="3" name="Picture 2"/>
          <p:cNvPicPr>
            <a:picLocks noChangeAspect="1"/>
          </p:cNvPicPr>
          <p:nvPr/>
        </p:nvPicPr>
        <p:blipFill>
          <a:blip r:embed="rId2"/>
          <a:stretch>
            <a:fillRect/>
          </a:stretch>
        </p:blipFill>
        <p:spPr>
          <a:xfrm>
            <a:off x="762000" y="1371600"/>
            <a:ext cx="7351488" cy="5513616"/>
          </a:xfrm>
          <a:prstGeom prst="rect">
            <a:avLst/>
          </a:prstGeom>
        </p:spPr>
      </p:pic>
    </p:spTree>
    <p:extLst>
      <p:ext uri="{BB962C8B-B14F-4D97-AF65-F5344CB8AC3E}">
        <p14:creationId xmlns:p14="http://schemas.microsoft.com/office/powerpoint/2010/main" val="13157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Last night's 21Z ASCAT data w/impressive swath of hurricane force winds (in red) up to 80kt SE of Greenland</a:t>
            </a:r>
          </a:p>
        </p:txBody>
      </p:sp>
      <p:pic>
        <p:nvPicPr>
          <p:cNvPr id="3" name="Picture 2"/>
          <p:cNvPicPr>
            <a:picLocks noChangeAspect="1"/>
          </p:cNvPicPr>
          <p:nvPr/>
        </p:nvPicPr>
        <p:blipFill>
          <a:blip r:embed="rId2"/>
          <a:stretch>
            <a:fillRect/>
          </a:stretch>
        </p:blipFill>
        <p:spPr>
          <a:xfrm>
            <a:off x="4566819" y="2456545"/>
            <a:ext cx="4577181" cy="3204026"/>
          </a:xfrm>
          <a:prstGeom prst="rect">
            <a:avLst/>
          </a:prstGeom>
        </p:spPr>
      </p:pic>
      <p:pic>
        <p:nvPicPr>
          <p:cNvPr id="4" name="Picture 3"/>
          <p:cNvPicPr>
            <a:picLocks noChangeAspect="1"/>
          </p:cNvPicPr>
          <p:nvPr/>
        </p:nvPicPr>
        <p:blipFill>
          <a:blip r:embed="rId3"/>
          <a:stretch>
            <a:fillRect/>
          </a:stretch>
        </p:blipFill>
        <p:spPr>
          <a:xfrm>
            <a:off x="1" y="2456544"/>
            <a:ext cx="4626428" cy="3238499"/>
          </a:xfrm>
          <a:prstGeom prst="rect">
            <a:avLst/>
          </a:prstGeom>
        </p:spPr>
      </p:pic>
    </p:spTree>
    <p:extLst>
      <p:ext uri="{BB962C8B-B14F-4D97-AF65-F5344CB8AC3E}">
        <p14:creationId xmlns:p14="http://schemas.microsoft.com/office/powerpoint/2010/main" val="2166164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1332 UTC IR image of Super Typhoon Dolphin, 1142 UTC ASCAT wind retrievals w/ up to 90 knots near center</a:t>
            </a:r>
          </a:p>
        </p:txBody>
      </p:sp>
      <p:pic>
        <p:nvPicPr>
          <p:cNvPr id="4" name="Picture 3"/>
          <p:cNvPicPr>
            <a:picLocks noChangeAspect="1"/>
          </p:cNvPicPr>
          <p:nvPr/>
        </p:nvPicPr>
        <p:blipFill>
          <a:blip r:embed="rId2"/>
          <a:stretch>
            <a:fillRect/>
          </a:stretch>
        </p:blipFill>
        <p:spPr>
          <a:xfrm>
            <a:off x="0" y="1371600"/>
            <a:ext cx="4876327" cy="2982686"/>
          </a:xfrm>
          <a:prstGeom prst="rect">
            <a:avLst/>
          </a:prstGeom>
        </p:spPr>
      </p:pic>
      <p:pic>
        <p:nvPicPr>
          <p:cNvPr id="3" name="Picture 2"/>
          <p:cNvPicPr>
            <a:picLocks noChangeAspect="1"/>
          </p:cNvPicPr>
          <p:nvPr/>
        </p:nvPicPr>
        <p:blipFill>
          <a:blip r:embed="rId3"/>
          <a:stretch>
            <a:fillRect/>
          </a:stretch>
        </p:blipFill>
        <p:spPr>
          <a:xfrm>
            <a:off x="3950298" y="3628576"/>
            <a:ext cx="5193702" cy="3176814"/>
          </a:xfrm>
          <a:prstGeom prst="rect">
            <a:avLst/>
          </a:prstGeom>
        </p:spPr>
      </p:pic>
    </p:spTree>
    <p:extLst>
      <p:ext uri="{BB962C8B-B14F-4D97-AF65-F5344CB8AC3E}">
        <p14:creationId xmlns:p14="http://schemas.microsoft.com/office/powerpoint/2010/main" val="2626574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868714"/>
          </a:xfrm>
        </p:spPr>
        <p:txBody>
          <a:bodyPr/>
          <a:lstStyle/>
          <a:p>
            <a:r>
              <a:rPr lang="en-US" dirty="0" smtClean="0"/>
              <a:t>Wind Field Structure Observations within Mature ETC’s</a:t>
            </a:r>
            <a:endParaRPr lang="en-US" dirty="0"/>
          </a:p>
        </p:txBody>
      </p:sp>
    </p:spTree>
    <p:extLst>
      <p:ext uri="{BB962C8B-B14F-4D97-AF65-F5344CB8AC3E}">
        <p14:creationId xmlns:p14="http://schemas.microsoft.com/office/powerpoint/2010/main" val="507518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2015 High Winds Workshop </a:t>
            </a:r>
            <a:r>
              <a:rPr lang="en-US" sz="3200" dirty="0" err="1" smtClean="0"/>
              <a:t>Coclusions</a:t>
            </a:r>
            <a:endParaRPr lang="en-US" sz="3200" dirty="0"/>
          </a:p>
        </p:txBody>
      </p:sp>
      <p:sp>
        <p:nvSpPr>
          <p:cNvPr id="3" name="Content Placeholder 2"/>
          <p:cNvSpPr>
            <a:spLocks noGrp="1"/>
          </p:cNvSpPr>
          <p:nvPr>
            <p:ph idx="1"/>
          </p:nvPr>
        </p:nvSpPr>
        <p:spPr>
          <a:xfrm>
            <a:off x="58054" y="1309912"/>
            <a:ext cx="9085946" cy="5820230"/>
          </a:xfrm>
        </p:spPr>
        <p:txBody>
          <a:bodyPr>
            <a:normAutofit fontScale="70000" lnSpcReduction="20000"/>
          </a:bodyPr>
          <a:lstStyle/>
          <a:p>
            <a:r>
              <a:rPr lang="en-US" dirty="0" smtClean="0"/>
              <a:t>High winds workshop held December 2015 at the National Hurricane Center in Miami, FL</a:t>
            </a:r>
          </a:p>
          <a:p>
            <a:pPr lvl="1"/>
            <a:r>
              <a:rPr lang="en-US" dirty="0" smtClean="0"/>
              <a:t>Over arching objective to explore/discuss </a:t>
            </a:r>
            <a:r>
              <a:rPr lang="en-US" dirty="0" err="1" smtClean="0"/>
              <a:t>scatterometer</a:t>
            </a:r>
            <a:r>
              <a:rPr lang="en-US" dirty="0" smtClean="0"/>
              <a:t> extreme OSVW (&gt; 30 m/s)</a:t>
            </a:r>
          </a:p>
          <a:p>
            <a:pPr lvl="2"/>
            <a:r>
              <a:rPr lang="en-US" dirty="0" smtClean="0"/>
              <a:t>What do we know, what don’t we know, and where do we go from here</a:t>
            </a:r>
          </a:p>
          <a:p>
            <a:pPr lvl="2"/>
            <a:r>
              <a:rPr lang="en-US" dirty="0" smtClean="0"/>
              <a:t>A conclusion reach was that:</a:t>
            </a:r>
          </a:p>
          <a:p>
            <a:pPr lvl="3"/>
            <a:r>
              <a:rPr lang="en-US" dirty="0" smtClean="0"/>
              <a:t>SFMR was determined to be a core “in situ” source of high wind data for use as validation or GMF development</a:t>
            </a:r>
          </a:p>
          <a:p>
            <a:pPr lvl="3"/>
            <a:r>
              <a:rPr lang="en-US" dirty="0" smtClean="0"/>
              <a:t>However, the SFMR dataset is not consistent (residual calibration errors)  amongst the various SFMR instruments being observed</a:t>
            </a:r>
          </a:p>
          <a:p>
            <a:pPr lvl="2"/>
            <a:r>
              <a:rPr lang="en-US" dirty="0"/>
              <a:t>Issue</a:t>
            </a:r>
          </a:p>
          <a:p>
            <a:pPr lvl="3"/>
            <a:r>
              <a:rPr lang="en-US" dirty="0"/>
              <a:t>Each SFMR has residual calibration errors</a:t>
            </a:r>
          </a:p>
          <a:p>
            <a:pPr lvl="4"/>
            <a:r>
              <a:rPr lang="en-US" dirty="0"/>
              <a:t>Due to biases due to reflections and emissions from external items (i.e., instrument pod structure, aircraft structure)., uncertainty of the antenna physical </a:t>
            </a:r>
            <a:r>
              <a:rPr lang="en-US" dirty="0" err="1"/>
              <a:t>temperature,e</a:t>
            </a:r>
            <a:r>
              <a:rPr lang="en-US" dirty="0"/>
              <a:t> </a:t>
            </a:r>
            <a:r>
              <a:rPr lang="en-US" dirty="0" err="1"/>
              <a:t>tc</a:t>
            </a:r>
            <a:r>
              <a:rPr lang="en-US" dirty="0"/>
              <a:t>.</a:t>
            </a:r>
          </a:p>
          <a:p>
            <a:pPr lvl="1"/>
            <a:endParaRPr lang="en-US" dirty="0" smtClean="0"/>
          </a:p>
          <a:p>
            <a:pPr lvl="1"/>
            <a:r>
              <a:rPr lang="en-US" dirty="0" smtClean="0"/>
              <a:t>SFMR Reprocessing Project</a:t>
            </a:r>
          </a:p>
          <a:p>
            <a:pPr lvl="2"/>
            <a:r>
              <a:rPr lang="en-US" dirty="0" smtClean="0"/>
              <a:t>These </a:t>
            </a:r>
            <a:r>
              <a:rPr lang="en-US" dirty="0"/>
              <a:t>calibrations issues result in errors in the wind speed and rain rate retrieval whose magnitude varies as a function of wind speed and rain </a:t>
            </a:r>
            <a:r>
              <a:rPr lang="en-US" dirty="0" err="1" smtClean="0"/>
              <a:t>rate</a:t>
            </a:r>
            <a:r>
              <a:rPr lang="en-US" dirty="0" err="1"/>
              <a:t>Characterize</a:t>
            </a:r>
            <a:r>
              <a:rPr lang="en-US" dirty="0"/>
              <a:t> the residual SFMR calibrations issues and consistently reprocess the SFMR dataset (which includes data from multiple SFMR instruments).  </a:t>
            </a:r>
          </a:p>
          <a:p>
            <a:pPr lvl="3"/>
            <a:r>
              <a:rPr lang="en-US" dirty="0"/>
              <a:t>Utilize GPS </a:t>
            </a:r>
            <a:r>
              <a:rPr lang="en-US" dirty="0" err="1"/>
              <a:t>dropsonde</a:t>
            </a:r>
            <a:r>
              <a:rPr lang="en-US" dirty="0"/>
              <a:t> and IWRAP data from hurricane and winter storm flights (span a larger dynamic range of air temperatures and sea state conditions</a:t>
            </a:r>
          </a:p>
          <a:p>
            <a:pPr lvl="3"/>
            <a:endParaRPr lang="en-US" dirty="0"/>
          </a:p>
          <a:p>
            <a:pPr lvl="3"/>
            <a:endParaRPr lang="en-US" dirty="0"/>
          </a:p>
        </p:txBody>
      </p:sp>
    </p:spTree>
    <p:extLst>
      <p:ext uri="{BB962C8B-B14F-4D97-AF65-F5344CB8AC3E}">
        <p14:creationId xmlns:p14="http://schemas.microsoft.com/office/powerpoint/2010/main" val="167955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457200" y="-228600"/>
            <a:ext cx="8229600" cy="1143000"/>
          </a:xfrm>
        </p:spPr>
        <p:txBody>
          <a:bodyPr/>
          <a:lstStyle/>
          <a:p>
            <a:pPr eaLnBrk="1" hangingPunct="1"/>
            <a:r>
              <a:rPr lang="en-US">
                <a:latin typeface="Arial" charset="0"/>
              </a:rPr>
              <a:t>Extratropical Storm Life Cycles</a:t>
            </a:r>
            <a:br>
              <a:rPr lang="en-US">
                <a:latin typeface="Arial" charset="0"/>
              </a:rPr>
            </a:br>
            <a:r>
              <a:rPr lang="en-US" sz="1800">
                <a:latin typeface="Arial" charset="0"/>
              </a:rPr>
              <a:t>(adapted from Shapiro – Keyser Cyclone Model)</a:t>
            </a:r>
            <a:endParaRPr lang="en-US">
              <a:latin typeface="Arial" charset="0"/>
            </a:endParaRPr>
          </a:p>
        </p:txBody>
      </p:sp>
      <p:grpSp>
        <p:nvGrpSpPr>
          <p:cNvPr id="2052" name="Group 14"/>
          <p:cNvGrpSpPr>
            <a:grpSpLocks/>
          </p:cNvGrpSpPr>
          <p:nvPr/>
        </p:nvGrpSpPr>
        <p:grpSpPr bwMode="auto">
          <a:xfrm>
            <a:off x="533400" y="990600"/>
            <a:ext cx="8258175" cy="5743578"/>
            <a:chOff x="336" y="768"/>
            <a:chExt cx="5202" cy="3618"/>
          </a:xfrm>
        </p:grpSpPr>
        <p:graphicFrame>
          <p:nvGraphicFramePr>
            <p:cNvPr id="2050" name="Object 9"/>
            <p:cNvGraphicFramePr>
              <a:graphicFrameLocks/>
            </p:cNvGraphicFramePr>
            <p:nvPr/>
          </p:nvGraphicFramePr>
          <p:xfrm>
            <a:off x="336" y="768"/>
            <a:ext cx="5156" cy="3552"/>
          </p:xfrm>
          <a:graphic>
            <a:graphicData uri="http://schemas.openxmlformats.org/presentationml/2006/ole">
              <mc:AlternateContent xmlns:mc="http://schemas.openxmlformats.org/markup-compatibility/2006">
                <mc:Choice xmlns:v="urn:schemas-microsoft-com:vml" Requires="v">
                  <p:oleObj spid="_x0000_s6174" name="Freelance Presentation" r:id="rId4" imgW="2004840" imgH="1550880" progId="FLWPresentation">
                    <p:embed/>
                  </p:oleObj>
                </mc:Choice>
                <mc:Fallback>
                  <p:oleObj name="Freelance Presentation" r:id="rId4" imgW="2004840" imgH="1550880" progId="FLWPresentation">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t="10843"/>
                        <a:stretch>
                          <a:fillRect/>
                        </a:stretch>
                      </p:blipFill>
                      <p:spPr bwMode="auto">
                        <a:xfrm>
                          <a:off x="336" y="768"/>
                          <a:ext cx="5156" cy="3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3" name="Rectangle 10"/>
            <p:cNvSpPr>
              <a:spLocks noChangeArrowheads="1"/>
            </p:cNvSpPr>
            <p:nvPr/>
          </p:nvSpPr>
          <p:spPr bwMode="auto">
            <a:xfrm>
              <a:off x="2256" y="4179"/>
              <a:ext cx="336" cy="192"/>
            </a:xfrm>
            <a:prstGeom prst="rect">
              <a:avLst/>
            </a:prstGeom>
            <a:solidFill>
              <a:schemeClr val="bg1"/>
            </a:solidFill>
            <a:ln w="50800">
              <a:solidFill>
                <a:schemeClr val="tx1"/>
              </a:solidFill>
              <a:miter lim="800000"/>
              <a:headEnd/>
              <a:tailEnd type="none" w="sm" len="lg"/>
            </a:ln>
          </p:spPr>
          <p:txBody>
            <a:bodyPr wrap="none" anchor="ctr">
              <a:spAutoFit/>
            </a:bodyPr>
            <a:lstStyle/>
            <a:p>
              <a:endParaRPr lang="en-US"/>
            </a:p>
          </p:txBody>
        </p:sp>
        <p:sp>
          <p:nvSpPr>
            <p:cNvPr id="13323" name="Text Box 11"/>
            <p:cNvSpPr txBox="1">
              <a:spLocks noChangeArrowheads="1"/>
            </p:cNvSpPr>
            <p:nvPr/>
          </p:nvSpPr>
          <p:spPr bwMode="auto">
            <a:xfrm>
              <a:off x="2630" y="4155"/>
              <a:ext cx="2068" cy="231"/>
            </a:xfrm>
            <a:prstGeom prst="rect">
              <a:avLst/>
            </a:prstGeom>
            <a:solidFill>
              <a:schemeClr val="tx1"/>
            </a:solidFill>
            <a:ln w="50800">
              <a:noFill/>
              <a:miter lim="800000"/>
              <a:headEnd/>
              <a:tailEnd type="none" w="sm" len="lg"/>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solidFill>
                    <a:schemeClr val="bg1"/>
                  </a:solidFill>
                  <a:effectLst>
                    <a:outerShdw blurRad="38100" dist="38100" dir="2700000" algn="tl">
                      <a:srgbClr val="808080"/>
                    </a:outerShdw>
                  </a:effectLst>
                  <a:latin typeface="Times New Roman" charset="0"/>
                </a:rPr>
                <a:t>HURRICANE FORCE WINDS</a:t>
              </a:r>
            </a:p>
          </p:txBody>
        </p:sp>
        <p:sp>
          <p:nvSpPr>
            <p:cNvPr id="2055" name="Freeform 12"/>
            <p:cNvSpPr>
              <a:spLocks/>
            </p:cNvSpPr>
            <p:nvPr/>
          </p:nvSpPr>
          <p:spPr bwMode="auto">
            <a:xfrm>
              <a:off x="4080" y="3028"/>
              <a:ext cx="356" cy="292"/>
            </a:xfrm>
            <a:custGeom>
              <a:avLst/>
              <a:gdLst>
                <a:gd name="T0" fmla="*/ 336 w 356"/>
                <a:gd name="T1" fmla="*/ 188 h 292"/>
                <a:gd name="T2" fmla="*/ 268 w 356"/>
                <a:gd name="T3" fmla="*/ 200 h 292"/>
                <a:gd name="T4" fmla="*/ 192 w 356"/>
                <a:gd name="T5" fmla="*/ 188 h 292"/>
                <a:gd name="T6" fmla="*/ 116 w 356"/>
                <a:gd name="T7" fmla="*/ 140 h 292"/>
                <a:gd name="T8" fmla="*/ 76 w 356"/>
                <a:gd name="T9" fmla="*/ 104 h 292"/>
                <a:gd name="T10" fmla="*/ 48 w 356"/>
                <a:gd name="T11" fmla="*/ 0 h 292"/>
                <a:gd name="T12" fmla="*/ 4 w 356"/>
                <a:gd name="T13" fmla="*/ 36 h 292"/>
                <a:gd name="T14" fmla="*/ 0 w 356"/>
                <a:gd name="T15" fmla="*/ 92 h 292"/>
                <a:gd name="T16" fmla="*/ 20 w 356"/>
                <a:gd name="T17" fmla="*/ 176 h 292"/>
                <a:gd name="T18" fmla="*/ 96 w 356"/>
                <a:gd name="T19" fmla="*/ 236 h 292"/>
                <a:gd name="T20" fmla="*/ 184 w 356"/>
                <a:gd name="T21" fmla="*/ 292 h 292"/>
                <a:gd name="T22" fmla="*/ 344 w 356"/>
                <a:gd name="T23" fmla="*/ 252 h 292"/>
                <a:gd name="T24" fmla="*/ 356 w 356"/>
                <a:gd name="T25" fmla="*/ 188 h 292"/>
                <a:gd name="T26" fmla="*/ 336 w 356"/>
                <a:gd name="T27" fmla="*/ 188 h 2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6"/>
                <a:gd name="T43" fmla="*/ 0 h 292"/>
                <a:gd name="T44" fmla="*/ 356 w 356"/>
                <a:gd name="T45" fmla="*/ 292 h 2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6" h="292">
                  <a:moveTo>
                    <a:pt x="336" y="188"/>
                  </a:moveTo>
                  <a:lnTo>
                    <a:pt x="268" y="200"/>
                  </a:lnTo>
                  <a:lnTo>
                    <a:pt x="192" y="188"/>
                  </a:lnTo>
                  <a:lnTo>
                    <a:pt x="116" y="140"/>
                  </a:lnTo>
                  <a:lnTo>
                    <a:pt x="76" y="104"/>
                  </a:lnTo>
                  <a:lnTo>
                    <a:pt x="48" y="0"/>
                  </a:lnTo>
                  <a:lnTo>
                    <a:pt x="4" y="36"/>
                  </a:lnTo>
                  <a:lnTo>
                    <a:pt x="0" y="92"/>
                  </a:lnTo>
                  <a:lnTo>
                    <a:pt x="20" y="176"/>
                  </a:lnTo>
                  <a:lnTo>
                    <a:pt x="96" y="236"/>
                  </a:lnTo>
                  <a:lnTo>
                    <a:pt x="184" y="292"/>
                  </a:lnTo>
                  <a:lnTo>
                    <a:pt x="344" y="252"/>
                  </a:lnTo>
                  <a:lnTo>
                    <a:pt x="356" y="188"/>
                  </a:lnTo>
                  <a:lnTo>
                    <a:pt x="336" y="188"/>
                  </a:lnTo>
                  <a:close/>
                </a:path>
              </a:pathLst>
            </a:custGeom>
            <a:solidFill>
              <a:schemeClr val="bg1"/>
            </a:solidFill>
            <a:ln w="50800">
              <a:solidFill>
                <a:schemeClr val="bg1"/>
              </a:solidFill>
              <a:round/>
              <a:headEnd/>
              <a:tailEnd type="none" w="sm" len="lg"/>
            </a:ln>
          </p:spPr>
          <p:txBody>
            <a:bodyPr wrap="none">
              <a:spAutoFit/>
            </a:bodyPr>
            <a:lstStyle/>
            <a:p>
              <a:endParaRPr lang="en-US"/>
            </a:p>
          </p:txBody>
        </p:sp>
        <p:sp>
          <p:nvSpPr>
            <p:cNvPr id="2056" name="Text Box 13"/>
            <p:cNvSpPr txBox="1">
              <a:spLocks noChangeArrowheads="1"/>
            </p:cNvSpPr>
            <p:nvPr/>
          </p:nvSpPr>
          <p:spPr bwMode="auto">
            <a:xfrm>
              <a:off x="4598" y="807"/>
              <a:ext cx="94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type="none" w="sm" len="lg"/>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a:latin typeface="Times New Roman" charset="0"/>
                </a:rPr>
                <a:t>(SECLUSION)</a:t>
              </a:r>
            </a:p>
          </p:txBody>
        </p:sp>
      </p:grpSp>
    </p:spTree>
    <p:extLst>
      <p:ext uri="{BB962C8B-B14F-4D97-AF65-F5344CB8AC3E}">
        <p14:creationId xmlns:p14="http://schemas.microsoft.com/office/powerpoint/2010/main" val="2659167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9" name="Line 243"/>
          <p:cNvSpPr>
            <a:spLocks noChangeShapeType="1"/>
          </p:cNvSpPr>
          <p:nvPr/>
        </p:nvSpPr>
        <p:spPr bwMode="auto">
          <a:xfrm flipV="1">
            <a:off x="657225" y="5638800"/>
            <a:ext cx="1143000" cy="762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291" name="TextBox 4"/>
          <p:cNvSpPr txBox="1">
            <a:spLocks noChangeArrowheads="1"/>
          </p:cNvSpPr>
          <p:nvPr/>
        </p:nvSpPr>
        <p:spPr bwMode="auto">
          <a:xfrm>
            <a:off x="228600" y="914400"/>
            <a:ext cx="2209800" cy="314325"/>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400" b="1">
                <a:cs typeface="Arial" charset="0"/>
              </a:rPr>
              <a:t>Read HF Cyclone Info.</a:t>
            </a:r>
          </a:p>
        </p:txBody>
      </p:sp>
      <p:sp>
        <p:nvSpPr>
          <p:cNvPr id="4111" name="TextBox 11"/>
          <p:cNvSpPr txBox="1">
            <a:spLocks noChangeArrowheads="1"/>
          </p:cNvSpPr>
          <p:nvPr/>
        </p:nvSpPr>
        <p:spPr bwMode="auto">
          <a:xfrm>
            <a:off x="3695700" y="914400"/>
            <a:ext cx="2590800" cy="1165225"/>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400" b="1">
                <a:cs typeface="Arial" charset="0"/>
              </a:rPr>
              <a:t>Extract Science QS 12.5km Data </a:t>
            </a:r>
          </a:p>
          <a:p>
            <a:pPr algn="ctr" eaLnBrk="1" hangingPunct="1"/>
            <a:r>
              <a:rPr lang="en-US" sz="1400" b="1">
                <a:cs typeface="Arial" charset="0"/>
              </a:rPr>
              <a:t>&amp;</a:t>
            </a:r>
          </a:p>
          <a:p>
            <a:pPr algn="ctr" eaLnBrk="1" hangingPunct="1"/>
            <a:r>
              <a:rPr lang="en-US" sz="1400" b="1">
                <a:cs typeface="Arial" charset="0"/>
              </a:rPr>
              <a:t>Perform QC</a:t>
            </a:r>
          </a:p>
          <a:p>
            <a:pPr algn="ctr" eaLnBrk="1" hangingPunct="1"/>
            <a:r>
              <a:rPr lang="en-US" sz="1400" b="1">
                <a:cs typeface="Arial" charset="0"/>
              </a:rPr>
              <a:t>(land, ice, coast, rain) flags</a:t>
            </a:r>
          </a:p>
        </p:txBody>
      </p:sp>
      <p:sp>
        <p:nvSpPr>
          <p:cNvPr id="12293" name="Rectangle 25"/>
          <p:cNvSpPr>
            <a:spLocks noChangeArrowheads="1"/>
          </p:cNvSpPr>
          <p:nvPr/>
        </p:nvSpPr>
        <p:spPr bwMode="auto">
          <a:xfrm>
            <a:off x="590550" y="0"/>
            <a:ext cx="1847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b="1">
                <a:cs typeface="Arial" charset="0"/>
              </a:rPr>
              <a:t>Storm track file</a:t>
            </a:r>
          </a:p>
        </p:txBody>
      </p:sp>
      <p:sp>
        <p:nvSpPr>
          <p:cNvPr id="4113" name="TextBox 12"/>
          <p:cNvSpPr txBox="1">
            <a:spLocks noChangeArrowheads="1"/>
          </p:cNvSpPr>
          <p:nvPr/>
        </p:nvSpPr>
        <p:spPr bwMode="auto">
          <a:xfrm>
            <a:off x="6400800" y="1066800"/>
            <a:ext cx="2590800" cy="650875"/>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cs typeface="Arial" charset="0"/>
              </a:rPr>
              <a:t>Generate Mean Wind Fields </a:t>
            </a:r>
            <a:endParaRPr lang="en-US" sz="1400" b="1">
              <a:cs typeface="Arial" charset="0"/>
            </a:endParaRPr>
          </a:p>
        </p:txBody>
      </p:sp>
      <p:pic>
        <p:nvPicPr>
          <p:cNvPr id="4114" name="Picture 18" descr="Feb_mean_compo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905000"/>
            <a:ext cx="1447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6" name="Line 19"/>
          <p:cNvSpPr>
            <a:spLocks noChangeShapeType="1"/>
          </p:cNvSpPr>
          <p:nvPr/>
        </p:nvSpPr>
        <p:spPr bwMode="auto">
          <a:xfrm>
            <a:off x="914400" y="3810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16" name="Line 20"/>
          <p:cNvSpPr>
            <a:spLocks noChangeShapeType="1"/>
          </p:cNvSpPr>
          <p:nvPr/>
        </p:nvSpPr>
        <p:spPr bwMode="auto">
          <a:xfrm>
            <a:off x="914400" y="609600"/>
            <a:ext cx="3352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17" name="Line 21"/>
          <p:cNvSpPr>
            <a:spLocks noChangeShapeType="1"/>
          </p:cNvSpPr>
          <p:nvPr/>
        </p:nvSpPr>
        <p:spPr bwMode="auto">
          <a:xfrm>
            <a:off x="4267200" y="609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18" name="Line 22"/>
          <p:cNvSpPr>
            <a:spLocks noChangeShapeType="1"/>
          </p:cNvSpPr>
          <p:nvPr/>
        </p:nvSpPr>
        <p:spPr bwMode="auto">
          <a:xfrm flipV="1">
            <a:off x="647700" y="5867400"/>
            <a:ext cx="1333500" cy="533400"/>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19" name="Line 23"/>
          <p:cNvSpPr>
            <a:spLocks noChangeShapeType="1"/>
          </p:cNvSpPr>
          <p:nvPr/>
        </p:nvSpPr>
        <p:spPr bwMode="auto">
          <a:xfrm flipV="1">
            <a:off x="647700" y="5029200"/>
            <a:ext cx="0" cy="1371600"/>
          </a:xfrm>
          <a:prstGeom prst="line">
            <a:avLst/>
          </a:prstGeom>
          <a:noFill/>
          <a:ln w="57150">
            <a:solidFill>
              <a:srgbClr val="00008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20" name="Line 24"/>
          <p:cNvSpPr>
            <a:spLocks noChangeShapeType="1"/>
          </p:cNvSpPr>
          <p:nvPr/>
        </p:nvSpPr>
        <p:spPr bwMode="auto">
          <a:xfrm>
            <a:off x="647700" y="6400800"/>
            <a:ext cx="1828800" cy="0"/>
          </a:xfrm>
          <a:prstGeom prst="line">
            <a:avLst/>
          </a:prstGeom>
          <a:noFill/>
          <a:ln w="57150">
            <a:solidFill>
              <a:srgbClr val="00008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21" name="Text Box 25"/>
          <p:cNvSpPr txBox="1">
            <a:spLocks noChangeArrowheads="1"/>
          </p:cNvSpPr>
          <p:nvPr/>
        </p:nvSpPr>
        <p:spPr bwMode="auto">
          <a:xfrm>
            <a:off x="1943100" y="5867400"/>
            <a:ext cx="1638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b="1">
                <a:solidFill>
                  <a:srgbClr val="FFFF00"/>
                </a:solidFill>
              </a:rPr>
              <a:t>Storm motion</a:t>
            </a:r>
          </a:p>
        </p:txBody>
      </p:sp>
      <p:sp>
        <p:nvSpPr>
          <p:cNvPr id="4122" name="Text Box 26"/>
          <p:cNvSpPr txBox="1">
            <a:spLocks noChangeArrowheads="1"/>
          </p:cNvSpPr>
          <p:nvPr/>
        </p:nvSpPr>
        <p:spPr bwMode="auto">
          <a:xfrm>
            <a:off x="-38100" y="5105400"/>
            <a:ext cx="9525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b="1"/>
              <a:t>North</a:t>
            </a:r>
          </a:p>
        </p:txBody>
      </p:sp>
      <p:sp>
        <p:nvSpPr>
          <p:cNvPr id="4123" name="Text Box 27"/>
          <p:cNvSpPr txBox="1">
            <a:spLocks noChangeArrowheads="1"/>
          </p:cNvSpPr>
          <p:nvPr/>
        </p:nvSpPr>
        <p:spPr bwMode="auto">
          <a:xfrm>
            <a:off x="1905000" y="6553200"/>
            <a:ext cx="9525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b="1"/>
              <a:t>East</a:t>
            </a:r>
          </a:p>
        </p:txBody>
      </p:sp>
      <p:sp>
        <p:nvSpPr>
          <p:cNvPr id="4313" name="Rectangle 217"/>
          <p:cNvSpPr>
            <a:spLocks noChangeArrowheads="1"/>
          </p:cNvSpPr>
          <p:nvPr/>
        </p:nvSpPr>
        <p:spPr bwMode="auto">
          <a:xfrm>
            <a:off x="304800" y="4297363"/>
            <a:ext cx="25908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b="1"/>
              <a:t>Estimate speed &amp; Angle </a:t>
            </a:r>
          </a:p>
          <a:p>
            <a:r>
              <a:rPr lang="en-US" sz="1400" b="1"/>
              <a:t>(Heading Vector</a:t>
            </a:r>
            <a:r>
              <a:rPr lang="en-US" b="1"/>
              <a:t>)</a:t>
            </a:r>
          </a:p>
        </p:txBody>
      </p:sp>
      <p:sp>
        <p:nvSpPr>
          <p:cNvPr id="4316" name="AutoShape 220"/>
          <p:cNvSpPr>
            <a:spLocks noChangeArrowheads="1"/>
          </p:cNvSpPr>
          <p:nvPr/>
        </p:nvSpPr>
        <p:spPr bwMode="auto">
          <a:xfrm rot="-1593903">
            <a:off x="5815013" y="2541588"/>
            <a:ext cx="746125" cy="381000"/>
          </a:xfrm>
          <a:prstGeom prst="rightArrow">
            <a:avLst>
              <a:gd name="adj1" fmla="val 50000"/>
              <a:gd name="adj2" fmla="val 48958"/>
            </a:avLst>
          </a:prstGeom>
          <a:solidFill>
            <a:srgbClr val="0000FF"/>
          </a:solidFill>
          <a:ln w="9525">
            <a:solidFill>
              <a:schemeClr val="tx1"/>
            </a:solidFill>
            <a:miter lim="800000"/>
            <a:headEnd/>
            <a:tailEnd/>
          </a:ln>
        </p:spPr>
        <p:txBody>
          <a:bodyPr wrap="none" anchor="ctr"/>
          <a:lstStyle/>
          <a:p>
            <a:endParaRPr lang="en-US"/>
          </a:p>
        </p:txBody>
      </p:sp>
      <p:sp>
        <p:nvSpPr>
          <p:cNvPr id="4317" name="AutoShape 221"/>
          <p:cNvSpPr>
            <a:spLocks noChangeArrowheads="1"/>
          </p:cNvSpPr>
          <p:nvPr/>
        </p:nvSpPr>
        <p:spPr bwMode="auto">
          <a:xfrm rot="-3556866">
            <a:off x="6057900" y="3543300"/>
            <a:ext cx="381000" cy="762000"/>
          </a:xfrm>
          <a:prstGeom prst="downArrow">
            <a:avLst>
              <a:gd name="adj1" fmla="val 50000"/>
              <a:gd name="adj2" fmla="val 50000"/>
            </a:avLst>
          </a:prstGeom>
          <a:solidFill>
            <a:srgbClr val="0000FF"/>
          </a:solidFill>
          <a:ln w="9525">
            <a:solidFill>
              <a:schemeClr val="tx1"/>
            </a:solidFill>
            <a:miter lim="800000"/>
            <a:headEnd/>
            <a:tailEnd/>
          </a:ln>
        </p:spPr>
        <p:txBody>
          <a:bodyPr vert="eaVert" wrap="none" anchor="ctr"/>
          <a:lstStyle/>
          <a:p>
            <a:endParaRPr lang="en-US"/>
          </a:p>
        </p:txBody>
      </p:sp>
      <p:sp>
        <p:nvSpPr>
          <p:cNvPr id="4318" name="TextBox 12"/>
          <p:cNvSpPr txBox="1">
            <a:spLocks noChangeArrowheads="1"/>
          </p:cNvSpPr>
          <p:nvPr/>
        </p:nvSpPr>
        <p:spPr bwMode="auto">
          <a:xfrm>
            <a:off x="5791200" y="6096000"/>
            <a:ext cx="3352800" cy="650875"/>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cs typeface="Arial" charset="0"/>
              </a:rPr>
              <a:t>Generate Frequency of HF Occurrence per grid fields</a:t>
            </a:r>
          </a:p>
        </p:txBody>
      </p:sp>
      <p:grpSp>
        <p:nvGrpSpPr>
          <p:cNvPr id="2" name="Group 247"/>
          <p:cNvGrpSpPr>
            <a:grpSpLocks/>
          </p:cNvGrpSpPr>
          <p:nvPr/>
        </p:nvGrpSpPr>
        <p:grpSpPr bwMode="auto">
          <a:xfrm>
            <a:off x="3538538" y="2362200"/>
            <a:ext cx="2252662" cy="3871913"/>
            <a:chOff x="2417" y="1488"/>
            <a:chExt cx="1087" cy="1903"/>
          </a:xfrm>
        </p:grpSpPr>
        <p:sp>
          <p:nvSpPr>
            <p:cNvPr id="12328" name="Rectangle 5" descr="Outlined diamond"/>
            <p:cNvSpPr>
              <a:spLocks noChangeArrowheads="1"/>
            </p:cNvSpPr>
            <p:nvPr/>
          </p:nvSpPr>
          <p:spPr bwMode="auto">
            <a:xfrm rot="2696713">
              <a:off x="2650" y="2324"/>
              <a:ext cx="682" cy="745"/>
            </a:xfrm>
            <a:prstGeom prst="rect">
              <a:avLst/>
            </a:prstGeom>
            <a:pattFill prst="openDmnd">
              <a:fgClr>
                <a:schemeClr val="accent2"/>
              </a:fgClr>
              <a:bgClr>
                <a:schemeClr val="bg1"/>
              </a:bgClr>
            </a:pattFill>
            <a:ln w="9525">
              <a:solidFill>
                <a:schemeClr val="tx1"/>
              </a:solidFill>
              <a:miter lim="800000"/>
              <a:headEnd/>
              <a:tailEnd/>
            </a:ln>
          </p:spPr>
          <p:txBody>
            <a:bodyPr wrap="none" anchor="ctr"/>
            <a:lstStyle/>
            <a:p>
              <a:endParaRPr lang="en-US"/>
            </a:p>
          </p:txBody>
        </p:sp>
        <p:pic>
          <p:nvPicPr>
            <p:cNvPr id="12329" name="Picture 6" descr="qscat_Feb25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79897">
              <a:off x="2620" y="2045"/>
              <a:ext cx="712" cy="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30" name="Picture 7" descr="qscat_Feb25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79897">
              <a:off x="2620" y="1878"/>
              <a:ext cx="712" cy="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31" name="Picture 8" descr="qscat_Feb25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79897">
              <a:off x="2620" y="1683"/>
              <a:ext cx="712" cy="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32" name="Picture 9" descr="qscat_Feb25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79897">
              <a:off x="2620" y="1488"/>
              <a:ext cx="712" cy="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33" name="Line 10"/>
            <p:cNvSpPr>
              <a:spLocks noChangeShapeType="1"/>
            </p:cNvSpPr>
            <p:nvPr/>
          </p:nvSpPr>
          <p:spPr bwMode="auto">
            <a:xfrm flipH="1">
              <a:off x="2472" y="1683"/>
              <a:ext cx="24" cy="1293"/>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4" name="Line 11"/>
            <p:cNvSpPr>
              <a:spLocks noChangeShapeType="1"/>
            </p:cNvSpPr>
            <p:nvPr/>
          </p:nvSpPr>
          <p:spPr bwMode="auto">
            <a:xfrm flipH="1">
              <a:off x="3480" y="1488"/>
              <a:ext cx="24" cy="1392"/>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5" name="Line 12"/>
            <p:cNvSpPr>
              <a:spLocks noChangeShapeType="1"/>
            </p:cNvSpPr>
            <p:nvPr/>
          </p:nvSpPr>
          <p:spPr bwMode="auto">
            <a:xfrm flipH="1">
              <a:off x="2958" y="2045"/>
              <a:ext cx="18" cy="1315"/>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6" name="Line 238"/>
            <p:cNvSpPr>
              <a:spLocks noChangeShapeType="1"/>
            </p:cNvSpPr>
            <p:nvPr/>
          </p:nvSpPr>
          <p:spPr bwMode="auto">
            <a:xfrm>
              <a:off x="2496" y="2832"/>
              <a:ext cx="432" cy="432"/>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37" name="Line 239"/>
            <p:cNvSpPr>
              <a:spLocks noChangeShapeType="1"/>
            </p:cNvSpPr>
            <p:nvPr/>
          </p:nvSpPr>
          <p:spPr bwMode="auto">
            <a:xfrm flipV="1">
              <a:off x="2976" y="2832"/>
              <a:ext cx="480" cy="48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38" name="Text Box 240"/>
            <p:cNvSpPr txBox="1">
              <a:spLocks noChangeArrowheads="1"/>
            </p:cNvSpPr>
            <p:nvPr/>
          </p:nvSpPr>
          <p:spPr bwMode="auto">
            <a:xfrm rot="2608348">
              <a:off x="2417" y="3058"/>
              <a:ext cx="625"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600" b="1"/>
                <a:t>5000km</a:t>
              </a:r>
            </a:p>
          </p:txBody>
        </p:sp>
        <p:sp>
          <p:nvSpPr>
            <p:cNvPr id="12339" name="Text Box 241"/>
            <p:cNvSpPr txBox="1">
              <a:spLocks noChangeArrowheads="1"/>
            </p:cNvSpPr>
            <p:nvPr/>
          </p:nvSpPr>
          <p:spPr bwMode="auto">
            <a:xfrm rot="-2953689">
              <a:off x="2994" y="2997"/>
              <a:ext cx="62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600" b="1"/>
                <a:t>5000km</a:t>
              </a:r>
            </a:p>
          </p:txBody>
        </p:sp>
      </p:grpSp>
      <p:sp>
        <p:nvSpPr>
          <p:cNvPr id="4340" name="Text Box 244"/>
          <p:cNvSpPr txBox="1">
            <a:spLocks noChangeArrowheads="1"/>
          </p:cNvSpPr>
          <p:nvPr/>
        </p:nvSpPr>
        <p:spPr bwMode="auto">
          <a:xfrm>
            <a:off x="1295400" y="5181600"/>
            <a:ext cx="1638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b="1">
                <a:solidFill>
                  <a:srgbClr val="FF3300"/>
                </a:solidFill>
              </a:rPr>
              <a:t>Mean motion</a:t>
            </a:r>
          </a:p>
        </p:txBody>
      </p:sp>
      <p:cxnSp>
        <p:nvCxnSpPr>
          <p:cNvPr id="4341" name="AutoShape 245"/>
          <p:cNvCxnSpPr>
            <a:cxnSpLocks noChangeShapeType="1"/>
            <a:stCxn id="4118" idx="1"/>
          </p:cNvCxnSpPr>
          <p:nvPr/>
        </p:nvCxnSpPr>
        <p:spPr bwMode="auto">
          <a:xfrm rot="5400000" flipH="1">
            <a:off x="1766887" y="5624513"/>
            <a:ext cx="200025" cy="228600"/>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4342" name="AutoShape 246"/>
          <p:cNvSpPr>
            <a:spLocks noChangeArrowheads="1"/>
          </p:cNvSpPr>
          <p:nvPr/>
        </p:nvSpPr>
        <p:spPr bwMode="auto">
          <a:xfrm rot="-1593903">
            <a:off x="2667000" y="4267200"/>
            <a:ext cx="914400" cy="381000"/>
          </a:xfrm>
          <a:prstGeom prst="rightArrow">
            <a:avLst>
              <a:gd name="adj1" fmla="val 50000"/>
              <a:gd name="adj2" fmla="val 60000"/>
            </a:avLst>
          </a:prstGeom>
          <a:solidFill>
            <a:srgbClr val="0000FF"/>
          </a:solidFill>
          <a:ln w="9525">
            <a:solidFill>
              <a:schemeClr val="tx1"/>
            </a:solidFill>
            <a:miter lim="800000"/>
            <a:headEnd/>
            <a:tailEnd/>
          </a:ln>
        </p:spPr>
        <p:txBody>
          <a:bodyPr wrap="none" anchor="ctr"/>
          <a:lstStyle/>
          <a:p>
            <a:endParaRPr lang="en-US"/>
          </a:p>
        </p:txBody>
      </p:sp>
      <p:pic>
        <p:nvPicPr>
          <p:cNvPr id="4344" name="Picture 248" descr="0708_hf_frequency_per_new_gr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267200"/>
            <a:ext cx="23622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4" name="Picture 249" descr="Feb2509_cyclone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447800"/>
            <a:ext cx="2590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6" name="Rectangle 250"/>
          <p:cNvSpPr>
            <a:spLocks noChangeArrowheads="1"/>
          </p:cNvSpPr>
          <p:nvPr/>
        </p:nvSpPr>
        <p:spPr bwMode="auto">
          <a:xfrm>
            <a:off x="76200" y="1447800"/>
            <a:ext cx="2590800" cy="2362200"/>
          </a:xfrm>
          <a:prstGeom prst="rect">
            <a:avLst/>
          </a:prstGeom>
          <a:pattFill prst="lgGrid">
            <a:fgClr>
              <a:srgbClr val="33CCFF">
                <a:alpha val="27843"/>
              </a:srgbClr>
            </a:fgClr>
            <a:bgClr>
              <a:schemeClr val="bg1">
                <a:alpha val="27843"/>
              </a:schemeClr>
            </a:bgClr>
          </a:pattFill>
          <a:ln w="28575">
            <a:solidFill>
              <a:schemeClr val="bg1"/>
            </a:solidFill>
            <a:miter lim="800000"/>
            <a:headEnd/>
            <a:tailEnd/>
          </a:ln>
        </p:spPr>
        <p:txBody>
          <a:bodyPr wrap="none" anchor="ctr"/>
          <a:lstStyle/>
          <a:p>
            <a:endParaRPr lang="en-US"/>
          </a:p>
        </p:txBody>
      </p:sp>
      <p:grpSp>
        <p:nvGrpSpPr>
          <p:cNvPr id="3" name="Group 256"/>
          <p:cNvGrpSpPr>
            <a:grpSpLocks/>
          </p:cNvGrpSpPr>
          <p:nvPr/>
        </p:nvGrpSpPr>
        <p:grpSpPr bwMode="auto">
          <a:xfrm>
            <a:off x="76200" y="3810000"/>
            <a:ext cx="2590800" cy="304800"/>
            <a:chOff x="48" y="2400"/>
            <a:chExt cx="1632" cy="192"/>
          </a:xfrm>
        </p:grpSpPr>
        <p:sp>
          <p:nvSpPr>
            <p:cNvPr id="12323" name="Line 251"/>
            <p:cNvSpPr>
              <a:spLocks noChangeShapeType="1"/>
            </p:cNvSpPr>
            <p:nvPr/>
          </p:nvSpPr>
          <p:spPr bwMode="auto">
            <a:xfrm>
              <a:off x="48" y="2400"/>
              <a:ext cx="0" cy="144"/>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24" name="Line 252"/>
            <p:cNvSpPr>
              <a:spLocks noChangeShapeType="1"/>
            </p:cNvSpPr>
            <p:nvPr/>
          </p:nvSpPr>
          <p:spPr bwMode="auto">
            <a:xfrm>
              <a:off x="1680" y="2400"/>
              <a:ext cx="0" cy="144"/>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25" name="Line 253"/>
            <p:cNvSpPr>
              <a:spLocks noChangeShapeType="1"/>
            </p:cNvSpPr>
            <p:nvPr/>
          </p:nvSpPr>
          <p:spPr bwMode="auto">
            <a:xfrm>
              <a:off x="1152" y="2496"/>
              <a:ext cx="528" cy="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26" name="Line 254"/>
            <p:cNvSpPr>
              <a:spLocks noChangeShapeType="1"/>
            </p:cNvSpPr>
            <p:nvPr/>
          </p:nvSpPr>
          <p:spPr bwMode="auto">
            <a:xfrm>
              <a:off x="48" y="2496"/>
              <a:ext cx="528" cy="0"/>
            </a:xfrm>
            <a:prstGeom prst="line">
              <a:avLst/>
            </a:prstGeom>
            <a:noFill/>
            <a:ln w="28575">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12327" name="Text Box 255"/>
            <p:cNvSpPr txBox="1">
              <a:spLocks noChangeArrowheads="1"/>
            </p:cNvSpPr>
            <p:nvPr/>
          </p:nvSpPr>
          <p:spPr bwMode="auto">
            <a:xfrm>
              <a:off x="576" y="2400"/>
              <a:ext cx="57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b="1">
                  <a:solidFill>
                    <a:schemeClr val="bg1"/>
                  </a:solidFill>
                </a:rPr>
                <a:t>5000km</a:t>
              </a:r>
            </a:p>
          </p:txBody>
        </p:sp>
      </p:grpSp>
      <p:grpSp>
        <p:nvGrpSpPr>
          <p:cNvPr id="4" name="Group 263"/>
          <p:cNvGrpSpPr>
            <a:grpSpLocks/>
          </p:cNvGrpSpPr>
          <p:nvPr/>
        </p:nvGrpSpPr>
        <p:grpSpPr bwMode="auto">
          <a:xfrm rot="-5400000">
            <a:off x="1638300" y="2476500"/>
            <a:ext cx="2362200" cy="304800"/>
            <a:chOff x="48" y="2400"/>
            <a:chExt cx="1632" cy="192"/>
          </a:xfrm>
        </p:grpSpPr>
        <p:sp>
          <p:nvSpPr>
            <p:cNvPr id="12318" name="Line 264"/>
            <p:cNvSpPr>
              <a:spLocks noChangeShapeType="1"/>
            </p:cNvSpPr>
            <p:nvPr/>
          </p:nvSpPr>
          <p:spPr bwMode="auto">
            <a:xfrm>
              <a:off x="48" y="2400"/>
              <a:ext cx="0" cy="144"/>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19" name="Line 265"/>
            <p:cNvSpPr>
              <a:spLocks noChangeShapeType="1"/>
            </p:cNvSpPr>
            <p:nvPr/>
          </p:nvSpPr>
          <p:spPr bwMode="auto">
            <a:xfrm>
              <a:off x="1680" y="2400"/>
              <a:ext cx="0" cy="144"/>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20" name="Line 266"/>
            <p:cNvSpPr>
              <a:spLocks noChangeShapeType="1"/>
            </p:cNvSpPr>
            <p:nvPr/>
          </p:nvSpPr>
          <p:spPr bwMode="auto">
            <a:xfrm>
              <a:off x="1152" y="2496"/>
              <a:ext cx="528" cy="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321" name="Line 267"/>
            <p:cNvSpPr>
              <a:spLocks noChangeShapeType="1"/>
            </p:cNvSpPr>
            <p:nvPr/>
          </p:nvSpPr>
          <p:spPr bwMode="auto">
            <a:xfrm>
              <a:off x="48" y="2496"/>
              <a:ext cx="528" cy="0"/>
            </a:xfrm>
            <a:prstGeom prst="line">
              <a:avLst/>
            </a:prstGeom>
            <a:noFill/>
            <a:ln w="28575">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12322" name="Text Box 268"/>
            <p:cNvSpPr txBox="1">
              <a:spLocks noChangeArrowheads="1"/>
            </p:cNvSpPr>
            <p:nvPr/>
          </p:nvSpPr>
          <p:spPr bwMode="auto">
            <a:xfrm>
              <a:off x="576" y="2400"/>
              <a:ext cx="57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b="1">
                  <a:solidFill>
                    <a:schemeClr val="bg1"/>
                  </a:solidFill>
                </a:rPr>
                <a:t>5000km</a:t>
              </a:r>
            </a:p>
          </p:txBody>
        </p:sp>
      </p:grpSp>
    </p:spTree>
    <p:extLst>
      <p:ext uri="{BB962C8B-B14F-4D97-AF65-F5344CB8AC3E}">
        <p14:creationId xmlns:p14="http://schemas.microsoft.com/office/powerpoint/2010/main" val="3448773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solidFill>
                  <a:srgbClr val="000000"/>
                </a:solidFill>
              </a:rPr>
              <a:t>North Pacific Storms</a:t>
            </a:r>
            <a:br>
              <a:rPr lang="en-US" sz="3200" dirty="0">
                <a:solidFill>
                  <a:srgbClr val="000000"/>
                </a:solidFill>
              </a:rPr>
            </a:br>
            <a:r>
              <a:rPr lang="en-US" sz="3200" dirty="0" err="1" smtClean="0">
                <a:solidFill>
                  <a:srgbClr val="000000"/>
                </a:solidFill>
              </a:rPr>
              <a:t>QuikSCAT</a:t>
            </a:r>
            <a:r>
              <a:rPr lang="en-US" sz="3200" dirty="0" smtClean="0">
                <a:solidFill>
                  <a:srgbClr val="000000"/>
                </a:solidFill>
              </a:rPr>
              <a:t> Products Comparison</a:t>
            </a:r>
            <a:br>
              <a:rPr lang="en-US" sz="3200" dirty="0" smtClean="0">
                <a:solidFill>
                  <a:srgbClr val="000000"/>
                </a:solidFill>
              </a:rPr>
            </a:br>
            <a:r>
              <a:rPr lang="en-US" sz="3200" dirty="0" smtClean="0">
                <a:solidFill>
                  <a:srgbClr val="000000"/>
                </a:solidFill>
              </a:rPr>
              <a:t>2001-2009</a:t>
            </a:r>
            <a:endParaRPr lang="en-US" dirty="0"/>
          </a:p>
        </p:txBody>
      </p:sp>
      <p:grpSp>
        <p:nvGrpSpPr>
          <p:cNvPr id="12" name="Group 11"/>
          <p:cNvGrpSpPr/>
          <p:nvPr/>
        </p:nvGrpSpPr>
        <p:grpSpPr>
          <a:xfrm>
            <a:off x="228255" y="2917547"/>
            <a:ext cx="8830564" cy="2521066"/>
            <a:chOff x="7879673" y="2340335"/>
            <a:chExt cx="8830564" cy="2521066"/>
          </a:xfrm>
        </p:grpSpPr>
        <p:pic>
          <p:nvPicPr>
            <p:cNvPr id="8" name="Picture 189" descr="compos_stats_HF_PAC_2001.15_QSKNMI_nfile0584_meanu10_gdat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9673" y="2340335"/>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90" descr="compos_stats_HF_PAC_2001.15_QSJPL_nfile0584_meanu10_gdat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9473" y="2340335"/>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9170" descr="compos_stats_HF_PAC_2001.15_QSCATRSS_nfile0579_meanu10_gdat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99273" y="2340335"/>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9174" descr="compos_stats_HF_PAC_2001.09_radiometers_ang._nfile3750_meanu10_gdat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509073" y="2340335"/>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091650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21" name="Group 20"/>
          <p:cNvGrpSpPr/>
          <p:nvPr/>
        </p:nvGrpSpPr>
        <p:grpSpPr>
          <a:xfrm>
            <a:off x="135704" y="28234"/>
            <a:ext cx="8860852" cy="6829766"/>
            <a:chOff x="135704" y="28234"/>
            <a:chExt cx="8860852" cy="6829766"/>
          </a:xfrm>
        </p:grpSpPr>
        <p:grpSp>
          <p:nvGrpSpPr>
            <p:cNvPr id="17" name="Group 16"/>
            <p:cNvGrpSpPr/>
            <p:nvPr/>
          </p:nvGrpSpPr>
          <p:grpSpPr>
            <a:xfrm>
              <a:off x="135704" y="4330330"/>
              <a:ext cx="8839200" cy="2527670"/>
              <a:chOff x="28703588" y="11170868"/>
              <a:chExt cx="8839200" cy="2527670"/>
            </a:xfrm>
          </p:grpSpPr>
          <p:pic>
            <p:nvPicPr>
              <p:cNvPr id="13" name="Picture 102" descr="compos_stats_HF_PAC_2001.15_QSKNMI_nfile0584_galeu10_gdat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03588" y="11177472"/>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39169" descr="compos_stats_HF_PAC_2001.15_QSJPL_nfile0584_galeu10_gdat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22024" y="11170868"/>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9173" descr="compos_stats_HF_PAC_2001.15_QSCATRSS_nfile0579_galeu10_gdat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31824" y="11170868"/>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9177" descr="compos_stats_HF_PAC_2001.09_radiometers_ang._nfile3750_galeu10_gdat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341624" y="11170868"/>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11"/>
            <p:cNvGrpSpPr/>
            <p:nvPr/>
          </p:nvGrpSpPr>
          <p:grpSpPr>
            <a:xfrm>
              <a:off x="157356" y="2289551"/>
              <a:ext cx="8839200" cy="2521066"/>
              <a:chOff x="28703588" y="8961189"/>
              <a:chExt cx="8839200" cy="2521066"/>
            </a:xfrm>
          </p:grpSpPr>
          <p:pic>
            <p:nvPicPr>
              <p:cNvPr id="8" name="Picture 96" descr="compos_stats_HF_PAC_2001.15_QSKNMI_nfile0584_stormu10_gdat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03588" y="8961189"/>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9168" descr="compos_stats_HF_PAC_2001.15_QSJPL_nfile0584_stormu10_gdat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922024" y="8961189"/>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9172" descr="compos_stats_HF_PAC_2001.15_QSCATRSS_nfile0579_stormu10_gdata.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131824" y="8961189"/>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9176" descr="compos_stats_HF_PAC_2001.09_radiometers_ang._nfile3750_stormu10_gdata.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341624" y="8961189"/>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p:cNvGrpSpPr/>
            <p:nvPr/>
          </p:nvGrpSpPr>
          <p:grpSpPr>
            <a:xfrm>
              <a:off x="144340" y="28234"/>
              <a:ext cx="8830564" cy="2521066"/>
              <a:chOff x="28712224" y="6675313"/>
              <a:chExt cx="8830564" cy="2521066"/>
            </a:xfrm>
          </p:grpSpPr>
          <p:pic>
            <p:nvPicPr>
              <p:cNvPr id="3" name="Picture 26" descr="compos_stats_HF_PAC_2001.15_QSKNMI_nfile0584_huru10_gdata.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712224" y="6675313"/>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9167" descr="compos_stats_HF_PAC_2001.15_QSJPL_nfile0584_huru10_gdata.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922024" y="6675313"/>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9171" descr="compos_stats_HF_PAC_2001.15_QSCATRSS_nfile0579_huru10_gdata.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131824" y="6675313"/>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9175" descr="compos_stats_HF_PAC_2001.09_radiometers_ang._nfile3750_huru10_gdata.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341624" y="6675313"/>
                <a:ext cx="2201164" cy="252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8" name="TextBox 223"/>
          <p:cNvSpPr txBox="1">
            <a:spLocks noChangeArrowheads="1"/>
          </p:cNvSpPr>
          <p:nvPr/>
        </p:nvSpPr>
        <p:spPr bwMode="auto">
          <a:xfrm>
            <a:off x="2173716" y="1996536"/>
            <a:ext cx="5105400" cy="4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eaLnBrk="0" fontAlgn="base" hangingPunct="0">
              <a:spcBef>
                <a:spcPct val="0"/>
              </a:spcBef>
              <a:spcAft>
                <a:spcPct val="0"/>
              </a:spcAft>
              <a:defRPr sz="2900">
                <a:solidFill>
                  <a:schemeClr val="tx1"/>
                </a:solidFill>
                <a:latin typeface="Arial" charset="0"/>
                <a:ea typeface="ＭＳ Ｐゴシック" charset="0"/>
              </a:defRPr>
            </a:lvl6pPr>
            <a:lvl7pPr marL="2971800" indent="-228600" eaLnBrk="0" fontAlgn="base" hangingPunct="0">
              <a:spcBef>
                <a:spcPct val="0"/>
              </a:spcBef>
              <a:spcAft>
                <a:spcPct val="0"/>
              </a:spcAft>
              <a:defRPr sz="2900">
                <a:solidFill>
                  <a:schemeClr val="tx1"/>
                </a:solidFill>
                <a:latin typeface="Arial" charset="0"/>
                <a:ea typeface="ＭＳ Ｐゴシック" charset="0"/>
              </a:defRPr>
            </a:lvl7pPr>
            <a:lvl8pPr marL="3429000" indent="-228600" eaLnBrk="0" fontAlgn="base" hangingPunct="0">
              <a:spcBef>
                <a:spcPct val="0"/>
              </a:spcBef>
              <a:spcAft>
                <a:spcPct val="0"/>
              </a:spcAft>
              <a:defRPr sz="2900">
                <a:solidFill>
                  <a:schemeClr val="tx1"/>
                </a:solidFill>
                <a:latin typeface="Arial" charset="0"/>
                <a:ea typeface="ＭＳ Ｐゴシック" charset="0"/>
              </a:defRPr>
            </a:lvl8pPr>
            <a:lvl9pPr marL="3886200" indent="-22860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b="1" dirty="0">
                <a:solidFill>
                  <a:srgbClr val="FF0000"/>
                </a:solidFill>
              </a:rPr>
              <a:t>Frequency of Hurricane Force Winds </a:t>
            </a:r>
          </a:p>
        </p:txBody>
      </p:sp>
      <p:sp>
        <p:nvSpPr>
          <p:cNvPr id="19" name="TextBox 224"/>
          <p:cNvSpPr txBox="1">
            <a:spLocks noChangeArrowheads="1"/>
          </p:cNvSpPr>
          <p:nvPr/>
        </p:nvSpPr>
        <p:spPr bwMode="auto">
          <a:xfrm>
            <a:off x="2517788" y="4142244"/>
            <a:ext cx="4800600" cy="4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eaLnBrk="0" fontAlgn="base" hangingPunct="0">
              <a:spcBef>
                <a:spcPct val="0"/>
              </a:spcBef>
              <a:spcAft>
                <a:spcPct val="0"/>
              </a:spcAft>
              <a:defRPr sz="2900">
                <a:solidFill>
                  <a:schemeClr val="tx1"/>
                </a:solidFill>
                <a:latin typeface="Arial" charset="0"/>
                <a:ea typeface="ＭＳ Ｐゴシック" charset="0"/>
              </a:defRPr>
            </a:lvl6pPr>
            <a:lvl7pPr marL="2971800" indent="-228600" eaLnBrk="0" fontAlgn="base" hangingPunct="0">
              <a:spcBef>
                <a:spcPct val="0"/>
              </a:spcBef>
              <a:spcAft>
                <a:spcPct val="0"/>
              </a:spcAft>
              <a:defRPr sz="2900">
                <a:solidFill>
                  <a:schemeClr val="tx1"/>
                </a:solidFill>
                <a:latin typeface="Arial" charset="0"/>
                <a:ea typeface="ＭＳ Ｐゴシック" charset="0"/>
              </a:defRPr>
            </a:lvl7pPr>
            <a:lvl8pPr marL="3429000" indent="-228600" eaLnBrk="0" fontAlgn="base" hangingPunct="0">
              <a:spcBef>
                <a:spcPct val="0"/>
              </a:spcBef>
              <a:spcAft>
                <a:spcPct val="0"/>
              </a:spcAft>
              <a:defRPr sz="2900">
                <a:solidFill>
                  <a:schemeClr val="tx1"/>
                </a:solidFill>
                <a:latin typeface="Arial" charset="0"/>
                <a:ea typeface="ＭＳ Ｐゴシック" charset="0"/>
              </a:defRPr>
            </a:lvl8pPr>
            <a:lvl9pPr marL="3886200" indent="-22860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b="1" dirty="0">
                <a:solidFill>
                  <a:srgbClr val="FF0000"/>
                </a:solidFill>
              </a:rPr>
              <a:t>Frequency of Storm Force Winds </a:t>
            </a:r>
          </a:p>
        </p:txBody>
      </p:sp>
      <p:sp>
        <p:nvSpPr>
          <p:cNvPr id="20" name="TextBox 225"/>
          <p:cNvSpPr txBox="1">
            <a:spLocks noChangeArrowheads="1"/>
          </p:cNvSpPr>
          <p:nvPr/>
        </p:nvSpPr>
        <p:spPr bwMode="auto">
          <a:xfrm>
            <a:off x="2593988" y="6290064"/>
            <a:ext cx="5105400" cy="4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eaLnBrk="0" fontAlgn="base" hangingPunct="0">
              <a:spcBef>
                <a:spcPct val="0"/>
              </a:spcBef>
              <a:spcAft>
                <a:spcPct val="0"/>
              </a:spcAft>
              <a:defRPr sz="2900">
                <a:solidFill>
                  <a:schemeClr val="tx1"/>
                </a:solidFill>
                <a:latin typeface="Arial" charset="0"/>
                <a:ea typeface="ＭＳ Ｐゴシック" charset="0"/>
              </a:defRPr>
            </a:lvl6pPr>
            <a:lvl7pPr marL="2971800" indent="-228600" eaLnBrk="0" fontAlgn="base" hangingPunct="0">
              <a:spcBef>
                <a:spcPct val="0"/>
              </a:spcBef>
              <a:spcAft>
                <a:spcPct val="0"/>
              </a:spcAft>
              <a:defRPr sz="2900">
                <a:solidFill>
                  <a:schemeClr val="tx1"/>
                </a:solidFill>
                <a:latin typeface="Arial" charset="0"/>
                <a:ea typeface="ＭＳ Ｐゴシック" charset="0"/>
              </a:defRPr>
            </a:lvl7pPr>
            <a:lvl8pPr marL="3429000" indent="-228600" eaLnBrk="0" fontAlgn="base" hangingPunct="0">
              <a:spcBef>
                <a:spcPct val="0"/>
              </a:spcBef>
              <a:spcAft>
                <a:spcPct val="0"/>
              </a:spcAft>
              <a:defRPr sz="2900">
                <a:solidFill>
                  <a:schemeClr val="tx1"/>
                </a:solidFill>
                <a:latin typeface="Arial" charset="0"/>
                <a:ea typeface="ＭＳ Ｐゴシック" charset="0"/>
              </a:defRPr>
            </a:lvl8pPr>
            <a:lvl9pPr marL="3886200" indent="-22860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b="1" dirty="0">
                <a:solidFill>
                  <a:srgbClr val="FF0000"/>
                </a:solidFill>
              </a:rPr>
              <a:t>Frequency of Gale Force Winds </a:t>
            </a:r>
          </a:p>
        </p:txBody>
      </p:sp>
    </p:spTree>
    <p:extLst>
      <p:ext uri="{BB962C8B-B14F-4D97-AF65-F5344CB8AC3E}">
        <p14:creationId xmlns:p14="http://schemas.microsoft.com/office/powerpoint/2010/main" val="3866493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0" y="-54533"/>
            <a:ext cx="9144000" cy="1371600"/>
          </a:xfrm>
        </p:spPr>
        <p:txBody>
          <a:bodyPr/>
          <a:lstStyle/>
          <a:p>
            <a:r>
              <a:rPr lang="en-US" sz="3200" dirty="0" smtClean="0"/>
              <a:t>North Pacific Storms</a:t>
            </a:r>
            <a:br>
              <a:rPr lang="en-US" sz="3200" dirty="0" smtClean="0"/>
            </a:br>
            <a:r>
              <a:rPr lang="en-US" sz="3200" dirty="0" smtClean="0"/>
              <a:t>ASCAT-A Products Comparison </a:t>
            </a:r>
            <a:br>
              <a:rPr lang="en-US" sz="3200" dirty="0" smtClean="0"/>
            </a:br>
            <a:r>
              <a:rPr lang="en-US" sz="3200" dirty="0" smtClean="0"/>
              <a:t>2007-2015</a:t>
            </a:r>
            <a:endParaRPr lang="en-US" sz="3200" dirty="0"/>
          </a:p>
        </p:txBody>
      </p:sp>
      <p:pic>
        <p:nvPicPr>
          <p:cNvPr id="11" name="Picture 39184" descr="compos_stats_HF_PAC_2001.15_ASCATKNMIa_ang._nfile0518_meanu10_gdata.png"/>
          <p:cNvPicPr>
            <a:picLocks noChangeAspect="1"/>
          </p:cNvPicPr>
          <p:nvPr/>
        </p:nvPicPr>
        <p:blipFill>
          <a:blip r:embed="rId2" cstate="print"/>
          <a:srcRect/>
          <a:stretch>
            <a:fillRect/>
          </a:stretch>
        </p:blipFill>
        <p:spPr bwMode="auto">
          <a:xfrm>
            <a:off x="-1" y="2621359"/>
            <a:ext cx="2291229" cy="2743200"/>
          </a:xfrm>
          <a:prstGeom prst="rect">
            <a:avLst/>
          </a:prstGeom>
          <a:noFill/>
          <a:ln w="9525">
            <a:noFill/>
            <a:miter lim="800000"/>
            <a:headEnd/>
            <a:tailEnd/>
          </a:ln>
        </p:spPr>
      </p:pic>
      <p:pic>
        <p:nvPicPr>
          <p:cNvPr id="12" name="Picture 39189" descr="compos_stats_HF_PAC_2001.15_ASCATa_nfile0543_meanu10_gdata.png"/>
          <p:cNvPicPr>
            <a:picLocks noChangeAspect="1"/>
          </p:cNvPicPr>
          <p:nvPr/>
        </p:nvPicPr>
        <p:blipFill>
          <a:blip r:embed="rId3" cstate="print"/>
          <a:srcRect/>
          <a:stretch>
            <a:fillRect/>
          </a:stretch>
        </p:blipFill>
        <p:spPr bwMode="auto">
          <a:xfrm>
            <a:off x="2302145" y="2621359"/>
            <a:ext cx="2291229" cy="2743201"/>
          </a:xfrm>
          <a:prstGeom prst="rect">
            <a:avLst/>
          </a:prstGeom>
          <a:noFill/>
          <a:ln w="9525">
            <a:noFill/>
            <a:miter lim="800000"/>
            <a:headEnd/>
            <a:tailEnd/>
          </a:ln>
        </p:spPr>
      </p:pic>
      <p:pic>
        <p:nvPicPr>
          <p:cNvPr id="14" name="Picture 39197" descr="compos_stats_HF_PAC_2007.15_radiometers_ang._nfile2826_meanu10_gdata.png"/>
          <p:cNvPicPr>
            <a:picLocks noChangeAspect="1"/>
          </p:cNvPicPr>
          <p:nvPr/>
        </p:nvPicPr>
        <p:blipFill>
          <a:blip r:embed="rId4" cstate="print"/>
          <a:srcRect/>
          <a:stretch>
            <a:fillRect/>
          </a:stretch>
        </p:blipFill>
        <p:spPr bwMode="auto">
          <a:xfrm>
            <a:off x="6852771" y="2621359"/>
            <a:ext cx="2291229" cy="2743201"/>
          </a:xfrm>
          <a:prstGeom prst="rect">
            <a:avLst/>
          </a:prstGeom>
          <a:noFill/>
          <a:ln w="9525">
            <a:noFill/>
            <a:miter lim="800000"/>
            <a:headEnd/>
            <a:tailEnd/>
          </a:ln>
        </p:spPr>
      </p:pic>
      <p:pic>
        <p:nvPicPr>
          <p:cNvPr id="37" name="Picture 36" descr="compos_stats_HF_PAC_2001.15_ASCATRSS_nfile0531_meanu10_gdata.png"/>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4557627" y="2621360"/>
            <a:ext cx="2295144" cy="2743200"/>
          </a:xfrm>
          <a:prstGeom prst="rect">
            <a:avLst/>
          </a:prstGeom>
        </p:spPr>
      </p:pic>
    </p:spTree>
    <p:extLst>
      <p:ext uri="{BB962C8B-B14F-4D97-AF65-F5344CB8AC3E}">
        <p14:creationId xmlns:p14="http://schemas.microsoft.com/office/powerpoint/2010/main" val="14214219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24" name="Group 23"/>
          <p:cNvGrpSpPr/>
          <p:nvPr/>
        </p:nvGrpSpPr>
        <p:grpSpPr>
          <a:xfrm>
            <a:off x="138025" y="55238"/>
            <a:ext cx="8860536" cy="6830568"/>
            <a:chOff x="-173403" y="-23773"/>
            <a:chExt cx="9633888" cy="7613397"/>
          </a:xfrm>
        </p:grpSpPr>
        <p:pic>
          <p:nvPicPr>
            <p:cNvPr id="4" name="Picture 39188" descr="compos_stats_HF_PAC_2001.15_ASCATKNMIa_ang._nfile0518_galeu10_gdata.png"/>
            <p:cNvPicPr>
              <a:picLocks noChangeAspect="1"/>
            </p:cNvPicPr>
            <p:nvPr/>
          </p:nvPicPr>
          <p:blipFill>
            <a:blip r:embed="rId2" cstate="print"/>
            <a:srcRect/>
            <a:stretch>
              <a:fillRect/>
            </a:stretch>
          </p:blipFill>
          <p:spPr bwMode="auto">
            <a:xfrm>
              <a:off x="-173403" y="4846424"/>
              <a:ext cx="2394887" cy="2743200"/>
            </a:xfrm>
            <a:prstGeom prst="rect">
              <a:avLst/>
            </a:prstGeom>
            <a:noFill/>
            <a:ln w="9525">
              <a:noFill/>
              <a:miter lim="800000"/>
              <a:headEnd/>
              <a:tailEnd/>
            </a:ln>
          </p:spPr>
        </p:pic>
        <p:pic>
          <p:nvPicPr>
            <p:cNvPr id="5" name="Picture 39192" descr="compos_stats_HF_PAC_2001.15_ASCATa_nfile0543_galeu10_gdata.png"/>
            <p:cNvPicPr>
              <a:picLocks noChangeAspect="1"/>
            </p:cNvPicPr>
            <p:nvPr/>
          </p:nvPicPr>
          <p:blipFill>
            <a:blip r:embed="rId3" cstate="print"/>
            <a:srcRect/>
            <a:stretch>
              <a:fillRect/>
            </a:stretch>
          </p:blipFill>
          <p:spPr bwMode="auto">
            <a:xfrm>
              <a:off x="2232901" y="4846424"/>
              <a:ext cx="2394887" cy="2743200"/>
            </a:xfrm>
            <a:prstGeom prst="rect">
              <a:avLst/>
            </a:prstGeom>
            <a:noFill/>
            <a:ln w="9525">
              <a:noFill/>
              <a:miter lim="800000"/>
              <a:headEnd/>
              <a:tailEnd/>
            </a:ln>
          </p:spPr>
        </p:pic>
        <p:pic>
          <p:nvPicPr>
            <p:cNvPr id="6" name="Picture 39196" descr="compos_stats_HF_PAC_2001.15_ASCATRSS_nfile0531_galeu10_gdata.png"/>
            <p:cNvPicPr>
              <a:picLocks noChangeAspect="1"/>
            </p:cNvPicPr>
            <p:nvPr/>
          </p:nvPicPr>
          <p:blipFill>
            <a:blip r:embed="rId4" cstate="print"/>
            <a:srcRect/>
            <a:stretch>
              <a:fillRect/>
            </a:stretch>
          </p:blipFill>
          <p:spPr bwMode="auto">
            <a:xfrm>
              <a:off x="4670710" y="4846424"/>
              <a:ext cx="2394887" cy="2743200"/>
            </a:xfrm>
            <a:prstGeom prst="rect">
              <a:avLst/>
            </a:prstGeom>
            <a:noFill/>
            <a:ln w="9525">
              <a:noFill/>
              <a:miter lim="800000"/>
              <a:headEnd/>
              <a:tailEnd/>
            </a:ln>
          </p:spPr>
        </p:pic>
        <p:pic>
          <p:nvPicPr>
            <p:cNvPr id="7" name="Picture 194" descr="compos_stats_HF_PAC_2007.15_radiometers_ang._nfile2826_galeu10_gdata.png"/>
            <p:cNvPicPr>
              <a:picLocks noChangeAspect="1"/>
            </p:cNvPicPr>
            <p:nvPr/>
          </p:nvPicPr>
          <p:blipFill>
            <a:blip r:embed="rId5" cstate="print"/>
            <a:srcRect/>
            <a:stretch>
              <a:fillRect/>
            </a:stretch>
          </p:blipFill>
          <p:spPr bwMode="auto">
            <a:xfrm>
              <a:off x="7065598" y="4846424"/>
              <a:ext cx="2394887" cy="2743200"/>
            </a:xfrm>
            <a:prstGeom prst="rect">
              <a:avLst/>
            </a:prstGeom>
            <a:noFill/>
            <a:ln w="9525">
              <a:noFill/>
              <a:miter lim="800000"/>
              <a:headEnd/>
              <a:tailEnd/>
            </a:ln>
          </p:spPr>
        </p:pic>
        <p:pic>
          <p:nvPicPr>
            <p:cNvPr id="11" name="Picture 39187" descr="compos_stats_HF_PAC_2001.15_ASCATKNMIa_ang._nfile0518_stormu10_gdata.png"/>
            <p:cNvPicPr>
              <a:picLocks noChangeAspect="1"/>
            </p:cNvPicPr>
            <p:nvPr/>
          </p:nvPicPr>
          <p:blipFill>
            <a:blip r:embed="rId6" cstate="print"/>
            <a:srcRect/>
            <a:stretch>
              <a:fillRect/>
            </a:stretch>
          </p:blipFill>
          <p:spPr bwMode="auto">
            <a:xfrm>
              <a:off x="-173403" y="2408022"/>
              <a:ext cx="2394887" cy="2743200"/>
            </a:xfrm>
            <a:prstGeom prst="rect">
              <a:avLst/>
            </a:prstGeom>
            <a:noFill/>
            <a:ln w="9525">
              <a:noFill/>
              <a:miter lim="800000"/>
              <a:headEnd/>
              <a:tailEnd/>
            </a:ln>
          </p:spPr>
        </p:pic>
        <p:pic>
          <p:nvPicPr>
            <p:cNvPr id="12" name="Picture 39191" descr="compos_stats_HF_PAC_2001.15_ASCATa_nfile0543_stormu10_gdata.png"/>
            <p:cNvPicPr>
              <a:picLocks noChangeAspect="1"/>
            </p:cNvPicPr>
            <p:nvPr/>
          </p:nvPicPr>
          <p:blipFill>
            <a:blip r:embed="rId7" cstate="print"/>
            <a:srcRect/>
            <a:stretch>
              <a:fillRect/>
            </a:stretch>
          </p:blipFill>
          <p:spPr bwMode="auto">
            <a:xfrm>
              <a:off x="2232897" y="2408022"/>
              <a:ext cx="2394887" cy="2743202"/>
            </a:xfrm>
            <a:prstGeom prst="rect">
              <a:avLst/>
            </a:prstGeom>
            <a:noFill/>
            <a:ln w="9525">
              <a:noFill/>
              <a:miter lim="800000"/>
              <a:headEnd/>
              <a:tailEnd/>
            </a:ln>
          </p:spPr>
        </p:pic>
        <p:pic>
          <p:nvPicPr>
            <p:cNvPr id="13" name="Picture 39195" descr="compos_stats_HF_PAC_2001.15_ASCATRSS_nfile0531_stormu10_gdata.png"/>
            <p:cNvPicPr>
              <a:picLocks noChangeAspect="1"/>
            </p:cNvPicPr>
            <p:nvPr/>
          </p:nvPicPr>
          <p:blipFill>
            <a:blip r:embed="rId8" cstate="print"/>
            <a:srcRect/>
            <a:stretch>
              <a:fillRect/>
            </a:stretch>
          </p:blipFill>
          <p:spPr bwMode="auto">
            <a:xfrm>
              <a:off x="4670705" y="2408022"/>
              <a:ext cx="2394887" cy="2743201"/>
            </a:xfrm>
            <a:prstGeom prst="rect">
              <a:avLst/>
            </a:prstGeom>
            <a:noFill/>
            <a:ln w="9525">
              <a:noFill/>
              <a:miter lim="800000"/>
              <a:headEnd/>
              <a:tailEnd/>
            </a:ln>
          </p:spPr>
        </p:pic>
        <p:pic>
          <p:nvPicPr>
            <p:cNvPr id="14" name="Picture 193" descr="compos_stats_HF_PAC_2007.15_radiometers_ang._nfile2826_stormu10_gdata.png"/>
            <p:cNvPicPr>
              <a:picLocks noChangeAspect="1"/>
            </p:cNvPicPr>
            <p:nvPr/>
          </p:nvPicPr>
          <p:blipFill>
            <a:blip r:embed="rId9" cstate="print"/>
            <a:srcRect/>
            <a:stretch>
              <a:fillRect/>
            </a:stretch>
          </p:blipFill>
          <p:spPr bwMode="auto">
            <a:xfrm>
              <a:off x="7065593" y="2408022"/>
              <a:ext cx="2394887" cy="2743201"/>
            </a:xfrm>
            <a:prstGeom prst="rect">
              <a:avLst/>
            </a:prstGeom>
            <a:noFill/>
            <a:ln w="9525">
              <a:noFill/>
              <a:miter lim="800000"/>
              <a:headEnd/>
              <a:tailEnd/>
            </a:ln>
          </p:spPr>
        </p:pic>
        <p:pic>
          <p:nvPicPr>
            <p:cNvPr id="18" name="Picture 39186" descr="compos_stats_HF_PAC_2001.15_ASCATKNMIa_ang._nfile0518_huru10_gdata.png"/>
            <p:cNvPicPr>
              <a:picLocks noChangeAspect="1"/>
            </p:cNvPicPr>
            <p:nvPr/>
          </p:nvPicPr>
          <p:blipFill>
            <a:blip r:embed="rId10" cstate="print"/>
            <a:srcRect/>
            <a:stretch>
              <a:fillRect/>
            </a:stretch>
          </p:blipFill>
          <p:spPr bwMode="auto">
            <a:xfrm>
              <a:off x="-173403" y="-23773"/>
              <a:ext cx="2394888" cy="2743200"/>
            </a:xfrm>
            <a:prstGeom prst="rect">
              <a:avLst/>
            </a:prstGeom>
            <a:noFill/>
            <a:ln w="9525">
              <a:noFill/>
              <a:miter lim="800000"/>
              <a:headEnd/>
              <a:tailEnd/>
            </a:ln>
          </p:spPr>
        </p:pic>
        <p:pic>
          <p:nvPicPr>
            <p:cNvPr id="19" name="Picture 39190" descr="compos_stats_HF_PAC_2001.15_ASCATa_nfile0543_huru10_gdata.png"/>
            <p:cNvPicPr>
              <a:picLocks noChangeAspect="1"/>
            </p:cNvPicPr>
            <p:nvPr/>
          </p:nvPicPr>
          <p:blipFill>
            <a:blip r:embed="rId11" cstate="print"/>
            <a:srcRect/>
            <a:stretch>
              <a:fillRect/>
            </a:stretch>
          </p:blipFill>
          <p:spPr bwMode="auto">
            <a:xfrm>
              <a:off x="2232896" y="-23773"/>
              <a:ext cx="2394888" cy="2743201"/>
            </a:xfrm>
            <a:prstGeom prst="rect">
              <a:avLst/>
            </a:prstGeom>
            <a:noFill/>
            <a:ln w="9525">
              <a:noFill/>
              <a:miter lim="800000"/>
              <a:headEnd/>
              <a:tailEnd/>
            </a:ln>
          </p:spPr>
        </p:pic>
        <p:pic>
          <p:nvPicPr>
            <p:cNvPr id="20" name="Picture 39194" descr="compos_stats_HF_PAC_2001.15_ASCATRSS_nfile0531_huru10_gdata.png"/>
            <p:cNvPicPr>
              <a:picLocks noChangeAspect="1"/>
            </p:cNvPicPr>
            <p:nvPr/>
          </p:nvPicPr>
          <p:blipFill>
            <a:blip r:embed="rId12" cstate="print"/>
            <a:srcRect/>
            <a:stretch>
              <a:fillRect/>
            </a:stretch>
          </p:blipFill>
          <p:spPr bwMode="auto">
            <a:xfrm>
              <a:off x="4670704" y="-23773"/>
              <a:ext cx="2394888" cy="2743200"/>
            </a:xfrm>
            <a:prstGeom prst="rect">
              <a:avLst/>
            </a:prstGeom>
            <a:noFill/>
            <a:ln w="9525">
              <a:noFill/>
              <a:miter lim="800000"/>
              <a:headEnd/>
              <a:tailEnd/>
            </a:ln>
          </p:spPr>
        </p:pic>
        <p:pic>
          <p:nvPicPr>
            <p:cNvPr id="21" name="Picture 191" descr="compos_stats_HF_PAC_2007.15_radiometers_ang._nfile2826_huru10_gdata.png"/>
            <p:cNvPicPr>
              <a:picLocks noChangeAspect="1"/>
            </p:cNvPicPr>
            <p:nvPr/>
          </p:nvPicPr>
          <p:blipFill>
            <a:blip r:embed="rId13" cstate="print"/>
            <a:srcRect/>
            <a:stretch>
              <a:fillRect/>
            </a:stretch>
          </p:blipFill>
          <p:spPr bwMode="auto">
            <a:xfrm>
              <a:off x="7065592" y="-23773"/>
              <a:ext cx="2394888" cy="2743200"/>
            </a:xfrm>
            <a:prstGeom prst="rect">
              <a:avLst/>
            </a:prstGeom>
            <a:noFill/>
            <a:ln w="9525">
              <a:noFill/>
              <a:miter lim="800000"/>
              <a:headEnd/>
              <a:tailEnd/>
            </a:ln>
          </p:spPr>
        </p:pic>
      </p:grpSp>
      <p:sp>
        <p:nvSpPr>
          <p:cNvPr id="25" name="TextBox 223"/>
          <p:cNvSpPr txBox="1">
            <a:spLocks noChangeArrowheads="1"/>
          </p:cNvSpPr>
          <p:nvPr/>
        </p:nvSpPr>
        <p:spPr bwMode="auto">
          <a:xfrm>
            <a:off x="2173716" y="1996536"/>
            <a:ext cx="5105400" cy="4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eaLnBrk="0" fontAlgn="base" hangingPunct="0">
              <a:spcBef>
                <a:spcPct val="0"/>
              </a:spcBef>
              <a:spcAft>
                <a:spcPct val="0"/>
              </a:spcAft>
              <a:defRPr sz="2900">
                <a:solidFill>
                  <a:schemeClr val="tx1"/>
                </a:solidFill>
                <a:latin typeface="Arial" charset="0"/>
                <a:ea typeface="ＭＳ Ｐゴシック" charset="0"/>
              </a:defRPr>
            </a:lvl6pPr>
            <a:lvl7pPr marL="2971800" indent="-228600" eaLnBrk="0" fontAlgn="base" hangingPunct="0">
              <a:spcBef>
                <a:spcPct val="0"/>
              </a:spcBef>
              <a:spcAft>
                <a:spcPct val="0"/>
              </a:spcAft>
              <a:defRPr sz="2900">
                <a:solidFill>
                  <a:schemeClr val="tx1"/>
                </a:solidFill>
                <a:latin typeface="Arial" charset="0"/>
                <a:ea typeface="ＭＳ Ｐゴシック" charset="0"/>
              </a:defRPr>
            </a:lvl7pPr>
            <a:lvl8pPr marL="3429000" indent="-228600" eaLnBrk="0" fontAlgn="base" hangingPunct="0">
              <a:spcBef>
                <a:spcPct val="0"/>
              </a:spcBef>
              <a:spcAft>
                <a:spcPct val="0"/>
              </a:spcAft>
              <a:defRPr sz="2900">
                <a:solidFill>
                  <a:schemeClr val="tx1"/>
                </a:solidFill>
                <a:latin typeface="Arial" charset="0"/>
                <a:ea typeface="ＭＳ Ｐゴシック" charset="0"/>
              </a:defRPr>
            </a:lvl8pPr>
            <a:lvl9pPr marL="3886200" indent="-22860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b="1" dirty="0">
                <a:solidFill>
                  <a:srgbClr val="FF0000"/>
                </a:solidFill>
              </a:rPr>
              <a:t>Frequency of Hurricane Force Winds </a:t>
            </a:r>
          </a:p>
        </p:txBody>
      </p:sp>
      <p:sp>
        <p:nvSpPr>
          <p:cNvPr id="26" name="TextBox 224"/>
          <p:cNvSpPr txBox="1">
            <a:spLocks noChangeArrowheads="1"/>
          </p:cNvSpPr>
          <p:nvPr/>
        </p:nvSpPr>
        <p:spPr bwMode="auto">
          <a:xfrm>
            <a:off x="2517788" y="4087022"/>
            <a:ext cx="4800600" cy="4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eaLnBrk="0" fontAlgn="base" hangingPunct="0">
              <a:spcBef>
                <a:spcPct val="0"/>
              </a:spcBef>
              <a:spcAft>
                <a:spcPct val="0"/>
              </a:spcAft>
              <a:defRPr sz="2900">
                <a:solidFill>
                  <a:schemeClr val="tx1"/>
                </a:solidFill>
                <a:latin typeface="Arial" charset="0"/>
                <a:ea typeface="ＭＳ Ｐゴシック" charset="0"/>
              </a:defRPr>
            </a:lvl6pPr>
            <a:lvl7pPr marL="2971800" indent="-228600" eaLnBrk="0" fontAlgn="base" hangingPunct="0">
              <a:spcBef>
                <a:spcPct val="0"/>
              </a:spcBef>
              <a:spcAft>
                <a:spcPct val="0"/>
              </a:spcAft>
              <a:defRPr sz="2900">
                <a:solidFill>
                  <a:schemeClr val="tx1"/>
                </a:solidFill>
                <a:latin typeface="Arial" charset="0"/>
                <a:ea typeface="ＭＳ Ｐゴシック" charset="0"/>
              </a:defRPr>
            </a:lvl7pPr>
            <a:lvl8pPr marL="3429000" indent="-228600" eaLnBrk="0" fontAlgn="base" hangingPunct="0">
              <a:spcBef>
                <a:spcPct val="0"/>
              </a:spcBef>
              <a:spcAft>
                <a:spcPct val="0"/>
              </a:spcAft>
              <a:defRPr sz="2900">
                <a:solidFill>
                  <a:schemeClr val="tx1"/>
                </a:solidFill>
                <a:latin typeface="Arial" charset="0"/>
                <a:ea typeface="ＭＳ Ｐゴシック" charset="0"/>
              </a:defRPr>
            </a:lvl8pPr>
            <a:lvl9pPr marL="3886200" indent="-22860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b="1" dirty="0">
                <a:solidFill>
                  <a:srgbClr val="FF0000"/>
                </a:solidFill>
              </a:rPr>
              <a:t>Frequency of Storm Force Winds </a:t>
            </a:r>
          </a:p>
        </p:txBody>
      </p:sp>
      <p:sp>
        <p:nvSpPr>
          <p:cNvPr id="27" name="TextBox 225"/>
          <p:cNvSpPr txBox="1">
            <a:spLocks noChangeArrowheads="1"/>
          </p:cNvSpPr>
          <p:nvPr/>
        </p:nvSpPr>
        <p:spPr bwMode="auto">
          <a:xfrm>
            <a:off x="2593988" y="6290064"/>
            <a:ext cx="5105400" cy="4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eaLnBrk="0" fontAlgn="base" hangingPunct="0">
              <a:spcBef>
                <a:spcPct val="0"/>
              </a:spcBef>
              <a:spcAft>
                <a:spcPct val="0"/>
              </a:spcAft>
              <a:defRPr sz="2900">
                <a:solidFill>
                  <a:schemeClr val="tx1"/>
                </a:solidFill>
                <a:latin typeface="Arial" charset="0"/>
                <a:ea typeface="ＭＳ Ｐゴシック" charset="0"/>
              </a:defRPr>
            </a:lvl6pPr>
            <a:lvl7pPr marL="2971800" indent="-228600" eaLnBrk="0" fontAlgn="base" hangingPunct="0">
              <a:spcBef>
                <a:spcPct val="0"/>
              </a:spcBef>
              <a:spcAft>
                <a:spcPct val="0"/>
              </a:spcAft>
              <a:defRPr sz="2900">
                <a:solidFill>
                  <a:schemeClr val="tx1"/>
                </a:solidFill>
                <a:latin typeface="Arial" charset="0"/>
                <a:ea typeface="ＭＳ Ｐゴシック" charset="0"/>
              </a:defRPr>
            </a:lvl7pPr>
            <a:lvl8pPr marL="3429000" indent="-228600" eaLnBrk="0" fontAlgn="base" hangingPunct="0">
              <a:spcBef>
                <a:spcPct val="0"/>
              </a:spcBef>
              <a:spcAft>
                <a:spcPct val="0"/>
              </a:spcAft>
              <a:defRPr sz="2900">
                <a:solidFill>
                  <a:schemeClr val="tx1"/>
                </a:solidFill>
                <a:latin typeface="Arial" charset="0"/>
                <a:ea typeface="ＭＳ Ｐゴシック" charset="0"/>
              </a:defRPr>
            </a:lvl8pPr>
            <a:lvl9pPr marL="3886200" indent="-22860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b="1" dirty="0">
                <a:solidFill>
                  <a:srgbClr val="FF0000"/>
                </a:solidFill>
              </a:rPr>
              <a:t>Frequency of Gale Force Winds </a:t>
            </a:r>
          </a:p>
        </p:txBody>
      </p:sp>
    </p:spTree>
    <p:extLst>
      <p:ext uri="{BB962C8B-B14F-4D97-AF65-F5344CB8AC3E}">
        <p14:creationId xmlns:p14="http://schemas.microsoft.com/office/powerpoint/2010/main" val="32476453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56134"/>
            <a:ext cx="8229600" cy="1143000"/>
          </a:xfrm>
        </p:spPr>
        <p:txBody>
          <a:bodyPr>
            <a:normAutofit fontScale="90000"/>
          </a:bodyPr>
          <a:lstStyle/>
          <a:p>
            <a:r>
              <a:rPr lang="en-US" dirty="0" smtClean="0"/>
              <a:t>KNMI, NOAA and RSS ASCAT </a:t>
            </a:r>
            <a:br>
              <a:rPr lang="en-US" dirty="0" smtClean="0"/>
            </a:br>
            <a:r>
              <a:rPr lang="en-US" dirty="0" smtClean="0"/>
              <a:t>High Winds Case Study</a:t>
            </a:r>
            <a:br>
              <a:rPr lang="en-US" dirty="0" smtClean="0"/>
            </a:br>
            <a:r>
              <a:rPr lang="en-US" dirty="0" err="1" smtClean="0"/>
              <a:t>Extratropical</a:t>
            </a:r>
            <a:r>
              <a:rPr lang="en-US" dirty="0" smtClean="0"/>
              <a:t> Storm Feb 1</a:t>
            </a:r>
            <a:r>
              <a:rPr lang="en-US" baseline="30000" dirty="0" smtClean="0"/>
              <a:t>st</a:t>
            </a:r>
            <a:r>
              <a:rPr lang="en-US" dirty="0" smtClean="0"/>
              <a:t>, 2010 NOAA P3 Flight</a:t>
            </a:r>
            <a:endParaRPr lang="en-US" dirty="0"/>
          </a:p>
        </p:txBody>
      </p:sp>
    </p:spTree>
    <p:extLst>
      <p:ext uri="{BB962C8B-B14F-4D97-AF65-F5344CB8AC3E}">
        <p14:creationId xmlns:p14="http://schemas.microsoft.com/office/powerpoint/2010/main" val="2607644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201002020012_AL_ID00_revnum17067_ASCATA_windfieldCMOD5H_sfmruncorr.png"/>
          <p:cNvPicPr>
            <a:picLocks noChangeAspect="1"/>
          </p:cNvPicPr>
          <p:nvPr/>
        </p:nvPicPr>
        <p:blipFill>
          <a:blip r:embed="rId2" cstate="print"/>
          <a:stretch>
            <a:fillRect/>
          </a:stretch>
        </p:blipFill>
        <p:spPr>
          <a:xfrm>
            <a:off x="63500" y="63500"/>
            <a:ext cx="8991600" cy="6753225"/>
          </a:xfrm>
          <a:prstGeom prst="rect">
            <a:avLst/>
          </a:prstGeom>
        </p:spPr>
      </p:pic>
      <p:sp>
        <p:nvSpPr>
          <p:cNvPr id="5" name="TextBox 4"/>
          <p:cNvSpPr txBox="1"/>
          <p:nvPr/>
        </p:nvSpPr>
        <p:spPr>
          <a:xfrm>
            <a:off x="1524000" y="6535840"/>
            <a:ext cx="6019800" cy="369332"/>
          </a:xfrm>
          <a:prstGeom prst="rect">
            <a:avLst/>
          </a:prstGeom>
          <a:noFill/>
        </p:spPr>
        <p:txBody>
          <a:bodyPr wrap="square" rtlCol="0">
            <a:spAutoFit/>
          </a:bodyPr>
          <a:lstStyle/>
          <a:p>
            <a:pPr algn="ctr"/>
            <a:r>
              <a:rPr lang="en-US" b="1" dirty="0" smtClean="0">
                <a:solidFill>
                  <a:srgbClr val="FF0000"/>
                </a:solidFill>
              </a:rPr>
              <a:t>UNCORRECTED  SFMR WINDS</a:t>
            </a:r>
            <a:endParaRPr lang="en-US" b="1" dirty="0">
              <a:solidFill>
                <a:srgbClr val="FF0000"/>
              </a:solidFill>
            </a:endParaRPr>
          </a:p>
        </p:txBody>
      </p:sp>
    </p:spTree>
    <p:extLst>
      <p:ext uri="{BB962C8B-B14F-4D97-AF65-F5344CB8AC3E}">
        <p14:creationId xmlns:p14="http://schemas.microsoft.com/office/powerpoint/2010/main" val="25385601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flight_020210_corr_sfmr_cmod5n_rev2_Ta_ad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0"/>
            <a:ext cx="8581476" cy="6858000"/>
          </a:xfrm>
          <a:prstGeom prst="rect">
            <a:avLst/>
          </a:prstGeom>
        </p:spPr>
      </p:pic>
    </p:spTree>
    <p:extLst>
      <p:ext uri="{BB962C8B-B14F-4D97-AF65-F5344CB8AC3E}">
        <p14:creationId xmlns:p14="http://schemas.microsoft.com/office/powerpoint/2010/main" val="2677906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light_020210_corr_sfmr_cmod5h_rev2_Ta_ad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0"/>
            <a:ext cx="8581476" cy="6858000"/>
          </a:xfrm>
          <a:prstGeom prst="rect">
            <a:avLst/>
          </a:prstGeom>
        </p:spPr>
      </p:pic>
    </p:spTree>
    <p:extLst>
      <p:ext uri="{BB962C8B-B14F-4D97-AF65-F5344CB8AC3E}">
        <p14:creationId xmlns:p14="http://schemas.microsoft.com/office/powerpoint/2010/main" val="4136556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286"/>
            <a:ext cx="9144000" cy="1371600"/>
          </a:xfrm>
        </p:spPr>
        <p:txBody>
          <a:bodyPr/>
          <a:lstStyle/>
          <a:p>
            <a:r>
              <a:rPr lang="en-US" sz="3200" dirty="0" smtClean="0"/>
              <a:t>Uncorrected SFMR </a:t>
            </a:r>
            <a:r>
              <a:rPr lang="en-US" sz="3200" dirty="0" err="1" smtClean="0"/>
              <a:t>vs</a:t>
            </a:r>
            <a:r>
              <a:rPr lang="en-US" sz="3200" dirty="0" smtClean="0"/>
              <a:t> </a:t>
            </a:r>
            <a:r>
              <a:rPr lang="en-US" sz="3200" dirty="0" err="1" smtClean="0"/>
              <a:t>Sondes</a:t>
            </a:r>
            <a:r>
              <a:rPr lang="en-US" sz="3200" dirty="0" smtClean="0"/>
              <a:t/>
            </a:r>
            <a:br>
              <a:rPr lang="en-US" sz="3200" dirty="0" smtClean="0"/>
            </a:br>
            <a:r>
              <a:rPr lang="en-US" sz="3200" dirty="0" smtClean="0"/>
              <a:t>2007-2015</a:t>
            </a:r>
            <a:endParaRPr lang="en-US" sz="3200" dirty="0"/>
          </a:p>
        </p:txBody>
      </p:sp>
      <p:pic>
        <p:nvPicPr>
          <p:cNvPr id="7" name="Picture 6" descr="mu_wspd_scatter_sfmr_sonde_frr_10.0.png"/>
          <p:cNvPicPr preferRelativeResize="0">
            <a:picLocks/>
          </p:cNvPicPr>
          <p:nvPr/>
        </p:nvPicPr>
        <p:blipFill>
          <a:blip r:embed="rId2" cstate="print"/>
          <a:stretch>
            <a:fillRect/>
          </a:stretch>
        </p:blipFill>
        <p:spPr>
          <a:xfrm>
            <a:off x="1378862" y="1542143"/>
            <a:ext cx="6676571" cy="4989286"/>
          </a:xfrm>
          <a:prstGeom prst="rect">
            <a:avLst/>
          </a:prstGeom>
        </p:spPr>
      </p:pic>
      <p:pic>
        <p:nvPicPr>
          <p:cNvPr id="8" name="Picture 7" descr="mu_wspd_scatter_sfmr_sonde_frr_10.0.png"/>
          <p:cNvPicPr preferRelativeResize="0">
            <a:picLocks/>
          </p:cNvPicPr>
          <p:nvPr/>
        </p:nvPicPr>
        <p:blipFill>
          <a:blip r:embed="rId3" cstate="print"/>
          <a:stretch>
            <a:fillRect/>
          </a:stretch>
        </p:blipFill>
        <p:spPr>
          <a:xfrm>
            <a:off x="3138713" y="3332455"/>
            <a:ext cx="5261429" cy="2974002"/>
          </a:xfrm>
          <a:prstGeom prst="rect">
            <a:avLst/>
          </a:prstGeom>
        </p:spPr>
      </p:pic>
    </p:spTree>
    <p:extLst>
      <p:ext uri="{BB962C8B-B14F-4D97-AF65-F5344CB8AC3E}">
        <p14:creationId xmlns:p14="http://schemas.microsoft.com/office/powerpoint/2010/main" val="2863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light_020210_corr_sfmr_rss_rev2_Ta_ad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0"/>
            <a:ext cx="8581476" cy="6858000"/>
          </a:xfrm>
          <a:prstGeom prst="rect">
            <a:avLst/>
          </a:prstGeom>
        </p:spPr>
      </p:pic>
    </p:spTree>
    <p:extLst>
      <p:ext uri="{BB962C8B-B14F-4D97-AF65-F5344CB8AC3E}">
        <p14:creationId xmlns:p14="http://schemas.microsoft.com/office/powerpoint/2010/main" val="40360306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said\Documents\temp\extra_trop_study\casestudy\201002020012_AL_ID00_revnum17067_ASCATA_windfieldCMOD5N.png"/>
          <p:cNvPicPr>
            <a:picLocks noChangeAspect="1" noChangeArrowheads="1"/>
          </p:cNvPicPr>
          <p:nvPr/>
        </p:nvPicPr>
        <p:blipFill>
          <a:blip r:embed="rId2" cstate="print"/>
          <a:srcRect/>
          <a:stretch>
            <a:fillRect/>
          </a:stretch>
        </p:blipFill>
        <p:spPr bwMode="auto">
          <a:xfrm>
            <a:off x="0" y="0"/>
            <a:ext cx="8991600" cy="6753225"/>
          </a:xfrm>
          <a:prstGeom prst="rect">
            <a:avLst/>
          </a:prstGeom>
          <a:noFill/>
        </p:spPr>
      </p:pic>
      <p:sp>
        <p:nvSpPr>
          <p:cNvPr id="5" name="Freeform 4"/>
          <p:cNvSpPr/>
          <p:nvPr/>
        </p:nvSpPr>
        <p:spPr>
          <a:xfrm>
            <a:off x="1004679" y="1023724"/>
            <a:ext cx="6596760" cy="3279796"/>
          </a:xfrm>
          <a:custGeom>
            <a:avLst/>
            <a:gdLst>
              <a:gd name="connsiteX0" fmla="*/ 0 w 6596760"/>
              <a:gd name="connsiteY0" fmla="*/ 398114 h 3639906"/>
              <a:gd name="connsiteX1" fmla="*/ 568686 w 6596760"/>
              <a:gd name="connsiteY1" fmla="*/ 777271 h 3639906"/>
              <a:gd name="connsiteX2" fmla="*/ 1194241 w 6596760"/>
              <a:gd name="connsiteY2" fmla="*/ 1194344 h 3639906"/>
              <a:gd name="connsiteX3" fmla="*/ 1687102 w 6596760"/>
              <a:gd name="connsiteY3" fmla="*/ 1516627 h 3639906"/>
              <a:gd name="connsiteX4" fmla="*/ 2274745 w 6596760"/>
              <a:gd name="connsiteY4" fmla="*/ 1857868 h 3639906"/>
              <a:gd name="connsiteX5" fmla="*/ 2957168 w 6596760"/>
              <a:gd name="connsiteY5" fmla="*/ 1990573 h 3639906"/>
              <a:gd name="connsiteX6" fmla="*/ 3791241 w 6596760"/>
              <a:gd name="connsiteY6" fmla="*/ 1952657 h 3639906"/>
              <a:gd name="connsiteX7" fmla="*/ 4359927 w 6596760"/>
              <a:gd name="connsiteY7" fmla="*/ 1819953 h 3639906"/>
              <a:gd name="connsiteX8" fmla="*/ 4758008 w 6596760"/>
              <a:gd name="connsiteY8" fmla="*/ 1402880 h 3639906"/>
              <a:gd name="connsiteX9" fmla="*/ 5137132 w 6596760"/>
              <a:gd name="connsiteY9" fmla="*/ 758313 h 3639906"/>
              <a:gd name="connsiteX10" fmla="*/ 5478344 w 6596760"/>
              <a:gd name="connsiteY10" fmla="*/ 170620 h 3639906"/>
              <a:gd name="connsiteX11" fmla="*/ 5611037 w 6596760"/>
              <a:gd name="connsiteY11" fmla="*/ 0 h 3639906"/>
              <a:gd name="connsiteX12" fmla="*/ 6558847 w 6596760"/>
              <a:gd name="connsiteY12" fmla="*/ 94789 h 3639906"/>
              <a:gd name="connsiteX13" fmla="*/ 6596760 w 6596760"/>
              <a:gd name="connsiteY13" fmla="*/ 303325 h 3639906"/>
              <a:gd name="connsiteX14" fmla="*/ 6558847 w 6596760"/>
              <a:gd name="connsiteY14" fmla="*/ 1118512 h 3639906"/>
              <a:gd name="connsiteX15" fmla="*/ 6369285 w 6596760"/>
              <a:gd name="connsiteY15" fmla="*/ 2028489 h 3639906"/>
              <a:gd name="connsiteX16" fmla="*/ 5971205 w 6596760"/>
              <a:gd name="connsiteY16" fmla="*/ 2824718 h 3639906"/>
              <a:gd name="connsiteX17" fmla="*/ 5440431 w 6596760"/>
              <a:gd name="connsiteY17" fmla="*/ 3260749 h 3639906"/>
              <a:gd name="connsiteX18" fmla="*/ 4530533 w 6596760"/>
              <a:gd name="connsiteY18" fmla="*/ 3507201 h 3639906"/>
              <a:gd name="connsiteX19" fmla="*/ 3715416 w 6596760"/>
              <a:gd name="connsiteY19" fmla="*/ 3639906 h 3639906"/>
              <a:gd name="connsiteX20" fmla="*/ 2559088 w 6596760"/>
              <a:gd name="connsiteY20" fmla="*/ 3507201 h 3639906"/>
              <a:gd name="connsiteX21" fmla="*/ 1819796 w 6596760"/>
              <a:gd name="connsiteY21" fmla="*/ 3298664 h 3639906"/>
              <a:gd name="connsiteX22" fmla="*/ 1023635 w 6596760"/>
              <a:gd name="connsiteY22" fmla="*/ 3014297 h 3639906"/>
              <a:gd name="connsiteX23" fmla="*/ 341212 w 6596760"/>
              <a:gd name="connsiteY23" fmla="*/ 2786803 h 3639906"/>
              <a:gd name="connsiteX24" fmla="*/ 0 w 6596760"/>
              <a:gd name="connsiteY24" fmla="*/ 303325 h 3639906"/>
              <a:gd name="connsiteX25" fmla="*/ 0 w 6596760"/>
              <a:gd name="connsiteY25" fmla="*/ 303325 h 363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96760" h="3639906">
                <a:moveTo>
                  <a:pt x="0" y="398114"/>
                </a:moveTo>
                <a:lnTo>
                  <a:pt x="568686" y="777271"/>
                </a:lnTo>
                <a:lnTo>
                  <a:pt x="1194241" y="1194344"/>
                </a:lnTo>
                <a:lnTo>
                  <a:pt x="1687102" y="1516627"/>
                </a:lnTo>
                <a:lnTo>
                  <a:pt x="2274745" y="1857868"/>
                </a:lnTo>
                <a:lnTo>
                  <a:pt x="2957168" y="1990573"/>
                </a:lnTo>
                <a:lnTo>
                  <a:pt x="3791241" y="1952657"/>
                </a:lnTo>
                <a:lnTo>
                  <a:pt x="4359927" y="1819953"/>
                </a:lnTo>
                <a:lnTo>
                  <a:pt x="4758008" y="1402880"/>
                </a:lnTo>
                <a:lnTo>
                  <a:pt x="5137132" y="758313"/>
                </a:lnTo>
                <a:lnTo>
                  <a:pt x="5478344" y="170620"/>
                </a:lnTo>
                <a:lnTo>
                  <a:pt x="5611037" y="0"/>
                </a:lnTo>
                <a:lnTo>
                  <a:pt x="6558847" y="94789"/>
                </a:lnTo>
                <a:lnTo>
                  <a:pt x="6596760" y="303325"/>
                </a:lnTo>
                <a:lnTo>
                  <a:pt x="6558847" y="1118512"/>
                </a:lnTo>
                <a:lnTo>
                  <a:pt x="6369285" y="2028489"/>
                </a:lnTo>
                <a:lnTo>
                  <a:pt x="5971205" y="2824718"/>
                </a:lnTo>
                <a:lnTo>
                  <a:pt x="5440431" y="3260749"/>
                </a:lnTo>
                <a:lnTo>
                  <a:pt x="4530533" y="3507201"/>
                </a:lnTo>
                <a:lnTo>
                  <a:pt x="3715416" y="3639906"/>
                </a:lnTo>
                <a:lnTo>
                  <a:pt x="2559088" y="3507201"/>
                </a:lnTo>
                <a:lnTo>
                  <a:pt x="1819796" y="3298664"/>
                </a:lnTo>
                <a:lnTo>
                  <a:pt x="1023635" y="3014297"/>
                </a:lnTo>
                <a:lnTo>
                  <a:pt x="341212" y="2786803"/>
                </a:lnTo>
                <a:lnTo>
                  <a:pt x="0" y="303325"/>
                </a:lnTo>
                <a:lnTo>
                  <a:pt x="0" y="303325"/>
                </a:lnTo>
              </a:path>
            </a:pathLst>
          </a:custGeom>
          <a:ln w="5080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Arrow Connector 2"/>
          <p:cNvCxnSpPr>
            <a:stCxn id="5" idx="4"/>
          </p:cNvCxnSpPr>
          <p:nvPr/>
        </p:nvCxnSpPr>
        <p:spPr>
          <a:xfrm>
            <a:off x="3279424" y="2697786"/>
            <a:ext cx="3904" cy="1463286"/>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337369" y="3215374"/>
            <a:ext cx="1026884" cy="646331"/>
          </a:xfrm>
          <a:prstGeom prst="rect">
            <a:avLst/>
          </a:prstGeom>
          <a:noFill/>
        </p:spPr>
        <p:txBody>
          <a:bodyPr wrap="square" rtlCol="0">
            <a:spAutoFit/>
          </a:bodyPr>
          <a:lstStyle/>
          <a:p>
            <a:r>
              <a:rPr lang="en-US" dirty="0" smtClean="0">
                <a:solidFill>
                  <a:srgbClr val="FFFF00"/>
                </a:solidFill>
              </a:rPr>
              <a:t>100km</a:t>
            </a:r>
          </a:p>
          <a:p>
            <a:r>
              <a:rPr lang="en-US" dirty="0" smtClean="0">
                <a:solidFill>
                  <a:srgbClr val="FFFF00"/>
                </a:solidFill>
              </a:rPr>
              <a:t>40kts</a:t>
            </a:r>
            <a:endParaRPr lang="en-US" dirty="0">
              <a:solidFill>
                <a:srgbClr val="FFFF00"/>
              </a:solidFill>
            </a:endParaRPr>
          </a:p>
        </p:txBody>
      </p:sp>
      <p:sp>
        <p:nvSpPr>
          <p:cNvPr id="2" name="TextBox 1"/>
          <p:cNvSpPr txBox="1"/>
          <p:nvPr/>
        </p:nvSpPr>
        <p:spPr>
          <a:xfrm>
            <a:off x="1324429" y="217713"/>
            <a:ext cx="3882571" cy="523220"/>
          </a:xfrm>
          <a:prstGeom prst="rect">
            <a:avLst/>
          </a:prstGeom>
          <a:solidFill>
            <a:schemeClr val="bg1"/>
          </a:solidFill>
        </p:spPr>
        <p:txBody>
          <a:bodyPr wrap="square" rtlCol="0">
            <a:spAutoFit/>
          </a:bodyPr>
          <a:lstStyle/>
          <a:p>
            <a:pPr algn="ctr"/>
            <a:r>
              <a:rPr lang="en-US" sz="2800" b="1" dirty="0" smtClean="0"/>
              <a:t>KNMI</a:t>
            </a:r>
            <a:endParaRPr lang="en-US" sz="2800" b="1" dirty="0"/>
          </a:p>
        </p:txBody>
      </p:sp>
    </p:spTree>
    <p:extLst>
      <p:ext uri="{BB962C8B-B14F-4D97-AF65-F5344CB8AC3E}">
        <p14:creationId xmlns:p14="http://schemas.microsoft.com/office/powerpoint/2010/main" val="31075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fsa005\My Documents\NOAA\201002020012_AL_ID00_revnum17067_ASCATA_windfield.png"/>
          <p:cNvPicPr>
            <a:picLocks noChangeAspect="1" noChangeArrowheads="1"/>
          </p:cNvPicPr>
          <p:nvPr/>
        </p:nvPicPr>
        <p:blipFill>
          <a:blip r:embed="rId2" cstate="print"/>
          <a:srcRect/>
          <a:stretch>
            <a:fillRect/>
          </a:stretch>
        </p:blipFill>
        <p:spPr bwMode="auto">
          <a:xfrm>
            <a:off x="-17823" y="0"/>
            <a:ext cx="8991600" cy="6753225"/>
          </a:xfrm>
          <a:prstGeom prst="rect">
            <a:avLst/>
          </a:prstGeom>
          <a:noFill/>
        </p:spPr>
      </p:pic>
      <p:sp>
        <p:nvSpPr>
          <p:cNvPr id="3" name="Freeform 2"/>
          <p:cNvSpPr/>
          <p:nvPr/>
        </p:nvSpPr>
        <p:spPr>
          <a:xfrm>
            <a:off x="1004679" y="770068"/>
            <a:ext cx="6596760" cy="3998952"/>
          </a:xfrm>
          <a:custGeom>
            <a:avLst/>
            <a:gdLst>
              <a:gd name="connsiteX0" fmla="*/ 0 w 6596760"/>
              <a:gd name="connsiteY0" fmla="*/ 398114 h 3639906"/>
              <a:gd name="connsiteX1" fmla="*/ 568686 w 6596760"/>
              <a:gd name="connsiteY1" fmla="*/ 777271 h 3639906"/>
              <a:gd name="connsiteX2" fmla="*/ 1194241 w 6596760"/>
              <a:gd name="connsiteY2" fmla="*/ 1194344 h 3639906"/>
              <a:gd name="connsiteX3" fmla="*/ 1687102 w 6596760"/>
              <a:gd name="connsiteY3" fmla="*/ 1516627 h 3639906"/>
              <a:gd name="connsiteX4" fmla="*/ 2274745 w 6596760"/>
              <a:gd name="connsiteY4" fmla="*/ 1857868 h 3639906"/>
              <a:gd name="connsiteX5" fmla="*/ 2957168 w 6596760"/>
              <a:gd name="connsiteY5" fmla="*/ 1990573 h 3639906"/>
              <a:gd name="connsiteX6" fmla="*/ 3791241 w 6596760"/>
              <a:gd name="connsiteY6" fmla="*/ 1952657 h 3639906"/>
              <a:gd name="connsiteX7" fmla="*/ 4359927 w 6596760"/>
              <a:gd name="connsiteY7" fmla="*/ 1819953 h 3639906"/>
              <a:gd name="connsiteX8" fmla="*/ 4758008 w 6596760"/>
              <a:gd name="connsiteY8" fmla="*/ 1402880 h 3639906"/>
              <a:gd name="connsiteX9" fmla="*/ 5137132 w 6596760"/>
              <a:gd name="connsiteY9" fmla="*/ 758313 h 3639906"/>
              <a:gd name="connsiteX10" fmla="*/ 5478344 w 6596760"/>
              <a:gd name="connsiteY10" fmla="*/ 170620 h 3639906"/>
              <a:gd name="connsiteX11" fmla="*/ 5611037 w 6596760"/>
              <a:gd name="connsiteY11" fmla="*/ 0 h 3639906"/>
              <a:gd name="connsiteX12" fmla="*/ 6558847 w 6596760"/>
              <a:gd name="connsiteY12" fmla="*/ 94789 h 3639906"/>
              <a:gd name="connsiteX13" fmla="*/ 6596760 w 6596760"/>
              <a:gd name="connsiteY13" fmla="*/ 303325 h 3639906"/>
              <a:gd name="connsiteX14" fmla="*/ 6558847 w 6596760"/>
              <a:gd name="connsiteY14" fmla="*/ 1118512 h 3639906"/>
              <a:gd name="connsiteX15" fmla="*/ 6369285 w 6596760"/>
              <a:gd name="connsiteY15" fmla="*/ 2028489 h 3639906"/>
              <a:gd name="connsiteX16" fmla="*/ 5971205 w 6596760"/>
              <a:gd name="connsiteY16" fmla="*/ 2824718 h 3639906"/>
              <a:gd name="connsiteX17" fmla="*/ 5440431 w 6596760"/>
              <a:gd name="connsiteY17" fmla="*/ 3260749 h 3639906"/>
              <a:gd name="connsiteX18" fmla="*/ 4530533 w 6596760"/>
              <a:gd name="connsiteY18" fmla="*/ 3507201 h 3639906"/>
              <a:gd name="connsiteX19" fmla="*/ 3715416 w 6596760"/>
              <a:gd name="connsiteY19" fmla="*/ 3639906 h 3639906"/>
              <a:gd name="connsiteX20" fmla="*/ 2559088 w 6596760"/>
              <a:gd name="connsiteY20" fmla="*/ 3507201 h 3639906"/>
              <a:gd name="connsiteX21" fmla="*/ 1819796 w 6596760"/>
              <a:gd name="connsiteY21" fmla="*/ 3298664 h 3639906"/>
              <a:gd name="connsiteX22" fmla="*/ 1023635 w 6596760"/>
              <a:gd name="connsiteY22" fmla="*/ 3014297 h 3639906"/>
              <a:gd name="connsiteX23" fmla="*/ 341212 w 6596760"/>
              <a:gd name="connsiteY23" fmla="*/ 2786803 h 3639906"/>
              <a:gd name="connsiteX24" fmla="*/ 0 w 6596760"/>
              <a:gd name="connsiteY24" fmla="*/ 303325 h 3639906"/>
              <a:gd name="connsiteX25" fmla="*/ 0 w 6596760"/>
              <a:gd name="connsiteY25" fmla="*/ 303325 h 363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96760" h="3639906">
                <a:moveTo>
                  <a:pt x="0" y="398114"/>
                </a:moveTo>
                <a:lnTo>
                  <a:pt x="568686" y="777271"/>
                </a:lnTo>
                <a:lnTo>
                  <a:pt x="1194241" y="1194344"/>
                </a:lnTo>
                <a:lnTo>
                  <a:pt x="1687102" y="1516627"/>
                </a:lnTo>
                <a:lnTo>
                  <a:pt x="2274745" y="1857868"/>
                </a:lnTo>
                <a:lnTo>
                  <a:pt x="2957168" y="1990573"/>
                </a:lnTo>
                <a:lnTo>
                  <a:pt x="3791241" y="1952657"/>
                </a:lnTo>
                <a:lnTo>
                  <a:pt x="4359927" y="1819953"/>
                </a:lnTo>
                <a:lnTo>
                  <a:pt x="4758008" y="1402880"/>
                </a:lnTo>
                <a:lnTo>
                  <a:pt x="5137132" y="758313"/>
                </a:lnTo>
                <a:lnTo>
                  <a:pt x="5478344" y="170620"/>
                </a:lnTo>
                <a:lnTo>
                  <a:pt x="5611037" y="0"/>
                </a:lnTo>
                <a:lnTo>
                  <a:pt x="6558847" y="94789"/>
                </a:lnTo>
                <a:lnTo>
                  <a:pt x="6596760" y="303325"/>
                </a:lnTo>
                <a:lnTo>
                  <a:pt x="6558847" y="1118512"/>
                </a:lnTo>
                <a:lnTo>
                  <a:pt x="6369285" y="2028489"/>
                </a:lnTo>
                <a:lnTo>
                  <a:pt x="5971205" y="2824718"/>
                </a:lnTo>
                <a:lnTo>
                  <a:pt x="5440431" y="3260749"/>
                </a:lnTo>
                <a:lnTo>
                  <a:pt x="4530533" y="3507201"/>
                </a:lnTo>
                <a:lnTo>
                  <a:pt x="3715416" y="3639906"/>
                </a:lnTo>
                <a:lnTo>
                  <a:pt x="2559088" y="3507201"/>
                </a:lnTo>
                <a:lnTo>
                  <a:pt x="1819796" y="3298664"/>
                </a:lnTo>
                <a:lnTo>
                  <a:pt x="1023635" y="3014297"/>
                </a:lnTo>
                <a:lnTo>
                  <a:pt x="341212" y="2786803"/>
                </a:lnTo>
                <a:lnTo>
                  <a:pt x="0" y="303325"/>
                </a:lnTo>
                <a:lnTo>
                  <a:pt x="0" y="303325"/>
                </a:lnTo>
              </a:path>
            </a:pathLst>
          </a:custGeom>
          <a:ln w="5080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 name="Straight Arrow Connector 3"/>
          <p:cNvCxnSpPr/>
          <p:nvPr/>
        </p:nvCxnSpPr>
        <p:spPr>
          <a:xfrm>
            <a:off x="3279424" y="2697786"/>
            <a:ext cx="0" cy="1868585"/>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337369" y="3215374"/>
            <a:ext cx="1026884" cy="646331"/>
          </a:xfrm>
          <a:prstGeom prst="rect">
            <a:avLst/>
          </a:prstGeom>
          <a:noFill/>
        </p:spPr>
        <p:txBody>
          <a:bodyPr wrap="square" rtlCol="0">
            <a:spAutoFit/>
          </a:bodyPr>
          <a:lstStyle/>
          <a:p>
            <a:r>
              <a:rPr lang="en-US" dirty="0" smtClean="0">
                <a:solidFill>
                  <a:srgbClr val="FFFF00"/>
                </a:solidFill>
              </a:rPr>
              <a:t>120km</a:t>
            </a:r>
          </a:p>
          <a:p>
            <a:r>
              <a:rPr lang="en-US" dirty="0" smtClean="0">
                <a:solidFill>
                  <a:srgbClr val="FFFF00"/>
                </a:solidFill>
              </a:rPr>
              <a:t>40kts</a:t>
            </a:r>
            <a:endParaRPr lang="en-US" dirty="0">
              <a:solidFill>
                <a:srgbClr val="FFFF00"/>
              </a:solidFill>
            </a:endParaRPr>
          </a:p>
        </p:txBody>
      </p:sp>
      <p:sp>
        <p:nvSpPr>
          <p:cNvPr id="6" name="Freeform 5"/>
          <p:cNvSpPr/>
          <p:nvPr/>
        </p:nvSpPr>
        <p:spPr>
          <a:xfrm>
            <a:off x="985723" y="1544064"/>
            <a:ext cx="2938212" cy="2199110"/>
          </a:xfrm>
          <a:custGeom>
            <a:avLst/>
            <a:gdLst>
              <a:gd name="connsiteX0" fmla="*/ 0 w 2938212"/>
              <a:gd name="connsiteY0" fmla="*/ 0 h 2199110"/>
              <a:gd name="connsiteX1" fmla="*/ 398080 w 2938212"/>
              <a:gd name="connsiteY1" fmla="*/ 379157 h 2199110"/>
              <a:gd name="connsiteX2" fmla="*/ 928854 w 2938212"/>
              <a:gd name="connsiteY2" fmla="*/ 758314 h 2199110"/>
              <a:gd name="connsiteX3" fmla="*/ 1364847 w 2938212"/>
              <a:gd name="connsiteY3" fmla="*/ 1137471 h 2199110"/>
              <a:gd name="connsiteX4" fmla="*/ 1876664 w 2938212"/>
              <a:gd name="connsiteY4" fmla="*/ 1440796 h 2199110"/>
              <a:gd name="connsiteX5" fmla="*/ 2559088 w 2938212"/>
              <a:gd name="connsiteY5" fmla="*/ 1649333 h 2199110"/>
              <a:gd name="connsiteX6" fmla="*/ 2938212 w 2938212"/>
              <a:gd name="connsiteY6" fmla="*/ 1725164 h 2199110"/>
              <a:gd name="connsiteX7" fmla="*/ 2464307 w 2938212"/>
              <a:gd name="connsiteY7" fmla="*/ 2066405 h 2199110"/>
              <a:gd name="connsiteX8" fmla="*/ 1762927 w 2938212"/>
              <a:gd name="connsiteY8" fmla="*/ 2199110 h 2199110"/>
              <a:gd name="connsiteX9" fmla="*/ 928854 w 2938212"/>
              <a:gd name="connsiteY9" fmla="*/ 1725164 h 2199110"/>
              <a:gd name="connsiteX10" fmla="*/ 379124 w 2938212"/>
              <a:gd name="connsiteY10" fmla="*/ 1554543 h 2199110"/>
              <a:gd name="connsiteX11" fmla="*/ 170606 w 2938212"/>
              <a:gd name="connsiteY11" fmla="*/ 1459754 h 2199110"/>
              <a:gd name="connsiteX12" fmla="*/ 37912 w 2938212"/>
              <a:gd name="connsiteY12" fmla="*/ 56874 h 2199110"/>
              <a:gd name="connsiteX13" fmla="*/ 37912 w 2938212"/>
              <a:gd name="connsiteY13" fmla="*/ 132705 h 2199110"/>
              <a:gd name="connsiteX14" fmla="*/ 37912 w 2938212"/>
              <a:gd name="connsiteY14" fmla="*/ 132705 h 219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8212" h="2199110">
                <a:moveTo>
                  <a:pt x="0" y="0"/>
                </a:moveTo>
                <a:lnTo>
                  <a:pt x="398080" y="379157"/>
                </a:lnTo>
                <a:lnTo>
                  <a:pt x="928854" y="758314"/>
                </a:lnTo>
                <a:lnTo>
                  <a:pt x="1364847" y="1137471"/>
                </a:lnTo>
                <a:lnTo>
                  <a:pt x="1876664" y="1440796"/>
                </a:lnTo>
                <a:lnTo>
                  <a:pt x="2559088" y="1649333"/>
                </a:lnTo>
                <a:lnTo>
                  <a:pt x="2938212" y="1725164"/>
                </a:lnTo>
                <a:lnTo>
                  <a:pt x="2464307" y="2066405"/>
                </a:lnTo>
                <a:lnTo>
                  <a:pt x="1762927" y="2199110"/>
                </a:lnTo>
                <a:lnTo>
                  <a:pt x="928854" y="1725164"/>
                </a:lnTo>
                <a:lnTo>
                  <a:pt x="379124" y="1554543"/>
                </a:lnTo>
                <a:lnTo>
                  <a:pt x="170606" y="1459754"/>
                </a:lnTo>
                <a:lnTo>
                  <a:pt x="37912" y="56874"/>
                </a:lnTo>
                <a:lnTo>
                  <a:pt x="37912" y="132705"/>
                </a:lnTo>
                <a:lnTo>
                  <a:pt x="37912" y="132705"/>
                </a:lnTo>
              </a:path>
            </a:pathLst>
          </a:custGeom>
          <a:ln w="508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5029200" y="1752600"/>
            <a:ext cx="1624428" cy="2286000"/>
          </a:xfrm>
          <a:custGeom>
            <a:avLst/>
            <a:gdLst>
              <a:gd name="connsiteX0" fmla="*/ 208518 w 1535452"/>
              <a:gd name="connsiteY0" fmla="*/ 1611417 h 2369731"/>
              <a:gd name="connsiteX1" fmla="*/ 777204 w 1535452"/>
              <a:gd name="connsiteY1" fmla="*/ 985808 h 2369731"/>
              <a:gd name="connsiteX2" fmla="*/ 1080503 w 1535452"/>
              <a:gd name="connsiteY2" fmla="*/ 530820 h 2369731"/>
              <a:gd name="connsiteX3" fmla="*/ 1345890 w 1535452"/>
              <a:gd name="connsiteY3" fmla="*/ 0 h 2369731"/>
              <a:gd name="connsiteX4" fmla="*/ 1459628 w 1535452"/>
              <a:gd name="connsiteY4" fmla="*/ 454989 h 2369731"/>
              <a:gd name="connsiteX5" fmla="*/ 1383803 w 1535452"/>
              <a:gd name="connsiteY5" fmla="*/ 625609 h 2369731"/>
              <a:gd name="connsiteX6" fmla="*/ 1213197 w 1535452"/>
              <a:gd name="connsiteY6" fmla="*/ 853103 h 2369731"/>
              <a:gd name="connsiteX7" fmla="*/ 1440671 w 1535452"/>
              <a:gd name="connsiteY7" fmla="*/ 1118513 h 2369731"/>
              <a:gd name="connsiteX8" fmla="*/ 1535452 w 1535452"/>
              <a:gd name="connsiteY8" fmla="*/ 1327049 h 2369731"/>
              <a:gd name="connsiteX9" fmla="*/ 1289022 w 1535452"/>
              <a:gd name="connsiteY9" fmla="*/ 1554544 h 2369731"/>
              <a:gd name="connsiteX10" fmla="*/ 985722 w 1535452"/>
              <a:gd name="connsiteY10" fmla="*/ 1952658 h 2369731"/>
              <a:gd name="connsiteX11" fmla="*/ 663467 w 1535452"/>
              <a:gd name="connsiteY11" fmla="*/ 2199110 h 2369731"/>
              <a:gd name="connsiteX12" fmla="*/ 360168 w 1535452"/>
              <a:gd name="connsiteY12" fmla="*/ 2350773 h 2369731"/>
              <a:gd name="connsiteX13" fmla="*/ 189562 w 1535452"/>
              <a:gd name="connsiteY13" fmla="*/ 2369731 h 2369731"/>
              <a:gd name="connsiteX14" fmla="*/ 0 w 1535452"/>
              <a:gd name="connsiteY14" fmla="*/ 2009532 h 2369731"/>
              <a:gd name="connsiteX15" fmla="*/ 0 w 1535452"/>
              <a:gd name="connsiteY15" fmla="*/ 1687249 h 2369731"/>
              <a:gd name="connsiteX16" fmla="*/ 0 w 1535452"/>
              <a:gd name="connsiteY16" fmla="*/ 1687249 h 2369731"/>
              <a:gd name="connsiteX17" fmla="*/ 94781 w 1535452"/>
              <a:gd name="connsiteY17" fmla="*/ 1668291 h 2369731"/>
              <a:gd name="connsiteX18" fmla="*/ 94781 w 1535452"/>
              <a:gd name="connsiteY18" fmla="*/ 1668291 h 236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5452" h="2369731">
                <a:moveTo>
                  <a:pt x="208518" y="1611417"/>
                </a:moveTo>
                <a:lnTo>
                  <a:pt x="777204" y="985808"/>
                </a:lnTo>
                <a:lnTo>
                  <a:pt x="1080503" y="530820"/>
                </a:lnTo>
                <a:lnTo>
                  <a:pt x="1345890" y="0"/>
                </a:lnTo>
                <a:lnTo>
                  <a:pt x="1459628" y="454989"/>
                </a:lnTo>
                <a:lnTo>
                  <a:pt x="1383803" y="625609"/>
                </a:lnTo>
                <a:lnTo>
                  <a:pt x="1213197" y="853103"/>
                </a:lnTo>
                <a:lnTo>
                  <a:pt x="1440671" y="1118513"/>
                </a:lnTo>
                <a:lnTo>
                  <a:pt x="1535452" y="1327049"/>
                </a:lnTo>
                <a:lnTo>
                  <a:pt x="1289022" y="1554544"/>
                </a:lnTo>
                <a:lnTo>
                  <a:pt x="985722" y="1952658"/>
                </a:lnTo>
                <a:lnTo>
                  <a:pt x="663467" y="2199110"/>
                </a:lnTo>
                <a:lnTo>
                  <a:pt x="360168" y="2350773"/>
                </a:lnTo>
                <a:lnTo>
                  <a:pt x="189562" y="2369731"/>
                </a:lnTo>
                <a:lnTo>
                  <a:pt x="0" y="2009532"/>
                </a:lnTo>
                <a:lnTo>
                  <a:pt x="0" y="1687249"/>
                </a:lnTo>
                <a:lnTo>
                  <a:pt x="0" y="1687249"/>
                </a:lnTo>
                <a:lnTo>
                  <a:pt x="94781" y="1668291"/>
                </a:lnTo>
                <a:lnTo>
                  <a:pt x="94781" y="1668291"/>
                </a:lnTo>
              </a:path>
            </a:pathLst>
          </a:custGeom>
          <a:ln w="508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2391560" y="2593915"/>
            <a:ext cx="0" cy="837618"/>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364676" y="2569043"/>
            <a:ext cx="1026884" cy="646331"/>
          </a:xfrm>
          <a:prstGeom prst="rect">
            <a:avLst/>
          </a:prstGeom>
          <a:noFill/>
        </p:spPr>
        <p:txBody>
          <a:bodyPr wrap="square" rtlCol="0">
            <a:spAutoFit/>
          </a:bodyPr>
          <a:lstStyle/>
          <a:p>
            <a:r>
              <a:rPr lang="en-US" dirty="0">
                <a:solidFill>
                  <a:srgbClr val="FF6600"/>
                </a:solidFill>
              </a:rPr>
              <a:t>4</a:t>
            </a:r>
            <a:r>
              <a:rPr lang="en-US" dirty="0" smtClean="0">
                <a:solidFill>
                  <a:srgbClr val="FF6600"/>
                </a:solidFill>
              </a:rPr>
              <a:t>0km</a:t>
            </a:r>
          </a:p>
          <a:p>
            <a:r>
              <a:rPr lang="en-US" dirty="0" smtClean="0">
                <a:solidFill>
                  <a:srgbClr val="FF6600"/>
                </a:solidFill>
              </a:rPr>
              <a:t>50kts</a:t>
            </a:r>
            <a:endParaRPr lang="en-US" dirty="0">
              <a:solidFill>
                <a:srgbClr val="FF6600"/>
              </a:solidFill>
            </a:endParaRPr>
          </a:p>
        </p:txBody>
      </p:sp>
      <p:sp>
        <p:nvSpPr>
          <p:cNvPr id="10" name="TextBox 9"/>
          <p:cNvSpPr txBox="1"/>
          <p:nvPr/>
        </p:nvSpPr>
        <p:spPr>
          <a:xfrm>
            <a:off x="1324429" y="217713"/>
            <a:ext cx="3882571" cy="523220"/>
          </a:xfrm>
          <a:prstGeom prst="rect">
            <a:avLst/>
          </a:prstGeom>
          <a:solidFill>
            <a:schemeClr val="bg1"/>
          </a:solidFill>
        </p:spPr>
        <p:txBody>
          <a:bodyPr wrap="square" rtlCol="0">
            <a:spAutoFit/>
          </a:bodyPr>
          <a:lstStyle/>
          <a:p>
            <a:pPr algn="ctr"/>
            <a:r>
              <a:rPr lang="en-US" sz="2800" b="1" dirty="0" smtClean="0"/>
              <a:t>NOAA</a:t>
            </a:r>
            <a:endParaRPr lang="en-US" sz="2800" b="1" dirty="0"/>
          </a:p>
        </p:txBody>
      </p:sp>
    </p:spTree>
    <p:extLst>
      <p:ext uri="{BB962C8B-B14F-4D97-AF65-F5344CB8AC3E}">
        <p14:creationId xmlns:p14="http://schemas.microsoft.com/office/powerpoint/2010/main" val="11440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fsa005\My Documents\NOAA\201002020012_AL_00_ASCATRSSwindfieldNEW.png"/>
          <p:cNvPicPr>
            <a:picLocks noChangeAspect="1" noChangeArrowheads="1"/>
          </p:cNvPicPr>
          <p:nvPr/>
        </p:nvPicPr>
        <p:blipFill>
          <a:blip r:embed="rId2" cstate="print"/>
          <a:srcRect/>
          <a:stretch>
            <a:fillRect/>
          </a:stretch>
        </p:blipFill>
        <p:spPr bwMode="auto">
          <a:xfrm>
            <a:off x="0" y="0"/>
            <a:ext cx="8991600" cy="6753225"/>
          </a:xfrm>
          <a:prstGeom prst="rect">
            <a:avLst/>
          </a:prstGeom>
          <a:noFill/>
        </p:spPr>
      </p:pic>
      <p:cxnSp>
        <p:nvCxnSpPr>
          <p:cNvPr id="6" name="Straight Arrow Connector 5"/>
          <p:cNvCxnSpPr/>
          <p:nvPr/>
        </p:nvCxnSpPr>
        <p:spPr>
          <a:xfrm>
            <a:off x="3279424" y="2553385"/>
            <a:ext cx="0" cy="2810074"/>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337369" y="3093784"/>
            <a:ext cx="1026884" cy="923330"/>
          </a:xfrm>
          <a:prstGeom prst="rect">
            <a:avLst/>
          </a:prstGeom>
          <a:noFill/>
        </p:spPr>
        <p:txBody>
          <a:bodyPr wrap="square" rtlCol="0">
            <a:spAutoFit/>
          </a:bodyPr>
          <a:lstStyle/>
          <a:p>
            <a:r>
              <a:rPr lang="en-US" dirty="0" smtClean="0">
                <a:solidFill>
                  <a:srgbClr val="FFFF00"/>
                </a:solidFill>
              </a:rPr>
              <a:t>RSS</a:t>
            </a:r>
          </a:p>
          <a:p>
            <a:r>
              <a:rPr lang="en-US" dirty="0" smtClean="0">
                <a:solidFill>
                  <a:srgbClr val="FFFF00"/>
                </a:solidFill>
              </a:rPr>
              <a:t>200km</a:t>
            </a:r>
          </a:p>
          <a:p>
            <a:r>
              <a:rPr lang="en-US" dirty="0" smtClean="0">
                <a:solidFill>
                  <a:srgbClr val="FFFF00"/>
                </a:solidFill>
              </a:rPr>
              <a:t>40kts</a:t>
            </a:r>
            <a:endParaRPr lang="en-US" dirty="0">
              <a:solidFill>
                <a:srgbClr val="FFFF00"/>
              </a:solidFill>
            </a:endParaRPr>
          </a:p>
        </p:txBody>
      </p:sp>
      <p:sp>
        <p:nvSpPr>
          <p:cNvPr id="9" name="Freeform 8"/>
          <p:cNvSpPr/>
          <p:nvPr/>
        </p:nvSpPr>
        <p:spPr>
          <a:xfrm>
            <a:off x="851233" y="905168"/>
            <a:ext cx="7161167" cy="4458291"/>
          </a:xfrm>
          <a:custGeom>
            <a:avLst/>
            <a:gdLst>
              <a:gd name="connsiteX0" fmla="*/ 0 w 7161167"/>
              <a:gd name="connsiteY0" fmla="*/ 94570 h 4458291"/>
              <a:gd name="connsiteX1" fmla="*/ 689094 w 7161167"/>
              <a:gd name="connsiteY1" fmla="*/ 607949 h 4458291"/>
              <a:gd name="connsiteX2" fmla="*/ 1715978 w 7161167"/>
              <a:gd name="connsiteY2" fmla="*/ 1310468 h 4458291"/>
              <a:gd name="connsiteX3" fmla="*/ 2445606 w 7161167"/>
              <a:gd name="connsiteY3" fmla="*/ 1715767 h 4458291"/>
              <a:gd name="connsiteX4" fmla="*/ 3161723 w 7161167"/>
              <a:gd name="connsiteY4" fmla="*/ 1823847 h 4458291"/>
              <a:gd name="connsiteX5" fmla="*/ 4377770 w 7161167"/>
              <a:gd name="connsiteY5" fmla="*/ 1580667 h 4458291"/>
              <a:gd name="connsiteX6" fmla="*/ 5012817 w 7161167"/>
              <a:gd name="connsiteY6" fmla="*/ 1067288 h 4458291"/>
              <a:gd name="connsiteX7" fmla="*/ 5391143 w 7161167"/>
              <a:gd name="connsiteY7" fmla="*/ 27020 h 4458291"/>
              <a:gd name="connsiteX8" fmla="*/ 5391143 w 7161167"/>
              <a:gd name="connsiteY8" fmla="*/ 27020 h 4458291"/>
              <a:gd name="connsiteX9" fmla="*/ 7053074 w 7161167"/>
              <a:gd name="connsiteY9" fmla="*/ 67550 h 4458291"/>
              <a:gd name="connsiteX10" fmla="*/ 7161167 w 7161167"/>
              <a:gd name="connsiteY10" fmla="*/ 1499607 h 4458291"/>
              <a:gd name="connsiteX11" fmla="*/ 6890935 w 7161167"/>
              <a:gd name="connsiteY11" fmla="*/ 2134576 h 4458291"/>
              <a:gd name="connsiteX12" fmla="*/ 6404516 w 7161167"/>
              <a:gd name="connsiteY12" fmla="*/ 3080274 h 4458291"/>
              <a:gd name="connsiteX13" fmla="*/ 5674887 w 7161167"/>
              <a:gd name="connsiteY13" fmla="*/ 3796303 h 4458291"/>
              <a:gd name="connsiteX14" fmla="*/ 4918236 w 7161167"/>
              <a:gd name="connsiteY14" fmla="*/ 4215112 h 4458291"/>
              <a:gd name="connsiteX15" fmla="*/ 3783258 w 7161167"/>
              <a:gd name="connsiteY15" fmla="*/ 4309682 h 4458291"/>
              <a:gd name="connsiteX16" fmla="*/ 2594234 w 7161167"/>
              <a:gd name="connsiteY16" fmla="*/ 4458291 h 4458291"/>
              <a:gd name="connsiteX17" fmla="*/ 1715978 w 7161167"/>
              <a:gd name="connsiteY17" fmla="*/ 4323192 h 4458291"/>
              <a:gd name="connsiteX18" fmla="*/ 878256 w 7161167"/>
              <a:gd name="connsiteY18" fmla="*/ 3863852 h 4458291"/>
              <a:gd name="connsiteX19" fmla="*/ 418861 w 7161167"/>
              <a:gd name="connsiteY19" fmla="*/ 3539613 h 4458291"/>
              <a:gd name="connsiteX20" fmla="*/ 0 w 7161167"/>
              <a:gd name="connsiteY20" fmla="*/ 0 h 4458291"/>
              <a:gd name="connsiteX21" fmla="*/ 0 w 7161167"/>
              <a:gd name="connsiteY21" fmla="*/ 0 h 445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61167" h="4458291">
                <a:moveTo>
                  <a:pt x="0" y="94570"/>
                </a:moveTo>
                <a:lnTo>
                  <a:pt x="689094" y="607949"/>
                </a:lnTo>
                <a:lnTo>
                  <a:pt x="1715978" y="1310468"/>
                </a:lnTo>
                <a:lnTo>
                  <a:pt x="2445606" y="1715767"/>
                </a:lnTo>
                <a:lnTo>
                  <a:pt x="3161723" y="1823847"/>
                </a:lnTo>
                <a:lnTo>
                  <a:pt x="4377770" y="1580667"/>
                </a:lnTo>
                <a:lnTo>
                  <a:pt x="5012817" y="1067288"/>
                </a:lnTo>
                <a:lnTo>
                  <a:pt x="5391143" y="27020"/>
                </a:lnTo>
                <a:lnTo>
                  <a:pt x="5391143" y="27020"/>
                </a:lnTo>
                <a:lnTo>
                  <a:pt x="7053074" y="67550"/>
                </a:lnTo>
                <a:lnTo>
                  <a:pt x="7161167" y="1499607"/>
                </a:lnTo>
                <a:lnTo>
                  <a:pt x="6890935" y="2134576"/>
                </a:lnTo>
                <a:lnTo>
                  <a:pt x="6404516" y="3080274"/>
                </a:lnTo>
                <a:lnTo>
                  <a:pt x="5674887" y="3796303"/>
                </a:lnTo>
                <a:lnTo>
                  <a:pt x="4918236" y="4215112"/>
                </a:lnTo>
                <a:lnTo>
                  <a:pt x="3783258" y="4309682"/>
                </a:lnTo>
                <a:lnTo>
                  <a:pt x="2594234" y="4458291"/>
                </a:lnTo>
                <a:lnTo>
                  <a:pt x="1715978" y="4323192"/>
                </a:lnTo>
                <a:lnTo>
                  <a:pt x="878256" y="3863852"/>
                </a:lnTo>
                <a:lnTo>
                  <a:pt x="418861" y="3539613"/>
                </a:lnTo>
                <a:lnTo>
                  <a:pt x="0" y="0"/>
                </a:lnTo>
                <a:lnTo>
                  <a:pt x="0" y="0"/>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004679" y="770068"/>
            <a:ext cx="6596760" cy="3998952"/>
          </a:xfrm>
          <a:custGeom>
            <a:avLst/>
            <a:gdLst>
              <a:gd name="connsiteX0" fmla="*/ 0 w 6596760"/>
              <a:gd name="connsiteY0" fmla="*/ 398114 h 3639906"/>
              <a:gd name="connsiteX1" fmla="*/ 568686 w 6596760"/>
              <a:gd name="connsiteY1" fmla="*/ 777271 h 3639906"/>
              <a:gd name="connsiteX2" fmla="*/ 1194241 w 6596760"/>
              <a:gd name="connsiteY2" fmla="*/ 1194344 h 3639906"/>
              <a:gd name="connsiteX3" fmla="*/ 1687102 w 6596760"/>
              <a:gd name="connsiteY3" fmla="*/ 1516627 h 3639906"/>
              <a:gd name="connsiteX4" fmla="*/ 2274745 w 6596760"/>
              <a:gd name="connsiteY4" fmla="*/ 1857868 h 3639906"/>
              <a:gd name="connsiteX5" fmla="*/ 2957168 w 6596760"/>
              <a:gd name="connsiteY5" fmla="*/ 1990573 h 3639906"/>
              <a:gd name="connsiteX6" fmla="*/ 3791241 w 6596760"/>
              <a:gd name="connsiteY6" fmla="*/ 1952657 h 3639906"/>
              <a:gd name="connsiteX7" fmla="*/ 4359927 w 6596760"/>
              <a:gd name="connsiteY7" fmla="*/ 1819953 h 3639906"/>
              <a:gd name="connsiteX8" fmla="*/ 4758008 w 6596760"/>
              <a:gd name="connsiteY8" fmla="*/ 1402880 h 3639906"/>
              <a:gd name="connsiteX9" fmla="*/ 5137132 w 6596760"/>
              <a:gd name="connsiteY9" fmla="*/ 758313 h 3639906"/>
              <a:gd name="connsiteX10" fmla="*/ 5478344 w 6596760"/>
              <a:gd name="connsiteY10" fmla="*/ 170620 h 3639906"/>
              <a:gd name="connsiteX11" fmla="*/ 5611037 w 6596760"/>
              <a:gd name="connsiteY11" fmla="*/ 0 h 3639906"/>
              <a:gd name="connsiteX12" fmla="*/ 6558847 w 6596760"/>
              <a:gd name="connsiteY12" fmla="*/ 94789 h 3639906"/>
              <a:gd name="connsiteX13" fmla="*/ 6596760 w 6596760"/>
              <a:gd name="connsiteY13" fmla="*/ 303325 h 3639906"/>
              <a:gd name="connsiteX14" fmla="*/ 6558847 w 6596760"/>
              <a:gd name="connsiteY14" fmla="*/ 1118512 h 3639906"/>
              <a:gd name="connsiteX15" fmla="*/ 6369285 w 6596760"/>
              <a:gd name="connsiteY15" fmla="*/ 2028489 h 3639906"/>
              <a:gd name="connsiteX16" fmla="*/ 5971205 w 6596760"/>
              <a:gd name="connsiteY16" fmla="*/ 2824718 h 3639906"/>
              <a:gd name="connsiteX17" fmla="*/ 5440431 w 6596760"/>
              <a:gd name="connsiteY17" fmla="*/ 3260749 h 3639906"/>
              <a:gd name="connsiteX18" fmla="*/ 4530533 w 6596760"/>
              <a:gd name="connsiteY18" fmla="*/ 3507201 h 3639906"/>
              <a:gd name="connsiteX19" fmla="*/ 3715416 w 6596760"/>
              <a:gd name="connsiteY19" fmla="*/ 3639906 h 3639906"/>
              <a:gd name="connsiteX20" fmla="*/ 2559088 w 6596760"/>
              <a:gd name="connsiteY20" fmla="*/ 3507201 h 3639906"/>
              <a:gd name="connsiteX21" fmla="*/ 1819796 w 6596760"/>
              <a:gd name="connsiteY21" fmla="*/ 3298664 h 3639906"/>
              <a:gd name="connsiteX22" fmla="*/ 1023635 w 6596760"/>
              <a:gd name="connsiteY22" fmla="*/ 3014297 h 3639906"/>
              <a:gd name="connsiteX23" fmla="*/ 341212 w 6596760"/>
              <a:gd name="connsiteY23" fmla="*/ 2786803 h 3639906"/>
              <a:gd name="connsiteX24" fmla="*/ 0 w 6596760"/>
              <a:gd name="connsiteY24" fmla="*/ 303325 h 3639906"/>
              <a:gd name="connsiteX25" fmla="*/ 0 w 6596760"/>
              <a:gd name="connsiteY25" fmla="*/ 303325 h 363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96760" h="3639906">
                <a:moveTo>
                  <a:pt x="0" y="398114"/>
                </a:moveTo>
                <a:lnTo>
                  <a:pt x="568686" y="777271"/>
                </a:lnTo>
                <a:lnTo>
                  <a:pt x="1194241" y="1194344"/>
                </a:lnTo>
                <a:lnTo>
                  <a:pt x="1687102" y="1516627"/>
                </a:lnTo>
                <a:lnTo>
                  <a:pt x="2274745" y="1857868"/>
                </a:lnTo>
                <a:lnTo>
                  <a:pt x="2957168" y="1990573"/>
                </a:lnTo>
                <a:lnTo>
                  <a:pt x="3791241" y="1952657"/>
                </a:lnTo>
                <a:lnTo>
                  <a:pt x="4359927" y="1819953"/>
                </a:lnTo>
                <a:lnTo>
                  <a:pt x="4758008" y="1402880"/>
                </a:lnTo>
                <a:lnTo>
                  <a:pt x="5137132" y="758313"/>
                </a:lnTo>
                <a:lnTo>
                  <a:pt x="5478344" y="170620"/>
                </a:lnTo>
                <a:lnTo>
                  <a:pt x="5611037" y="0"/>
                </a:lnTo>
                <a:lnTo>
                  <a:pt x="6558847" y="94789"/>
                </a:lnTo>
                <a:lnTo>
                  <a:pt x="6596760" y="303325"/>
                </a:lnTo>
                <a:lnTo>
                  <a:pt x="6558847" y="1118512"/>
                </a:lnTo>
                <a:lnTo>
                  <a:pt x="6369285" y="2028489"/>
                </a:lnTo>
                <a:lnTo>
                  <a:pt x="5971205" y="2824718"/>
                </a:lnTo>
                <a:lnTo>
                  <a:pt x="5440431" y="3260749"/>
                </a:lnTo>
                <a:lnTo>
                  <a:pt x="4530533" y="3507201"/>
                </a:lnTo>
                <a:lnTo>
                  <a:pt x="3715416" y="3639906"/>
                </a:lnTo>
                <a:lnTo>
                  <a:pt x="2559088" y="3507201"/>
                </a:lnTo>
                <a:lnTo>
                  <a:pt x="1819796" y="3298664"/>
                </a:lnTo>
                <a:lnTo>
                  <a:pt x="1023635" y="3014297"/>
                </a:lnTo>
                <a:lnTo>
                  <a:pt x="341212" y="2786803"/>
                </a:lnTo>
                <a:lnTo>
                  <a:pt x="0" y="303325"/>
                </a:lnTo>
                <a:lnTo>
                  <a:pt x="0" y="303325"/>
                </a:lnTo>
              </a:path>
            </a:pathLst>
          </a:custGeom>
          <a:ln w="5080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004679" y="1023724"/>
            <a:ext cx="6596760" cy="3279796"/>
          </a:xfrm>
          <a:custGeom>
            <a:avLst/>
            <a:gdLst>
              <a:gd name="connsiteX0" fmla="*/ 0 w 6596760"/>
              <a:gd name="connsiteY0" fmla="*/ 398114 h 3639906"/>
              <a:gd name="connsiteX1" fmla="*/ 568686 w 6596760"/>
              <a:gd name="connsiteY1" fmla="*/ 777271 h 3639906"/>
              <a:gd name="connsiteX2" fmla="*/ 1194241 w 6596760"/>
              <a:gd name="connsiteY2" fmla="*/ 1194344 h 3639906"/>
              <a:gd name="connsiteX3" fmla="*/ 1687102 w 6596760"/>
              <a:gd name="connsiteY3" fmla="*/ 1516627 h 3639906"/>
              <a:gd name="connsiteX4" fmla="*/ 2274745 w 6596760"/>
              <a:gd name="connsiteY4" fmla="*/ 1857868 h 3639906"/>
              <a:gd name="connsiteX5" fmla="*/ 2957168 w 6596760"/>
              <a:gd name="connsiteY5" fmla="*/ 1990573 h 3639906"/>
              <a:gd name="connsiteX6" fmla="*/ 3791241 w 6596760"/>
              <a:gd name="connsiteY6" fmla="*/ 1952657 h 3639906"/>
              <a:gd name="connsiteX7" fmla="*/ 4359927 w 6596760"/>
              <a:gd name="connsiteY7" fmla="*/ 1819953 h 3639906"/>
              <a:gd name="connsiteX8" fmla="*/ 4758008 w 6596760"/>
              <a:gd name="connsiteY8" fmla="*/ 1402880 h 3639906"/>
              <a:gd name="connsiteX9" fmla="*/ 5137132 w 6596760"/>
              <a:gd name="connsiteY9" fmla="*/ 758313 h 3639906"/>
              <a:gd name="connsiteX10" fmla="*/ 5478344 w 6596760"/>
              <a:gd name="connsiteY10" fmla="*/ 170620 h 3639906"/>
              <a:gd name="connsiteX11" fmla="*/ 5611037 w 6596760"/>
              <a:gd name="connsiteY11" fmla="*/ 0 h 3639906"/>
              <a:gd name="connsiteX12" fmla="*/ 6558847 w 6596760"/>
              <a:gd name="connsiteY12" fmla="*/ 94789 h 3639906"/>
              <a:gd name="connsiteX13" fmla="*/ 6596760 w 6596760"/>
              <a:gd name="connsiteY13" fmla="*/ 303325 h 3639906"/>
              <a:gd name="connsiteX14" fmla="*/ 6558847 w 6596760"/>
              <a:gd name="connsiteY14" fmla="*/ 1118512 h 3639906"/>
              <a:gd name="connsiteX15" fmla="*/ 6369285 w 6596760"/>
              <a:gd name="connsiteY15" fmla="*/ 2028489 h 3639906"/>
              <a:gd name="connsiteX16" fmla="*/ 5971205 w 6596760"/>
              <a:gd name="connsiteY16" fmla="*/ 2824718 h 3639906"/>
              <a:gd name="connsiteX17" fmla="*/ 5440431 w 6596760"/>
              <a:gd name="connsiteY17" fmla="*/ 3260749 h 3639906"/>
              <a:gd name="connsiteX18" fmla="*/ 4530533 w 6596760"/>
              <a:gd name="connsiteY18" fmla="*/ 3507201 h 3639906"/>
              <a:gd name="connsiteX19" fmla="*/ 3715416 w 6596760"/>
              <a:gd name="connsiteY19" fmla="*/ 3639906 h 3639906"/>
              <a:gd name="connsiteX20" fmla="*/ 2559088 w 6596760"/>
              <a:gd name="connsiteY20" fmla="*/ 3507201 h 3639906"/>
              <a:gd name="connsiteX21" fmla="*/ 1819796 w 6596760"/>
              <a:gd name="connsiteY21" fmla="*/ 3298664 h 3639906"/>
              <a:gd name="connsiteX22" fmla="*/ 1023635 w 6596760"/>
              <a:gd name="connsiteY22" fmla="*/ 3014297 h 3639906"/>
              <a:gd name="connsiteX23" fmla="*/ 341212 w 6596760"/>
              <a:gd name="connsiteY23" fmla="*/ 2786803 h 3639906"/>
              <a:gd name="connsiteX24" fmla="*/ 0 w 6596760"/>
              <a:gd name="connsiteY24" fmla="*/ 303325 h 3639906"/>
              <a:gd name="connsiteX25" fmla="*/ 0 w 6596760"/>
              <a:gd name="connsiteY25" fmla="*/ 303325 h 363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96760" h="3639906">
                <a:moveTo>
                  <a:pt x="0" y="398114"/>
                </a:moveTo>
                <a:lnTo>
                  <a:pt x="568686" y="777271"/>
                </a:lnTo>
                <a:lnTo>
                  <a:pt x="1194241" y="1194344"/>
                </a:lnTo>
                <a:lnTo>
                  <a:pt x="1687102" y="1516627"/>
                </a:lnTo>
                <a:lnTo>
                  <a:pt x="2274745" y="1857868"/>
                </a:lnTo>
                <a:lnTo>
                  <a:pt x="2957168" y="1990573"/>
                </a:lnTo>
                <a:lnTo>
                  <a:pt x="3791241" y="1952657"/>
                </a:lnTo>
                <a:lnTo>
                  <a:pt x="4359927" y="1819953"/>
                </a:lnTo>
                <a:lnTo>
                  <a:pt x="4758008" y="1402880"/>
                </a:lnTo>
                <a:lnTo>
                  <a:pt x="5137132" y="758313"/>
                </a:lnTo>
                <a:lnTo>
                  <a:pt x="5478344" y="170620"/>
                </a:lnTo>
                <a:lnTo>
                  <a:pt x="5611037" y="0"/>
                </a:lnTo>
                <a:lnTo>
                  <a:pt x="6558847" y="94789"/>
                </a:lnTo>
                <a:lnTo>
                  <a:pt x="6596760" y="303325"/>
                </a:lnTo>
                <a:lnTo>
                  <a:pt x="6558847" y="1118512"/>
                </a:lnTo>
                <a:lnTo>
                  <a:pt x="6369285" y="2028489"/>
                </a:lnTo>
                <a:lnTo>
                  <a:pt x="5971205" y="2824718"/>
                </a:lnTo>
                <a:lnTo>
                  <a:pt x="5440431" y="3260749"/>
                </a:lnTo>
                <a:lnTo>
                  <a:pt x="4530533" y="3507201"/>
                </a:lnTo>
                <a:lnTo>
                  <a:pt x="3715416" y="3639906"/>
                </a:lnTo>
                <a:lnTo>
                  <a:pt x="2559088" y="3507201"/>
                </a:lnTo>
                <a:lnTo>
                  <a:pt x="1819796" y="3298664"/>
                </a:lnTo>
                <a:lnTo>
                  <a:pt x="1023635" y="3014297"/>
                </a:lnTo>
                <a:lnTo>
                  <a:pt x="341212" y="2786803"/>
                </a:lnTo>
                <a:lnTo>
                  <a:pt x="0" y="303325"/>
                </a:lnTo>
                <a:lnTo>
                  <a:pt x="0" y="303325"/>
                </a:lnTo>
              </a:path>
            </a:pathLst>
          </a:custGeom>
          <a:ln w="5080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4377758" y="3039744"/>
            <a:ext cx="1567361" cy="1200329"/>
          </a:xfrm>
          <a:prstGeom prst="rect">
            <a:avLst/>
          </a:prstGeom>
          <a:noFill/>
        </p:spPr>
        <p:txBody>
          <a:bodyPr wrap="square" rtlCol="0">
            <a:spAutoFit/>
          </a:bodyPr>
          <a:lstStyle/>
          <a:p>
            <a:r>
              <a:rPr lang="en-US" dirty="0" smtClean="0">
                <a:solidFill>
                  <a:srgbClr val="FFFF00"/>
                </a:solidFill>
              </a:rPr>
              <a:t>NOAA</a:t>
            </a:r>
          </a:p>
          <a:p>
            <a:r>
              <a:rPr lang="en-US" dirty="0" smtClean="0">
                <a:solidFill>
                  <a:srgbClr val="FFFF00"/>
                </a:solidFill>
              </a:rPr>
              <a:t>(CMOD5.h)</a:t>
            </a:r>
          </a:p>
          <a:p>
            <a:r>
              <a:rPr lang="en-US" dirty="0" smtClean="0">
                <a:solidFill>
                  <a:srgbClr val="FFFF00"/>
                </a:solidFill>
              </a:rPr>
              <a:t>1</a:t>
            </a:r>
            <a:r>
              <a:rPr lang="en-US" dirty="0">
                <a:solidFill>
                  <a:srgbClr val="FFFF00"/>
                </a:solidFill>
              </a:rPr>
              <a:t>2</a:t>
            </a:r>
            <a:r>
              <a:rPr lang="en-US" dirty="0" smtClean="0">
                <a:solidFill>
                  <a:srgbClr val="FFFF00"/>
                </a:solidFill>
              </a:rPr>
              <a:t>0km</a:t>
            </a:r>
          </a:p>
          <a:p>
            <a:r>
              <a:rPr lang="en-US" dirty="0" smtClean="0">
                <a:solidFill>
                  <a:srgbClr val="FFFF00"/>
                </a:solidFill>
              </a:rPr>
              <a:t>40kts</a:t>
            </a:r>
            <a:endParaRPr lang="en-US" dirty="0">
              <a:solidFill>
                <a:srgbClr val="FFFF00"/>
              </a:solidFill>
            </a:endParaRPr>
          </a:p>
        </p:txBody>
      </p:sp>
      <p:sp>
        <p:nvSpPr>
          <p:cNvPr id="12" name="TextBox 11"/>
          <p:cNvSpPr txBox="1"/>
          <p:nvPr/>
        </p:nvSpPr>
        <p:spPr>
          <a:xfrm>
            <a:off x="5945119" y="2699284"/>
            <a:ext cx="1567361" cy="1200329"/>
          </a:xfrm>
          <a:prstGeom prst="rect">
            <a:avLst/>
          </a:prstGeom>
          <a:noFill/>
        </p:spPr>
        <p:txBody>
          <a:bodyPr wrap="square" rtlCol="0">
            <a:spAutoFit/>
          </a:bodyPr>
          <a:lstStyle/>
          <a:p>
            <a:r>
              <a:rPr lang="en-US" dirty="0" smtClean="0">
                <a:solidFill>
                  <a:srgbClr val="FFFF00"/>
                </a:solidFill>
              </a:rPr>
              <a:t>KNMI</a:t>
            </a:r>
          </a:p>
          <a:p>
            <a:r>
              <a:rPr lang="en-US" dirty="0" smtClean="0">
                <a:solidFill>
                  <a:srgbClr val="FFFF00"/>
                </a:solidFill>
              </a:rPr>
              <a:t>(CMOD5.n)</a:t>
            </a:r>
          </a:p>
          <a:p>
            <a:r>
              <a:rPr lang="en-US" dirty="0" smtClean="0">
                <a:solidFill>
                  <a:srgbClr val="FFFF00"/>
                </a:solidFill>
              </a:rPr>
              <a:t>100km</a:t>
            </a:r>
          </a:p>
          <a:p>
            <a:r>
              <a:rPr lang="en-US" dirty="0" smtClean="0">
                <a:solidFill>
                  <a:srgbClr val="FFFF00"/>
                </a:solidFill>
              </a:rPr>
              <a:t>40kts</a:t>
            </a:r>
            <a:endParaRPr lang="en-US" dirty="0">
              <a:solidFill>
                <a:srgbClr val="FFFF00"/>
              </a:solidFill>
            </a:endParaRPr>
          </a:p>
        </p:txBody>
      </p:sp>
      <p:sp>
        <p:nvSpPr>
          <p:cNvPr id="14" name="TextBox 13"/>
          <p:cNvSpPr txBox="1"/>
          <p:nvPr/>
        </p:nvSpPr>
        <p:spPr>
          <a:xfrm>
            <a:off x="1324429" y="217713"/>
            <a:ext cx="3882571" cy="523220"/>
          </a:xfrm>
          <a:prstGeom prst="rect">
            <a:avLst/>
          </a:prstGeom>
          <a:solidFill>
            <a:schemeClr val="bg1"/>
          </a:solidFill>
        </p:spPr>
        <p:txBody>
          <a:bodyPr wrap="square" rtlCol="0">
            <a:spAutoFit/>
          </a:bodyPr>
          <a:lstStyle/>
          <a:p>
            <a:pPr algn="ctr"/>
            <a:r>
              <a:rPr lang="en-US" sz="2800" b="1" dirty="0" smtClean="0"/>
              <a:t>RSS</a:t>
            </a:r>
            <a:endParaRPr lang="en-US" sz="2800" b="1" dirty="0"/>
          </a:p>
        </p:txBody>
      </p:sp>
    </p:spTree>
    <p:extLst>
      <p:ext uri="{BB962C8B-B14F-4D97-AF65-F5344CB8AC3E}">
        <p14:creationId xmlns:p14="http://schemas.microsoft.com/office/powerpoint/2010/main" val="338107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3" grpId="0" animBg="1"/>
      <p:bldP spid="10" grpId="0" animBg="1"/>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fsa005\My Documents\NOAA\201002020012_AL_00_ASCATRSSwindfieldNEW.png"/>
          <p:cNvPicPr>
            <a:picLocks noChangeAspect="1" noChangeArrowheads="1"/>
          </p:cNvPicPr>
          <p:nvPr/>
        </p:nvPicPr>
        <p:blipFill>
          <a:blip r:embed="rId2" cstate="print"/>
          <a:srcRect/>
          <a:stretch>
            <a:fillRect/>
          </a:stretch>
        </p:blipFill>
        <p:spPr bwMode="auto">
          <a:xfrm>
            <a:off x="0" y="0"/>
            <a:ext cx="8991600" cy="6753225"/>
          </a:xfrm>
          <a:prstGeom prst="rect">
            <a:avLst/>
          </a:prstGeom>
          <a:noFill/>
        </p:spPr>
      </p:pic>
      <p:sp>
        <p:nvSpPr>
          <p:cNvPr id="12" name="Freeform 11"/>
          <p:cNvSpPr/>
          <p:nvPr/>
        </p:nvSpPr>
        <p:spPr>
          <a:xfrm>
            <a:off x="851233" y="918678"/>
            <a:ext cx="6728795" cy="3688223"/>
          </a:xfrm>
          <a:custGeom>
            <a:avLst/>
            <a:gdLst>
              <a:gd name="connsiteX0" fmla="*/ 0 w 6728795"/>
              <a:gd name="connsiteY0" fmla="*/ 256690 h 3688223"/>
              <a:gd name="connsiteX1" fmla="*/ 918791 w 6728795"/>
              <a:gd name="connsiteY1" fmla="*/ 905168 h 3688223"/>
              <a:gd name="connsiteX2" fmla="*/ 1864606 w 6728795"/>
              <a:gd name="connsiteY2" fmla="*/ 1594177 h 3688223"/>
              <a:gd name="connsiteX3" fmla="*/ 2675304 w 6728795"/>
              <a:gd name="connsiteY3" fmla="*/ 1999476 h 3688223"/>
              <a:gd name="connsiteX4" fmla="*/ 3350886 w 6728795"/>
              <a:gd name="connsiteY4" fmla="*/ 2107556 h 3688223"/>
              <a:gd name="connsiteX5" fmla="*/ 4134561 w 6728795"/>
              <a:gd name="connsiteY5" fmla="*/ 1972456 h 3688223"/>
              <a:gd name="connsiteX6" fmla="*/ 4810143 w 6728795"/>
              <a:gd name="connsiteY6" fmla="*/ 1567157 h 3688223"/>
              <a:gd name="connsiteX7" fmla="*/ 5404655 w 6728795"/>
              <a:gd name="connsiteY7" fmla="*/ 580929 h 3688223"/>
              <a:gd name="connsiteX8" fmla="*/ 5634353 w 6728795"/>
              <a:gd name="connsiteY8" fmla="*/ 0 h 3688223"/>
              <a:gd name="connsiteX9" fmla="*/ 6728795 w 6728795"/>
              <a:gd name="connsiteY9" fmla="*/ 40530 h 3688223"/>
              <a:gd name="connsiteX10" fmla="*/ 6620702 w 6728795"/>
              <a:gd name="connsiteY10" fmla="*/ 689009 h 3688223"/>
              <a:gd name="connsiteX11" fmla="*/ 6607190 w 6728795"/>
              <a:gd name="connsiteY11" fmla="*/ 1594177 h 3688223"/>
              <a:gd name="connsiteX12" fmla="*/ 6377493 w 6728795"/>
              <a:gd name="connsiteY12" fmla="*/ 2283186 h 3688223"/>
              <a:gd name="connsiteX13" fmla="*/ 5945120 w 6728795"/>
              <a:gd name="connsiteY13" fmla="*/ 2958684 h 3688223"/>
              <a:gd name="connsiteX14" fmla="*/ 5472213 w 6728795"/>
              <a:gd name="connsiteY14" fmla="*/ 3350473 h 3688223"/>
              <a:gd name="connsiteX15" fmla="*/ 4661515 w 6728795"/>
              <a:gd name="connsiteY15" fmla="*/ 3553123 h 3688223"/>
              <a:gd name="connsiteX16" fmla="*/ 3783258 w 6728795"/>
              <a:gd name="connsiteY16" fmla="*/ 3688223 h 3688223"/>
              <a:gd name="connsiteX17" fmla="*/ 2972560 w 6728795"/>
              <a:gd name="connsiteY17" fmla="*/ 3620673 h 3688223"/>
              <a:gd name="connsiteX18" fmla="*/ 2256443 w 6728795"/>
              <a:gd name="connsiteY18" fmla="*/ 3485573 h 3688223"/>
              <a:gd name="connsiteX19" fmla="*/ 1391699 w 6728795"/>
              <a:gd name="connsiteY19" fmla="*/ 3188354 h 3688223"/>
              <a:gd name="connsiteX20" fmla="*/ 770163 w 6728795"/>
              <a:gd name="connsiteY20" fmla="*/ 2904644 h 3688223"/>
              <a:gd name="connsiteX21" fmla="*/ 378326 w 6728795"/>
              <a:gd name="connsiteY21" fmla="*/ 2756035 h 3688223"/>
              <a:gd name="connsiteX22" fmla="*/ 270233 w 6728795"/>
              <a:gd name="connsiteY22" fmla="*/ 2040006 h 3688223"/>
              <a:gd name="connsiteX23" fmla="*/ 162140 w 6728795"/>
              <a:gd name="connsiteY23" fmla="*/ 1175368 h 3688223"/>
              <a:gd name="connsiteX24" fmla="*/ 121605 w 6728795"/>
              <a:gd name="connsiteY24" fmla="*/ 432319 h 3688223"/>
              <a:gd name="connsiteX25" fmla="*/ 0 w 6728795"/>
              <a:gd name="connsiteY25" fmla="*/ 256690 h 368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28795" h="3688223">
                <a:moveTo>
                  <a:pt x="0" y="256690"/>
                </a:moveTo>
                <a:lnTo>
                  <a:pt x="918791" y="905168"/>
                </a:lnTo>
                <a:lnTo>
                  <a:pt x="1864606" y="1594177"/>
                </a:lnTo>
                <a:lnTo>
                  <a:pt x="2675304" y="1999476"/>
                </a:lnTo>
                <a:lnTo>
                  <a:pt x="3350886" y="2107556"/>
                </a:lnTo>
                <a:lnTo>
                  <a:pt x="4134561" y="1972456"/>
                </a:lnTo>
                <a:lnTo>
                  <a:pt x="4810143" y="1567157"/>
                </a:lnTo>
                <a:lnTo>
                  <a:pt x="5404655" y="580929"/>
                </a:lnTo>
                <a:lnTo>
                  <a:pt x="5634353" y="0"/>
                </a:lnTo>
                <a:lnTo>
                  <a:pt x="6728795" y="40530"/>
                </a:lnTo>
                <a:lnTo>
                  <a:pt x="6620702" y="689009"/>
                </a:lnTo>
                <a:lnTo>
                  <a:pt x="6607190" y="1594177"/>
                </a:lnTo>
                <a:lnTo>
                  <a:pt x="6377493" y="2283186"/>
                </a:lnTo>
                <a:lnTo>
                  <a:pt x="5945120" y="2958684"/>
                </a:lnTo>
                <a:lnTo>
                  <a:pt x="5472213" y="3350473"/>
                </a:lnTo>
                <a:lnTo>
                  <a:pt x="4661515" y="3553123"/>
                </a:lnTo>
                <a:lnTo>
                  <a:pt x="3783258" y="3688223"/>
                </a:lnTo>
                <a:lnTo>
                  <a:pt x="2972560" y="3620673"/>
                </a:lnTo>
                <a:lnTo>
                  <a:pt x="2256443" y="3485573"/>
                </a:lnTo>
                <a:lnTo>
                  <a:pt x="1391699" y="3188354"/>
                </a:lnTo>
                <a:lnTo>
                  <a:pt x="770163" y="2904644"/>
                </a:lnTo>
                <a:lnTo>
                  <a:pt x="378326" y="2756035"/>
                </a:lnTo>
                <a:lnTo>
                  <a:pt x="270233" y="2040006"/>
                </a:lnTo>
                <a:lnTo>
                  <a:pt x="162140" y="1175368"/>
                </a:lnTo>
                <a:lnTo>
                  <a:pt x="121605" y="432319"/>
                </a:lnTo>
                <a:lnTo>
                  <a:pt x="0" y="256690"/>
                </a:lnTo>
                <a:close/>
              </a:path>
            </a:pathLst>
          </a:cu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3324889" y="2807029"/>
            <a:ext cx="0" cy="173736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324889" y="3552393"/>
            <a:ext cx="1026884" cy="923330"/>
          </a:xfrm>
          <a:prstGeom prst="rect">
            <a:avLst/>
          </a:prstGeom>
          <a:noFill/>
        </p:spPr>
        <p:txBody>
          <a:bodyPr wrap="square" rtlCol="0">
            <a:spAutoFit/>
          </a:bodyPr>
          <a:lstStyle/>
          <a:p>
            <a:r>
              <a:rPr lang="en-US" b="1" dirty="0" smtClean="0">
                <a:solidFill>
                  <a:srgbClr val="FF6600"/>
                </a:solidFill>
              </a:rPr>
              <a:t>RSS</a:t>
            </a:r>
          </a:p>
          <a:p>
            <a:r>
              <a:rPr lang="en-US" b="1" dirty="0" smtClean="0">
                <a:solidFill>
                  <a:srgbClr val="FF6600"/>
                </a:solidFill>
              </a:rPr>
              <a:t>130km</a:t>
            </a:r>
          </a:p>
          <a:p>
            <a:r>
              <a:rPr lang="en-US" b="1" dirty="0">
                <a:solidFill>
                  <a:srgbClr val="FF6600"/>
                </a:solidFill>
              </a:rPr>
              <a:t>5</a:t>
            </a:r>
            <a:r>
              <a:rPr lang="en-US" b="1" dirty="0" smtClean="0">
                <a:solidFill>
                  <a:srgbClr val="FF6600"/>
                </a:solidFill>
              </a:rPr>
              <a:t>0kts</a:t>
            </a:r>
            <a:endParaRPr lang="en-US" b="1" dirty="0">
              <a:solidFill>
                <a:srgbClr val="FF6600"/>
              </a:solidFill>
            </a:endParaRPr>
          </a:p>
        </p:txBody>
      </p:sp>
      <p:sp>
        <p:nvSpPr>
          <p:cNvPr id="26" name="Freeform 25"/>
          <p:cNvSpPr/>
          <p:nvPr/>
        </p:nvSpPr>
        <p:spPr>
          <a:xfrm>
            <a:off x="985723" y="1544064"/>
            <a:ext cx="2938212" cy="2199110"/>
          </a:xfrm>
          <a:custGeom>
            <a:avLst/>
            <a:gdLst>
              <a:gd name="connsiteX0" fmla="*/ 0 w 2938212"/>
              <a:gd name="connsiteY0" fmla="*/ 0 h 2199110"/>
              <a:gd name="connsiteX1" fmla="*/ 398080 w 2938212"/>
              <a:gd name="connsiteY1" fmla="*/ 379157 h 2199110"/>
              <a:gd name="connsiteX2" fmla="*/ 928854 w 2938212"/>
              <a:gd name="connsiteY2" fmla="*/ 758314 h 2199110"/>
              <a:gd name="connsiteX3" fmla="*/ 1364847 w 2938212"/>
              <a:gd name="connsiteY3" fmla="*/ 1137471 h 2199110"/>
              <a:gd name="connsiteX4" fmla="*/ 1876664 w 2938212"/>
              <a:gd name="connsiteY4" fmla="*/ 1440796 h 2199110"/>
              <a:gd name="connsiteX5" fmla="*/ 2559088 w 2938212"/>
              <a:gd name="connsiteY5" fmla="*/ 1649333 h 2199110"/>
              <a:gd name="connsiteX6" fmla="*/ 2938212 w 2938212"/>
              <a:gd name="connsiteY6" fmla="*/ 1725164 h 2199110"/>
              <a:gd name="connsiteX7" fmla="*/ 2464307 w 2938212"/>
              <a:gd name="connsiteY7" fmla="*/ 2066405 h 2199110"/>
              <a:gd name="connsiteX8" fmla="*/ 1762927 w 2938212"/>
              <a:gd name="connsiteY8" fmla="*/ 2199110 h 2199110"/>
              <a:gd name="connsiteX9" fmla="*/ 928854 w 2938212"/>
              <a:gd name="connsiteY9" fmla="*/ 1725164 h 2199110"/>
              <a:gd name="connsiteX10" fmla="*/ 379124 w 2938212"/>
              <a:gd name="connsiteY10" fmla="*/ 1554543 h 2199110"/>
              <a:gd name="connsiteX11" fmla="*/ 170606 w 2938212"/>
              <a:gd name="connsiteY11" fmla="*/ 1459754 h 2199110"/>
              <a:gd name="connsiteX12" fmla="*/ 37912 w 2938212"/>
              <a:gd name="connsiteY12" fmla="*/ 56874 h 2199110"/>
              <a:gd name="connsiteX13" fmla="*/ 37912 w 2938212"/>
              <a:gd name="connsiteY13" fmla="*/ 132705 h 2199110"/>
              <a:gd name="connsiteX14" fmla="*/ 37912 w 2938212"/>
              <a:gd name="connsiteY14" fmla="*/ 132705 h 219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8212" h="2199110">
                <a:moveTo>
                  <a:pt x="0" y="0"/>
                </a:moveTo>
                <a:lnTo>
                  <a:pt x="398080" y="379157"/>
                </a:lnTo>
                <a:lnTo>
                  <a:pt x="928854" y="758314"/>
                </a:lnTo>
                <a:lnTo>
                  <a:pt x="1364847" y="1137471"/>
                </a:lnTo>
                <a:lnTo>
                  <a:pt x="1876664" y="1440796"/>
                </a:lnTo>
                <a:lnTo>
                  <a:pt x="2559088" y="1649333"/>
                </a:lnTo>
                <a:lnTo>
                  <a:pt x="2938212" y="1725164"/>
                </a:lnTo>
                <a:lnTo>
                  <a:pt x="2464307" y="2066405"/>
                </a:lnTo>
                <a:lnTo>
                  <a:pt x="1762927" y="2199110"/>
                </a:lnTo>
                <a:lnTo>
                  <a:pt x="928854" y="1725164"/>
                </a:lnTo>
                <a:lnTo>
                  <a:pt x="379124" y="1554543"/>
                </a:lnTo>
                <a:lnTo>
                  <a:pt x="170606" y="1459754"/>
                </a:lnTo>
                <a:lnTo>
                  <a:pt x="37912" y="56874"/>
                </a:lnTo>
                <a:lnTo>
                  <a:pt x="37912" y="132705"/>
                </a:lnTo>
                <a:lnTo>
                  <a:pt x="37912" y="132705"/>
                </a:lnTo>
              </a:path>
            </a:pathLst>
          </a:custGeom>
          <a:ln w="508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5029200" y="1752600"/>
            <a:ext cx="1624428" cy="2286000"/>
          </a:xfrm>
          <a:custGeom>
            <a:avLst/>
            <a:gdLst>
              <a:gd name="connsiteX0" fmla="*/ 208518 w 1535452"/>
              <a:gd name="connsiteY0" fmla="*/ 1611417 h 2369731"/>
              <a:gd name="connsiteX1" fmla="*/ 777204 w 1535452"/>
              <a:gd name="connsiteY1" fmla="*/ 985808 h 2369731"/>
              <a:gd name="connsiteX2" fmla="*/ 1080503 w 1535452"/>
              <a:gd name="connsiteY2" fmla="*/ 530820 h 2369731"/>
              <a:gd name="connsiteX3" fmla="*/ 1345890 w 1535452"/>
              <a:gd name="connsiteY3" fmla="*/ 0 h 2369731"/>
              <a:gd name="connsiteX4" fmla="*/ 1459628 w 1535452"/>
              <a:gd name="connsiteY4" fmla="*/ 454989 h 2369731"/>
              <a:gd name="connsiteX5" fmla="*/ 1383803 w 1535452"/>
              <a:gd name="connsiteY5" fmla="*/ 625609 h 2369731"/>
              <a:gd name="connsiteX6" fmla="*/ 1213197 w 1535452"/>
              <a:gd name="connsiteY6" fmla="*/ 853103 h 2369731"/>
              <a:gd name="connsiteX7" fmla="*/ 1440671 w 1535452"/>
              <a:gd name="connsiteY7" fmla="*/ 1118513 h 2369731"/>
              <a:gd name="connsiteX8" fmla="*/ 1535452 w 1535452"/>
              <a:gd name="connsiteY8" fmla="*/ 1327049 h 2369731"/>
              <a:gd name="connsiteX9" fmla="*/ 1289022 w 1535452"/>
              <a:gd name="connsiteY9" fmla="*/ 1554544 h 2369731"/>
              <a:gd name="connsiteX10" fmla="*/ 985722 w 1535452"/>
              <a:gd name="connsiteY10" fmla="*/ 1952658 h 2369731"/>
              <a:gd name="connsiteX11" fmla="*/ 663467 w 1535452"/>
              <a:gd name="connsiteY11" fmla="*/ 2199110 h 2369731"/>
              <a:gd name="connsiteX12" fmla="*/ 360168 w 1535452"/>
              <a:gd name="connsiteY12" fmla="*/ 2350773 h 2369731"/>
              <a:gd name="connsiteX13" fmla="*/ 189562 w 1535452"/>
              <a:gd name="connsiteY13" fmla="*/ 2369731 h 2369731"/>
              <a:gd name="connsiteX14" fmla="*/ 0 w 1535452"/>
              <a:gd name="connsiteY14" fmla="*/ 2009532 h 2369731"/>
              <a:gd name="connsiteX15" fmla="*/ 0 w 1535452"/>
              <a:gd name="connsiteY15" fmla="*/ 1687249 h 2369731"/>
              <a:gd name="connsiteX16" fmla="*/ 0 w 1535452"/>
              <a:gd name="connsiteY16" fmla="*/ 1687249 h 2369731"/>
              <a:gd name="connsiteX17" fmla="*/ 94781 w 1535452"/>
              <a:gd name="connsiteY17" fmla="*/ 1668291 h 2369731"/>
              <a:gd name="connsiteX18" fmla="*/ 94781 w 1535452"/>
              <a:gd name="connsiteY18" fmla="*/ 1668291 h 236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5452" h="2369731">
                <a:moveTo>
                  <a:pt x="208518" y="1611417"/>
                </a:moveTo>
                <a:lnTo>
                  <a:pt x="777204" y="985808"/>
                </a:lnTo>
                <a:lnTo>
                  <a:pt x="1080503" y="530820"/>
                </a:lnTo>
                <a:lnTo>
                  <a:pt x="1345890" y="0"/>
                </a:lnTo>
                <a:lnTo>
                  <a:pt x="1459628" y="454989"/>
                </a:lnTo>
                <a:lnTo>
                  <a:pt x="1383803" y="625609"/>
                </a:lnTo>
                <a:lnTo>
                  <a:pt x="1213197" y="853103"/>
                </a:lnTo>
                <a:lnTo>
                  <a:pt x="1440671" y="1118513"/>
                </a:lnTo>
                <a:lnTo>
                  <a:pt x="1535452" y="1327049"/>
                </a:lnTo>
                <a:lnTo>
                  <a:pt x="1289022" y="1554544"/>
                </a:lnTo>
                <a:lnTo>
                  <a:pt x="985722" y="1952658"/>
                </a:lnTo>
                <a:lnTo>
                  <a:pt x="663467" y="2199110"/>
                </a:lnTo>
                <a:lnTo>
                  <a:pt x="360168" y="2350773"/>
                </a:lnTo>
                <a:lnTo>
                  <a:pt x="189562" y="2369731"/>
                </a:lnTo>
                <a:lnTo>
                  <a:pt x="0" y="2009532"/>
                </a:lnTo>
                <a:lnTo>
                  <a:pt x="0" y="1687249"/>
                </a:lnTo>
                <a:lnTo>
                  <a:pt x="0" y="1687249"/>
                </a:lnTo>
                <a:lnTo>
                  <a:pt x="94781" y="1668291"/>
                </a:lnTo>
                <a:lnTo>
                  <a:pt x="94781" y="1668291"/>
                </a:lnTo>
              </a:path>
            </a:pathLst>
          </a:custGeom>
          <a:ln w="508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1364676" y="2320544"/>
            <a:ext cx="1026884" cy="923330"/>
          </a:xfrm>
          <a:prstGeom prst="rect">
            <a:avLst/>
          </a:prstGeom>
          <a:noFill/>
        </p:spPr>
        <p:txBody>
          <a:bodyPr wrap="square" rtlCol="0">
            <a:spAutoFit/>
          </a:bodyPr>
          <a:lstStyle/>
          <a:p>
            <a:r>
              <a:rPr lang="en-US" dirty="0" smtClean="0">
                <a:solidFill>
                  <a:srgbClr val="FF6600"/>
                </a:solidFill>
              </a:rPr>
              <a:t>NOAA</a:t>
            </a:r>
          </a:p>
          <a:p>
            <a:r>
              <a:rPr lang="en-US" dirty="0" smtClean="0">
                <a:solidFill>
                  <a:srgbClr val="FF6600"/>
                </a:solidFill>
              </a:rPr>
              <a:t>40km</a:t>
            </a:r>
          </a:p>
          <a:p>
            <a:r>
              <a:rPr lang="en-US" dirty="0" smtClean="0">
                <a:solidFill>
                  <a:srgbClr val="FF6600"/>
                </a:solidFill>
              </a:rPr>
              <a:t>50kts</a:t>
            </a:r>
            <a:endParaRPr lang="en-US" dirty="0">
              <a:solidFill>
                <a:srgbClr val="FF6600"/>
              </a:solidFill>
            </a:endParaRPr>
          </a:p>
        </p:txBody>
      </p:sp>
    </p:spTree>
    <p:extLst>
      <p:ext uri="{BB962C8B-B14F-4D97-AF65-F5344CB8AC3E}">
        <p14:creationId xmlns:p14="http://schemas.microsoft.com/office/powerpoint/2010/main" val="394654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animBg="1"/>
      <p:bldP spid="27" grpId="0" animBg="1"/>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35300" y="4251923"/>
            <a:ext cx="3060700" cy="2298700"/>
          </a:xfrm>
          <a:prstGeom prst="rect">
            <a:avLst/>
          </a:prstGeom>
        </p:spPr>
      </p:pic>
      <p:pic>
        <p:nvPicPr>
          <p:cNvPr id="5" name="Picture 4"/>
          <p:cNvPicPr>
            <a:picLocks noChangeAspect="1"/>
          </p:cNvPicPr>
          <p:nvPr/>
        </p:nvPicPr>
        <p:blipFill>
          <a:blip r:embed="rId3"/>
          <a:stretch>
            <a:fillRect/>
          </a:stretch>
        </p:blipFill>
        <p:spPr>
          <a:xfrm>
            <a:off x="6350" y="1046155"/>
            <a:ext cx="4559300" cy="3238500"/>
          </a:xfrm>
          <a:prstGeom prst="rect">
            <a:avLst/>
          </a:prstGeom>
        </p:spPr>
      </p:pic>
      <p:pic>
        <p:nvPicPr>
          <p:cNvPr id="6" name="Picture 5"/>
          <p:cNvPicPr>
            <a:picLocks noChangeAspect="1"/>
          </p:cNvPicPr>
          <p:nvPr/>
        </p:nvPicPr>
        <p:blipFill>
          <a:blip r:embed="rId4"/>
          <a:stretch>
            <a:fillRect/>
          </a:stretch>
        </p:blipFill>
        <p:spPr>
          <a:xfrm>
            <a:off x="6350" y="4239223"/>
            <a:ext cx="3124200" cy="2311400"/>
          </a:xfrm>
          <a:prstGeom prst="rect">
            <a:avLst/>
          </a:prstGeom>
        </p:spPr>
      </p:pic>
      <p:pic>
        <p:nvPicPr>
          <p:cNvPr id="7" name="Picture 6"/>
          <p:cNvPicPr>
            <a:picLocks noChangeAspect="1"/>
          </p:cNvPicPr>
          <p:nvPr/>
        </p:nvPicPr>
        <p:blipFill>
          <a:blip r:embed="rId5"/>
          <a:stretch>
            <a:fillRect/>
          </a:stretch>
        </p:blipFill>
        <p:spPr>
          <a:xfrm>
            <a:off x="4565650" y="1046155"/>
            <a:ext cx="4635500" cy="3276600"/>
          </a:xfrm>
          <a:prstGeom prst="rect">
            <a:avLst/>
          </a:prstGeom>
        </p:spPr>
      </p:pic>
      <p:pic>
        <p:nvPicPr>
          <p:cNvPr id="8" name="Picture 7"/>
          <p:cNvPicPr>
            <a:picLocks noChangeAspect="1"/>
          </p:cNvPicPr>
          <p:nvPr/>
        </p:nvPicPr>
        <p:blipFill>
          <a:blip r:embed="rId6"/>
          <a:stretch>
            <a:fillRect/>
          </a:stretch>
        </p:blipFill>
        <p:spPr>
          <a:xfrm>
            <a:off x="6140450" y="4322755"/>
            <a:ext cx="3060700" cy="2324100"/>
          </a:xfrm>
          <a:prstGeom prst="rect">
            <a:avLst/>
          </a:prstGeom>
        </p:spPr>
      </p:pic>
      <p:sp>
        <p:nvSpPr>
          <p:cNvPr id="9" name="Title 8"/>
          <p:cNvSpPr>
            <a:spLocks noGrp="1"/>
          </p:cNvSpPr>
          <p:nvPr>
            <p:ph type="title"/>
          </p:nvPr>
        </p:nvSpPr>
        <p:spPr>
          <a:xfrm>
            <a:off x="457200" y="-18486"/>
            <a:ext cx="8229600" cy="1143000"/>
          </a:xfrm>
        </p:spPr>
        <p:txBody>
          <a:bodyPr/>
          <a:lstStyle/>
          <a:p>
            <a:pPr algn="ctr"/>
            <a:r>
              <a:rPr lang="en-US" dirty="0" smtClean="0"/>
              <a:t>Heavy Weather Avoidance</a:t>
            </a:r>
            <a:endParaRPr lang="en-US" dirty="0"/>
          </a:p>
        </p:txBody>
      </p:sp>
      <p:sp>
        <p:nvSpPr>
          <p:cNvPr id="11" name="TextBox 10"/>
          <p:cNvSpPr txBox="1"/>
          <p:nvPr/>
        </p:nvSpPr>
        <p:spPr>
          <a:xfrm>
            <a:off x="3468309" y="6589306"/>
            <a:ext cx="5675691" cy="307777"/>
          </a:xfrm>
          <a:prstGeom prst="rect">
            <a:avLst/>
          </a:prstGeom>
          <a:noFill/>
        </p:spPr>
        <p:txBody>
          <a:bodyPr wrap="square" rtlCol="0">
            <a:spAutoFit/>
          </a:bodyPr>
          <a:lstStyle/>
          <a:p>
            <a:r>
              <a:rPr lang="en-US" sz="1400" dirty="0" smtClean="0"/>
              <a:t>Courtesy of Joseph Sienkiewicz NOAA/NWS/OPC</a:t>
            </a:r>
            <a:endParaRPr lang="en-US" sz="1400" dirty="0"/>
          </a:p>
        </p:txBody>
      </p:sp>
    </p:spTree>
    <p:extLst>
      <p:ext uri="{BB962C8B-B14F-4D97-AF65-F5344CB8AC3E}">
        <p14:creationId xmlns:p14="http://schemas.microsoft.com/office/powerpoint/2010/main" val="282377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idx="1"/>
          </p:nvPr>
        </p:nvSpPr>
        <p:spPr>
          <a:xfrm>
            <a:off x="0" y="1396999"/>
            <a:ext cx="9144000" cy="4525963"/>
          </a:xfrm>
        </p:spPr>
        <p:txBody>
          <a:bodyPr/>
          <a:lstStyle/>
          <a:p>
            <a:r>
              <a:rPr lang="en-US" sz="2400" dirty="0" smtClean="0"/>
              <a:t>Collaboration </a:t>
            </a:r>
            <a:r>
              <a:rPr lang="en-US" sz="2400" dirty="0" err="1" smtClean="0"/>
              <a:t>vs</a:t>
            </a:r>
            <a:r>
              <a:rPr lang="en-US" sz="2400" dirty="0" smtClean="0"/>
              <a:t> Competition</a:t>
            </a:r>
          </a:p>
          <a:p>
            <a:pPr marL="685800" lvl="1">
              <a:buFont typeface="Arial"/>
              <a:buChar char="•"/>
            </a:pPr>
            <a:r>
              <a:rPr lang="en-US" sz="2000" dirty="0"/>
              <a:t>Radiometers have higher sensitivity to high winds than </a:t>
            </a:r>
            <a:r>
              <a:rPr lang="en-US" sz="2000" dirty="0" err="1" smtClean="0"/>
              <a:t>scatterometers</a:t>
            </a:r>
            <a:endParaRPr lang="en-US" sz="2000" dirty="0" smtClean="0"/>
          </a:p>
          <a:p>
            <a:pPr marL="1085850" lvl="2">
              <a:buFont typeface="Arial"/>
              <a:buChar char="•"/>
            </a:pPr>
            <a:r>
              <a:rPr lang="en-US" sz="2000" dirty="0" smtClean="0"/>
              <a:t>Doesn’t mean </a:t>
            </a:r>
            <a:r>
              <a:rPr lang="en-US" sz="2000" dirty="0" err="1" smtClean="0"/>
              <a:t>scatterometter</a:t>
            </a:r>
            <a:r>
              <a:rPr lang="en-US" sz="2000" dirty="0" smtClean="0"/>
              <a:t> measurements are redundant at high winds</a:t>
            </a:r>
            <a:endParaRPr lang="en-US" sz="2000" dirty="0"/>
          </a:p>
          <a:p>
            <a:pPr marL="685800" lvl="1">
              <a:buFont typeface="Arial"/>
              <a:buChar char="•"/>
            </a:pPr>
            <a:r>
              <a:rPr lang="en-US" sz="2000" dirty="0"/>
              <a:t>There is intermediate wind regime where all instruments should have comparable sensitivity (20-35m/s</a:t>
            </a:r>
            <a:r>
              <a:rPr lang="en-US" sz="2000" dirty="0" smtClean="0"/>
              <a:t>)</a:t>
            </a:r>
            <a:endParaRPr lang="en-US" sz="2000" dirty="0"/>
          </a:p>
          <a:p>
            <a:pPr marL="685800" lvl="1">
              <a:buFont typeface="Arial"/>
              <a:buChar char="•"/>
            </a:pPr>
            <a:r>
              <a:rPr lang="en-US" sz="2000" dirty="0"/>
              <a:t>Radiometers have lower sensitivity to low winds than </a:t>
            </a:r>
            <a:r>
              <a:rPr lang="en-US" sz="2000" dirty="0" err="1" smtClean="0"/>
              <a:t>scatterometers</a:t>
            </a:r>
            <a:endParaRPr lang="en-US" sz="2000" dirty="0" smtClean="0"/>
          </a:p>
          <a:p>
            <a:pPr marL="1085850" lvl="2">
              <a:buFont typeface="Arial"/>
              <a:buChar char="•"/>
            </a:pPr>
            <a:r>
              <a:rPr lang="en-US" sz="2000" dirty="0"/>
              <a:t>Doesn’t mean </a:t>
            </a:r>
            <a:r>
              <a:rPr lang="en-US" sz="2000" dirty="0" smtClean="0"/>
              <a:t>radiometer </a:t>
            </a:r>
            <a:r>
              <a:rPr lang="en-US" sz="2000" dirty="0"/>
              <a:t>measurements are redundant at </a:t>
            </a:r>
            <a:r>
              <a:rPr lang="en-US" sz="2000" dirty="0" smtClean="0"/>
              <a:t>low </a:t>
            </a:r>
            <a:r>
              <a:rPr lang="en-US" sz="2000" dirty="0"/>
              <a:t>winds</a:t>
            </a:r>
          </a:p>
          <a:p>
            <a:pPr marL="285750">
              <a:buFont typeface="Arial"/>
              <a:buChar char="•"/>
            </a:pPr>
            <a:r>
              <a:rPr lang="en-US" sz="2400" dirty="0" smtClean="0"/>
              <a:t>Validation approaches</a:t>
            </a:r>
          </a:p>
          <a:p>
            <a:pPr marL="685800" lvl="1">
              <a:buFont typeface="Arial"/>
              <a:buChar char="•"/>
            </a:pPr>
            <a:r>
              <a:rPr lang="en-US" sz="2000" dirty="0" smtClean="0"/>
              <a:t>Statistical and application driven</a:t>
            </a:r>
          </a:p>
          <a:p>
            <a:pPr marL="285750">
              <a:buFont typeface="Arial"/>
              <a:buChar char="•"/>
            </a:pPr>
            <a:r>
              <a:rPr lang="en-US" sz="2400" dirty="0" smtClean="0"/>
              <a:t>To transition data from research to operations training is a key</a:t>
            </a:r>
          </a:p>
          <a:p>
            <a:pPr lvl="1"/>
            <a:endParaRPr lang="en-US" dirty="0"/>
          </a:p>
        </p:txBody>
      </p:sp>
    </p:spTree>
    <p:extLst>
      <p:ext uri="{BB962C8B-B14F-4D97-AF65-F5344CB8AC3E}">
        <p14:creationId xmlns:p14="http://schemas.microsoft.com/office/powerpoint/2010/main" val="28309512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7" descr="CIMG0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1265238"/>
            <a:ext cx="4195762" cy="559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8" name="Picture 8" descr="CIMG04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1265238"/>
            <a:ext cx="4194175" cy="559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6" name="Text Box 6"/>
          <p:cNvSpPr txBox="1">
            <a:spLocks noChangeArrowheads="1"/>
          </p:cNvSpPr>
          <p:nvPr/>
        </p:nvSpPr>
        <p:spPr bwMode="auto">
          <a:xfrm>
            <a:off x="7002463" y="6172200"/>
            <a:ext cx="1828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t>Picture courtesy of Dr R. Knabb</a:t>
            </a:r>
          </a:p>
        </p:txBody>
      </p:sp>
      <p:sp>
        <p:nvSpPr>
          <p:cNvPr id="7" name="Title 6"/>
          <p:cNvSpPr>
            <a:spLocks noGrp="1"/>
          </p:cNvSpPr>
          <p:nvPr>
            <p:ph type="title"/>
          </p:nvPr>
        </p:nvSpPr>
        <p:spPr>
          <a:xfrm>
            <a:off x="457200" y="173038"/>
            <a:ext cx="8229600" cy="1143000"/>
          </a:xfrm>
        </p:spPr>
        <p:txBody>
          <a:bodyPr>
            <a:normAutofit fontScale="90000"/>
          </a:bodyPr>
          <a:lstStyle/>
          <a:p>
            <a:r>
              <a:rPr lang="en-US" sz="4000">
                <a:latin typeface="Arial" charset="0"/>
              </a:rPr>
              <a:t>Wants vs Needs</a:t>
            </a:r>
            <a:br>
              <a:rPr lang="en-US" sz="4000">
                <a:latin typeface="Arial" charset="0"/>
              </a:rPr>
            </a:br>
            <a:endParaRPr lang="en-US" sz="4000">
              <a:latin typeface="Arial" charset="0"/>
            </a:endParaRPr>
          </a:p>
        </p:txBody>
      </p:sp>
      <p:sp>
        <p:nvSpPr>
          <p:cNvPr id="6" name="TextBox 5"/>
          <p:cNvSpPr txBox="1">
            <a:spLocks noChangeArrowheads="1"/>
          </p:cNvSpPr>
          <p:nvPr/>
        </p:nvSpPr>
        <p:spPr bwMode="auto">
          <a:xfrm>
            <a:off x="6902450" y="3335338"/>
            <a:ext cx="202247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4000">
                <a:latin typeface="Impact" charset="0"/>
              </a:rPr>
              <a:t>Thank You!</a:t>
            </a:r>
          </a:p>
        </p:txBody>
      </p:sp>
    </p:spTree>
    <p:extLst>
      <p:ext uri="{BB962C8B-B14F-4D97-AF65-F5344CB8AC3E}">
        <p14:creationId xmlns:p14="http://schemas.microsoft.com/office/powerpoint/2010/main" val="1284670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1928"/>
                                        </p:tgtEl>
                                        <p:attrNameLst>
                                          <p:attrName>style.visibility</p:attrName>
                                        </p:attrNameLst>
                                      </p:cBhvr>
                                      <p:to>
                                        <p:strVal val="visible"/>
                                      </p:to>
                                    </p:set>
                                    <p:animEffect transition="in" filter="checkerboard(across)">
                                      <p:cBhvr>
                                        <p:cTn id="7" dur="500"/>
                                        <p:tgtEl>
                                          <p:spTgt spid="81928"/>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linds(horizontal)">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46956" y="1340727"/>
            <a:ext cx="8897044" cy="5386467"/>
          </a:xfrm>
          <a:prstGeom prst="rect">
            <a:avLst/>
          </a:prstGeom>
          <a:ln>
            <a:solidFill>
              <a:schemeClr val="tx1"/>
            </a:solidFill>
          </a:ln>
        </p:spPr>
      </p:pic>
      <p:cxnSp>
        <p:nvCxnSpPr>
          <p:cNvPr id="6" name="Straight Connector 5"/>
          <p:cNvCxnSpPr/>
          <p:nvPr/>
        </p:nvCxnSpPr>
        <p:spPr>
          <a:xfrm flipH="1" flipV="1">
            <a:off x="5536241" y="2452121"/>
            <a:ext cx="28674" cy="337307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924603" y="2049086"/>
            <a:ext cx="1257300" cy="307777"/>
          </a:xfrm>
          <a:prstGeom prst="rect">
            <a:avLst/>
          </a:prstGeom>
          <a:noFill/>
        </p:spPr>
        <p:txBody>
          <a:bodyPr wrap="square" rtlCol="0">
            <a:spAutoFit/>
          </a:bodyPr>
          <a:lstStyle/>
          <a:p>
            <a:pPr algn="ctr"/>
            <a:r>
              <a:rPr lang="en-US" sz="1400" b="1" dirty="0" smtClean="0">
                <a:solidFill>
                  <a:schemeClr val="tx2"/>
                </a:solidFill>
              </a:rPr>
              <a:t>QSCAT Failure</a:t>
            </a:r>
            <a:endParaRPr lang="en-US" sz="1400" b="1" dirty="0">
              <a:solidFill>
                <a:schemeClr val="tx2"/>
              </a:solidFill>
            </a:endParaRPr>
          </a:p>
        </p:txBody>
      </p:sp>
      <p:cxnSp>
        <p:nvCxnSpPr>
          <p:cNvPr id="8" name="Straight Connector 7"/>
          <p:cNvCxnSpPr/>
          <p:nvPr/>
        </p:nvCxnSpPr>
        <p:spPr>
          <a:xfrm flipV="1">
            <a:off x="4731306" y="2452121"/>
            <a:ext cx="0" cy="3373070"/>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77235" y="2066727"/>
            <a:ext cx="853208" cy="307777"/>
          </a:xfrm>
          <a:prstGeom prst="rect">
            <a:avLst/>
          </a:prstGeom>
          <a:noFill/>
        </p:spPr>
        <p:txBody>
          <a:bodyPr wrap="square" rtlCol="0">
            <a:spAutoFit/>
          </a:bodyPr>
          <a:lstStyle/>
          <a:p>
            <a:pPr algn="ctr"/>
            <a:r>
              <a:rPr lang="en-US" sz="1400" b="1" dirty="0" smtClean="0">
                <a:solidFill>
                  <a:srgbClr val="00B050"/>
                </a:solidFill>
              </a:rPr>
              <a:t>ASCAT-A</a:t>
            </a:r>
            <a:endParaRPr lang="en-US" sz="1400" b="1" dirty="0">
              <a:solidFill>
                <a:srgbClr val="00B050"/>
              </a:solidFill>
            </a:endParaRPr>
          </a:p>
        </p:txBody>
      </p:sp>
      <p:cxnSp>
        <p:nvCxnSpPr>
          <p:cNvPr id="10" name="Straight Connector 9"/>
          <p:cNvCxnSpPr/>
          <p:nvPr/>
        </p:nvCxnSpPr>
        <p:spPr>
          <a:xfrm flipH="1" flipV="1">
            <a:off x="6505740" y="2452121"/>
            <a:ext cx="54850" cy="3373070"/>
          </a:xfrm>
          <a:prstGeom prst="line">
            <a:avLst/>
          </a:prstGeom>
          <a:ln w="254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33432" y="2066727"/>
            <a:ext cx="859583" cy="307777"/>
          </a:xfrm>
          <a:prstGeom prst="rect">
            <a:avLst/>
          </a:prstGeom>
          <a:noFill/>
        </p:spPr>
        <p:txBody>
          <a:bodyPr wrap="square" rtlCol="0">
            <a:spAutoFit/>
          </a:bodyPr>
          <a:lstStyle/>
          <a:p>
            <a:pPr algn="ctr"/>
            <a:r>
              <a:rPr lang="en-US" sz="1400" b="1" dirty="0" smtClean="0">
                <a:solidFill>
                  <a:srgbClr val="0070C0"/>
                </a:solidFill>
              </a:rPr>
              <a:t>OSCAT</a:t>
            </a:r>
            <a:endParaRPr lang="en-US" sz="1400" b="1" dirty="0">
              <a:solidFill>
                <a:srgbClr val="0070C0"/>
              </a:solidFill>
            </a:endParaRPr>
          </a:p>
        </p:txBody>
      </p:sp>
      <p:cxnSp>
        <p:nvCxnSpPr>
          <p:cNvPr id="18" name="Straight Connector 17"/>
          <p:cNvCxnSpPr/>
          <p:nvPr/>
        </p:nvCxnSpPr>
        <p:spPr>
          <a:xfrm flipH="1" flipV="1">
            <a:off x="7464839" y="2466460"/>
            <a:ext cx="54850" cy="3373070"/>
          </a:xfrm>
          <a:prstGeom prst="line">
            <a:avLst/>
          </a:prstGeom>
          <a:ln w="254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92739" y="1978522"/>
            <a:ext cx="938604" cy="523220"/>
          </a:xfrm>
          <a:prstGeom prst="rect">
            <a:avLst/>
          </a:prstGeom>
          <a:noFill/>
        </p:spPr>
        <p:txBody>
          <a:bodyPr wrap="square" rtlCol="0">
            <a:spAutoFit/>
          </a:bodyPr>
          <a:lstStyle/>
          <a:p>
            <a:pPr algn="ctr"/>
            <a:r>
              <a:rPr lang="en-US" sz="1400" b="1" dirty="0" smtClean="0">
                <a:solidFill>
                  <a:srgbClr val="0070C0"/>
                </a:solidFill>
              </a:rPr>
              <a:t>OSCAT Failure</a:t>
            </a:r>
            <a:endParaRPr lang="en-US" sz="1400" b="1" dirty="0">
              <a:solidFill>
                <a:srgbClr val="0070C0"/>
              </a:solidFill>
            </a:endParaRPr>
          </a:p>
        </p:txBody>
      </p:sp>
      <p:cxnSp>
        <p:nvCxnSpPr>
          <p:cNvPr id="20" name="Straight Connector 19"/>
          <p:cNvCxnSpPr/>
          <p:nvPr/>
        </p:nvCxnSpPr>
        <p:spPr>
          <a:xfrm flipV="1">
            <a:off x="7001392" y="2484101"/>
            <a:ext cx="15093" cy="3366926"/>
          </a:xfrm>
          <a:prstGeom prst="line">
            <a:avLst/>
          </a:prstGeom>
          <a:ln w="254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613517" y="2060259"/>
            <a:ext cx="906172" cy="307777"/>
          </a:xfrm>
          <a:prstGeom prst="rect">
            <a:avLst/>
          </a:prstGeom>
          <a:noFill/>
        </p:spPr>
        <p:txBody>
          <a:bodyPr wrap="square" rtlCol="0">
            <a:spAutoFit/>
          </a:bodyPr>
          <a:lstStyle/>
          <a:p>
            <a:pPr algn="ctr"/>
            <a:r>
              <a:rPr lang="en-US" sz="1400" b="1" dirty="0" smtClean="0">
                <a:solidFill>
                  <a:schemeClr val="accent2"/>
                </a:solidFill>
              </a:rPr>
              <a:t>ASCAT-B</a:t>
            </a:r>
            <a:endParaRPr lang="en-US" sz="1400" b="1" dirty="0">
              <a:solidFill>
                <a:schemeClr val="accent2"/>
              </a:solidFill>
            </a:endParaRPr>
          </a:p>
        </p:txBody>
      </p:sp>
      <p:sp>
        <p:nvSpPr>
          <p:cNvPr id="2" name="Title 1"/>
          <p:cNvSpPr>
            <a:spLocks noGrp="1"/>
          </p:cNvSpPr>
          <p:nvPr>
            <p:ph type="title"/>
          </p:nvPr>
        </p:nvSpPr>
        <p:spPr/>
        <p:txBody>
          <a:bodyPr/>
          <a:lstStyle/>
          <a:p>
            <a:r>
              <a:rPr lang="en-US" sz="3200" dirty="0" smtClean="0"/>
              <a:t>Use Of </a:t>
            </a:r>
            <a:r>
              <a:rPr lang="en-US" sz="3200" dirty="0" err="1" smtClean="0"/>
              <a:t>Scatterometer</a:t>
            </a:r>
            <a:r>
              <a:rPr lang="en-US" sz="3200" dirty="0" smtClean="0"/>
              <a:t> Data </a:t>
            </a:r>
            <a:br>
              <a:rPr lang="en-US" sz="3200" dirty="0" smtClean="0"/>
            </a:br>
            <a:r>
              <a:rPr lang="en-US" sz="3200" dirty="0" smtClean="0"/>
              <a:t>at National Hurricane Center 2000-2014</a:t>
            </a:r>
            <a:endParaRPr lang="en-US" sz="3200" dirty="0"/>
          </a:p>
        </p:txBody>
      </p:sp>
    </p:spTree>
    <p:extLst>
      <p:ext uri="{BB962C8B-B14F-4D97-AF65-F5344CB8AC3E}">
        <p14:creationId xmlns:p14="http://schemas.microsoft.com/office/powerpoint/2010/main" val="8520996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en-US">
                <a:latin typeface="Arial" charset="0"/>
                <a:ea typeface="ＭＳ Ｐゴシック" charset="0"/>
              </a:rPr>
              <a:t>The Impact of QuikSCAT</a:t>
            </a:r>
          </a:p>
        </p:txBody>
      </p:sp>
      <p:sp>
        <p:nvSpPr>
          <p:cNvPr id="108546" name="Rectangle 3"/>
          <p:cNvSpPr>
            <a:spLocks noGrp="1" noChangeArrowheads="1"/>
          </p:cNvSpPr>
          <p:nvPr>
            <p:ph type="body" idx="1"/>
          </p:nvPr>
        </p:nvSpPr>
        <p:spPr/>
        <p:txBody>
          <a:bodyPr/>
          <a:lstStyle/>
          <a:p>
            <a:pPr eaLnBrk="1" hangingPunct="1">
              <a:lnSpc>
                <a:spcPct val="90000"/>
              </a:lnSpc>
            </a:pPr>
            <a:r>
              <a:rPr lang="ja-JP" altLang="en-US" sz="2800" b="1" i="1">
                <a:latin typeface="Arial" charset="0"/>
                <a:ea typeface="ＭＳ Ｐゴシック" charset="0"/>
              </a:rPr>
              <a:t>“</a:t>
            </a:r>
            <a:r>
              <a:rPr lang="en-US" altLang="ja-JP" sz="2800" b="1" i="1">
                <a:latin typeface="Arial" charset="0"/>
                <a:ea typeface="ＭＳ Ｐゴシック" charset="0"/>
              </a:rPr>
              <a:t>QuikSCAT has been instrumental in forecasting coastal jets. We didn't know they were out there before QuikSCAT.</a:t>
            </a:r>
            <a:r>
              <a:rPr lang="ja-JP" altLang="en-US" sz="2800" b="1" i="1">
                <a:latin typeface="Arial" charset="0"/>
                <a:ea typeface="ＭＳ Ｐゴシック" charset="0"/>
              </a:rPr>
              <a:t>”</a:t>
            </a:r>
            <a:endParaRPr lang="en-US" altLang="ja-JP" sz="2800" b="1" i="1">
              <a:latin typeface="Arial" charset="0"/>
              <a:ea typeface="ＭＳ Ｐゴシック" charset="0"/>
            </a:endParaRPr>
          </a:p>
          <a:p>
            <a:pPr eaLnBrk="1" hangingPunct="1">
              <a:lnSpc>
                <a:spcPct val="90000"/>
              </a:lnSpc>
            </a:pPr>
            <a:r>
              <a:rPr lang="ja-JP" altLang="en-US" sz="2800" b="1" i="1">
                <a:latin typeface="Arial" charset="0"/>
                <a:ea typeface="ＭＳ Ｐゴシック" charset="0"/>
              </a:rPr>
              <a:t>“</a:t>
            </a:r>
            <a:r>
              <a:rPr lang="en-US" altLang="ja-JP" sz="2800" b="1" i="1">
                <a:latin typeface="Arial" charset="0"/>
                <a:ea typeface="ＭＳ Ｐゴシック" charset="0"/>
              </a:rPr>
              <a:t>QuikSCAT has been absolutely vital for understanding the structure of tropical cyclones.</a:t>
            </a:r>
            <a:r>
              <a:rPr lang="ja-JP" altLang="en-US" sz="2800" b="1" i="1">
                <a:latin typeface="Arial" charset="0"/>
                <a:ea typeface="ＭＳ Ｐゴシック" charset="0"/>
              </a:rPr>
              <a:t>”</a:t>
            </a:r>
            <a:endParaRPr lang="en-US" altLang="ja-JP" sz="2800" b="1" i="1">
              <a:latin typeface="Arial" charset="0"/>
              <a:ea typeface="ＭＳ Ｐゴシック" charset="0"/>
            </a:endParaRPr>
          </a:p>
          <a:p>
            <a:pPr eaLnBrk="1" hangingPunct="1">
              <a:lnSpc>
                <a:spcPct val="90000"/>
              </a:lnSpc>
            </a:pPr>
            <a:r>
              <a:rPr lang="ja-JP" altLang="en-US" sz="2800" b="1" i="1">
                <a:latin typeface="Arial" charset="0"/>
                <a:ea typeface="ＭＳ Ｐゴシック" charset="0"/>
              </a:rPr>
              <a:t>“</a:t>
            </a:r>
            <a:r>
              <a:rPr lang="en-US" altLang="ja-JP" sz="2800" b="1" i="1">
                <a:latin typeface="Arial" charset="0"/>
                <a:ea typeface="ＭＳ Ｐゴシック" charset="0"/>
              </a:rPr>
              <a:t>QuikSCAT is our bread and butter!</a:t>
            </a:r>
            <a:r>
              <a:rPr lang="ja-JP" altLang="en-US" sz="2800" b="1" i="1">
                <a:latin typeface="Arial" charset="0"/>
                <a:ea typeface="ＭＳ Ｐゴシック" charset="0"/>
              </a:rPr>
              <a:t>”</a:t>
            </a:r>
            <a:endParaRPr lang="en-US" altLang="ja-JP" sz="2800" b="1" i="1">
              <a:latin typeface="Arial" charset="0"/>
              <a:ea typeface="ＭＳ Ｐゴシック" charset="0"/>
            </a:endParaRPr>
          </a:p>
          <a:p>
            <a:pPr eaLnBrk="1" hangingPunct="1">
              <a:lnSpc>
                <a:spcPct val="90000"/>
              </a:lnSpc>
            </a:pPr>
            <a:r>
              <a:rPr lang="ja-JP" altLang="en-US" sz="2800" b="1" i="1">
                <a:latin typeface="Arial" charset="0"/>
                <a:ea typeface="ＭＳ Ｐゴシック" charset="0"/>
              </a:rPr>
              <a:t>“</a:t>
            </a:r>
            <a:r>
              <a:rPr lang="en-US" altLang="ja-JP" sz="2800" b="1" i="1">
                <a:latin typeface="Arial" charset="0"/>
                <a:ea typeface="ＭＳ Ｐゴシック" charset="0"/>
              </a:rPr>
              <a:t>Because of QuikSCAT, our ability to assess current conditions has never been better and our warnings never more accurate.</a:t>
            </a:r>
            <a:r>
              <a:rPr lang="ja-JP" altLang="en-US" sz="2800" b="1" i="1">
                <a:latin typeface="Arial" charset="0"/>
                <a:ea typeface="ＭＳ Ｐゴシック" charset="0"/>
              </a:rPr>
              <a:t>”</a:t>
            </a:r>
            <a:endParaRPr lang="en-US" altLang="ja-JP" sz="2800" b="1" i="1">
              <a:latin typeface="Arial" charset="0"/>
              <a:ea typeface="ＭＳ Ｐゴシック" charset="0"/>
            </a:endParaRPr>
          </a:p>
          <a:p>
            <a:pPr eaLnBrk="1" hangingPunct="1">
              <a:lnSpc>
                <a:spcPct val="90000"/>
              </a:lnSpc>
            </a:pPr>
            <a:endParaRPr lang="en-US" sz="2800" b="1" i="1">
              <a:latin typeface="Arial" charset="0"/>
              <a:ea typeface="ＭＳ Ｐゴシック" charset="0"/>
            </a:endParaRPr>
          </a:p>
        </p:txBody>
      </p:sp>
    </p:spTree>
    <p:extLst>
      <p:ext uri="{BB962C8B-B14F-4D97-AF65-F5344CB8AC3E}">
        <p14:creationId xmlns:p14="http://schemas.microsoft.com/office/powerpoint/2010/main" val="2298708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 SFMR Retrievals</a:t>
            </a:r>
            <a:endParaRPr lang="en-US" dirty="0"/>
          </a:p>
        </p:txBody>
      </p:sp>
      <p:sp>
        <p:nvSpPr>
          <p:cNvPr id="16" name="Content Placeholder 15"/>
          <p:cNvSpPr>
            <a:spLocks noGrp="1"/>
          </p:cNvSpPr>
          <p:nvPr>
            <p:ph sz="half" idx="1"/>
          </p:nvPr>
        </p:nvSpPr>
        <p:spPr/>
        <p:txBody>
          <a:bodyPr>
            <a:normAutofit fontScale="85000" lnSpcReduction="20000"/>
          </a:bodyPr>
          <a:lstStyle/>
          <a:p>
            <a:pPr marL="514350" indent="-514350">
              <a:buFont typeface="+mj-lt"/>
              <a:buAutoNum type="arabicPeriod"/>
            </a:pPr>
            <a:r>
              <a:rPr lang="en-US" dirty="0" smtClean="0"/>
              <a:t>Determine initial / next guess (U</a:t>
            </a:r>
            <a:r>
              <a:rPr lang="en-US" baseline="-25000" dirty="0" smtClean="0"/>
              <a:t>10</a:t>
            </a:r>
            <a:r>
              <a:rPr lang="en-US" dirty="0" smtClean="0"/>
              <a:t> &amp; RR)</a:t>
            </a:r>
          </a:p>
          <a:p>
            <a:pPr marL="514350" indent="-514350">
              <a:buFont typeface="+mj-lt"/>
              <a:buAutoNum type="arabicPeriod"/>
            </a:pPr>
            <a:r>
              <a:rPr lang="en-US" dirty="0" smtClean="0"/>
              <a:t>Calculate T</a:t>
            </a:r>
            <a:r>
              <a:rPr lang="en-US" baseline="-25000" dirty="0" smtClean="0"/>
              <a:t>b</a:t>
            </a:r>
            <a:r>
              <a:rPr lang="en-US" dirty="0" smtClean="0"/>
              <a:t> using SFMR GMF</a:t>
            </a:r>
          </a:p>
          <a:p>
            <a:pPr marL="514350" indent="-514350">
              <a:buFont typeface="+mj-lt"/>
              <a:buAutoNum type="arabicPeriod"/>
            </a:pPr>
            <a:r>
              <a:rPr lang="en-US" dirty="0" smtClean="0"/>
              <a:t>Determine difference between measured and modeled T</a:t>
            </a:r>
            <a:r>
              <a:rPr lang="en-US" baseline="-25000" dirty="0" smtClean="0"/>
              <a:t>b</a:t>
            </a:r>
          </a:p>
          <a:p>
            <a:pPr marL="514350" indent="-514350">
              <a:buFont typeface="+mj-lt"/>
              <a:buAutoNum type="arabicPeriod"/>
            </a:pPr>
            <a:r>
              <a:rPr lang="en-US" dirty="0" smtClean="0"/>
              <a:t>If model and measurements agree within a specified threshold, retrieval complete. If not, determine next guess and repeat.</a:t>
            </a:r>
          </a:p>
        </p:txBody>
      </p:sp>
      <p:pic>
        <p:nvPicPr>
          <p:cNvPr id="18" name="Picture 3"/>
          <p:cNvPicPr>
            <a:picLocks noGrp="1" noChangeAspect="1" noChangeArrowheads="1"/>
          </p:cNvPicPr>
          <p:nvPr>
            <p:ph sz="half" idx="2"/>
          </p:nvPr>
        </p:nvPicPr>
        <p:blipFill>
          <a:blip r:embed="rId2" cstate="screen"/>
          <a:srcRect/>
          <a:stretch>
            <a:fillRect/>
          </a:stretch>
        </p:blipFill>
        <p:spPr bwMode="auto">
          <a:xfrm>
            <a:off x="4890197" y="1600200"/>
            <a:ext cx="3554605" cy="4525963"/>
          </a:xfrm>
          <a:prstGeom prst="rect">
            <a:avLst/>
          </a:prstGeom>
          <a:noFill/>
          <a:ln w="9525">
            <a:noFill/>
            <a:miter lim="800000"/>
            <a:headEnd/>
            <a:tailEnd/>
          </a:ln>
        </p:spPr>
      </p:pic>
    </p:spTree>
    <p:extLst>
      <p:ext uri="{BB962C8B-B14F-4D97-AF65-F5344CB8AC3E}">
        <p14:creationId xmlns:p14="http://schemas.microsoft.com/office/powerpoint/2010/main" val="21047420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1113" y="2643936"/>
            <a:ext cx="8229600" cy="1143000"/>
          </a:xfrm>
        </p:spPr>
        <p:txBody>
          <a:bodyPr>
            <a:normAutofit fontScale="90000"/>
          </a:bodyPr>
          <a:lstStyle/>
          <a:p>
            <a:r>
              <a:rPr lang="en-US" dirty="0" err="1" smtClean="0"/>
              <a:t>WindSat</a:t>
            </a:r>
            <a:r>
              <a:rPr lang="en-US" dirty="0" smtClean="0"/>
              <a:t> Experience</a:t>
            </a:r>
            <a:br>
              <a:rPr lang="en-US" dirty="0" smtClean="0"/>
            </a:br>
            <a:endParaRPr lang="en-US" dirty="0"/>
          </a:p>
        </p:txBody>
      </p:sp>
      <p:sp>
        <p:nvSpPr>
          <p:cNvPr id="5" name="Rectangle 4"/>
          <p:cNvSpPr/>
          <p:nvPr/>
        </p:nvSpPr>
        <p:spPr>
          <a:xfrm>
            <a:off x="2472474" y="3365915"/>
            <a:ext cx="4766526" cy="477054"/>
          </a:xfrm>
          <a:prstGeom prst="rect">
            <a:avLst/>
          </a:prstGeom>
        </p:spPr>
        <p:txBody>
          <a:bodyPr wrap="square">
            <a:spAutoFit/>
          </a:bodyPr>
          <a:lstStyle/>
          <a:p>
            <a:r>
              <a:rPr lang="en-US" sz="2500" b="1" spc="50" dirty="0" err="1" smtClean="0">
                <a:ln w="11430"/>
                <a:solidFill>
                  <a:srgbClr val="FF0000"/>
                </a:solidFill>
                <a:effectLst>
                  <a:outerShdw blurRad="76200" dist="50800" dir="5400000" algn="tl" rotWithShape="0">
                    <a:srgbClr val="000000">
                      <a:alpha val="65000"/>
                    </a:srgbClr>
                  </a:outerShdw>
                </a:effectLst>
                <a:ea typeface="+mj-ea"/>
                <a:cs typeface="+mj-cs"/>
              </a:rPr>
              <a:t>Colaboration</a:t>
            </a:r>
            <a:r>
              <a:rPr lang="en-US" sz="2500" b="1" spc="50" dirty="0" smtClean="0">
                <a:ln w="11430"/>
                <a:solidFill>
                  <a:srgbClr val="000090"/>
                </a:solidFill>
                <a:effectLst>
                  <a:outerShdw blurRad="76200" dist="50800" dir="5400000" algn="tl" rotWithShape="0">
                    <a:srgbClr val="000000">
                      <a:alpha val="65000"/>
                    </a:srgbClr>
                  </a:outerShdw>
                </a:effectLst>
                <a:ea typeface="+mj-ea"/>
                <a:cs typeface="+mj-cs"/>
              </a:rPr>
              <a:t> </a:t>
            </a:r>
            <a:r>
              <a:rPr lang="en-US" sz="2500" b="1" spc="50" dirty="0" err="1">
                <a:ln w="11430"/>
                <a:solidFill>
                  <a:srgbClr val="000090"/>
                </a:solidFill>
                <a:effectLst>
                  <a:outerShdw blurRad="76200" dist="50800" dir="5400000" algn="tl" rotWithShape="0">
                    <a:srgbClr val="000000">
                      <a:alpha val="65000"/>
                    </a:srgbClr>
                  </a:outerShdw>
                </a:effectLst>
                <a:ea typeface="+mj-ea"/>
                <a:cs typeface="+mj-cs"/>
              </a:rPr>
              <a:t>vs</a:t>
            </a:r>
            <a:r>
              <a:rPr lang="en-US" sz="2500" b="1" spc="50" dirty="0">
                <a:ln w="11430"/>
                <a:solidFill>
                  <a:srgbClr val="000090"/>
                </a:solidFill>
                <a:effectLst>
                  <a:outerShdw blurRad="76200" dist="50800" dir="5400000" algn="tl" rotWithShape="0">
                    <a:srgbClr val="000000">
                      <a:alpha val="65000"/>
                    </a:srgbClr>
                  </a:outerShdw>
                </a:effectLst>
                <a:ea typeface="+mj-ea"/>
                <a:cs typeface="+mj-cs"/>
              </a:rPr>
              <a:t> Competition</a:t>
            </a:r>
            <a:endParaRPr lang="en-US" dirty="0"/>
          </a:p>
        </p:txBody>
      </p:sp>
    </p:spTree>
    <p:extLst>
      <p:ext uri="{BB962C8B-B14F-4D97-AF65-F5344CB8AC3E}">
        <p14:creationId xmlns:p14="http://schemas.microsoft.com/office/powerpoint/2010/main" val="12424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wserr_fta.png"/>
          <p:cNvPicPr>
            <a:picLocks noGrp="1" noChangeAspect="1"/>
          </p:cNvPicPr>
          <p:nvPr>
            <p:ph idx="1"/>
          </p:nvPr>
        </p:nvPicPr>
        <p:blipFill>
          <a:blip r:embed="rId2" cstate="print"/>
          <a:stretch>
            <a:fillRect/>
          </a:stretch>
        </p:blipFill>
        <p:spPr>
          <a:xfrm>
            <a:off x="2431144" y="1052286"/>
            <a:ext cx="4915924" cy="5653314"/>
          </a:xfrm>
        </p:spPr>
      </p:pic>
      <p:sp>
        <p:nvSpPr>
          <p:cNvPr id="2" name="Title 1"/>
          <p:cNvSpPr>
            <a:spLocks noGrp="1"/>
          </p:cNvSpPr>
          <p:nvPr>
            <p:ph type="title"/>
          </p:nvPr>
        </p:nvSpPr>
        <p:spPr/>
        <p:txBody>
          <a:bodyPr/>
          <a:lstStyle/>
          <a:p>
            <a:r>
              <a:rPr lang="en-US" sz="3200" dirty="0" smtClean="0"/>
              <a:t>SFMR WSPD Error </a:t>
            </a:r>
            <a:r>
              <a:rPr lang="en-US" sz="3200" dirty="0" err="1" smtClean="0"/>
              <a:t>vs</a:t>
            </a:r>
            <a:r>
              <a:rPr lang="en-US" sz="3200" dirty="0" smtClean="0"/>
              <a:t> Ambient Temperature</a:t>
            </a:r>
            <a:endParaRPr lang="en-US" sz="3200" dirty="0"/>
          </a:p>
        </p:txBody>
      </p:sp>
    </p:spTree>
    <p:extLst>
      <p:ext uri="{BB962C8B-B14F-4D97-AF65-F5344CB8AC3E}">
        <p14:creationId xmlns:p14="http://schemas.microsoft.com/office/powerpoint/2010/main" val="7168875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Picture 1" descr="original_sfmr_vs_sondes_winter_colors_dista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77800"/>
            <a:ext cx="8128000" cy="6502400"/>
          </a:xfrm>
          <a:prstGeom prst="rect">
            <a:avLst/>
          </a:prstGeom>
        </p:spPr>
      </p:pic>
    </p:spTree>
    <p:extLst>
      <p:ext uri="{BB962C8B-B14F-4D97-AF65-F5344CB8AC3E}">
        <p14:creationId xmlns:p14="http://schemas.microsoft.com/office/powerpoint/2010/main" val="2753655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orrected_sfmr_vs_sondes_winter_colors_dista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77800"/>
            <a:ext cx="8128000" cy="6502400"/>
          </a:xfrm>
          <a:prstGeom prst="rect">
            <a:avLst/>
          </a:prstGeom>
        </p:spPr>
      </p:pic>
    </p:spTree>
    <p:extLst>
      <p:ext uri="{BB962C8B-B14F-4D97-AF65-F5344CB8AC3E}">
        <p14:creationId xmlns:p14="http://schemas.microsoft.com/office/powerpoint/2010/main" val="3672649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SFMR Bias </a:t>
            </a:r>
            <a:r>
              <a:rPr lang="en-US" dirty="0" err="1" smtClean="0"/>
              <a:t>vs</a:t>
            </a:r>
            <a:r>
              <a:rPr lang="en-US" dirty="0" smtClean="0"/>
              <a:t> Rain Rate</a:t>
            </a:r>
            <a:endParaRPr lang="en-US" dirty="0"/>
          </a:p>
        </p:txBody>
      </p:sp>
      <p:pic>
        <p:nvPicPr>
          <p:cNvPr id="5" name="Picture 4"/>
          <p:cNvPicPr>
            <a:picLocks noChangeAspect="1"/>
          </p:cNvPicPr>
          <p:nvPr/>
        </p:nvPicPr>
        <p:blipFill>
          <a:blip r:embed="rId2"/>
          <a:stretch>
            <a:fillRect/>
          </a:stretch>
        </p:blipFill>
        <p:spPr>
          <a:xfrm>
            <a:off x="462670" y="1244756"/>
            <a:ext cx="8177549" cy="5601852"/>
          </a:xfrm>
          <a:prstGeom prst="rect">
            <a:avLst/>
          </a:prstGeom>
          <a:solidFill>
            <a:schemeClr val="bg1"/>
          </a:solidFill>
        </p:spPr>
      </p:pic>
    </p:spTree>
    <p:extLst>
      <p:ext uri="{BB962C8B-B14F-4D97-AF65-F5344CB8AC3E}">
        <p14:creationId xmlns:p14="http://schemas.microsoft.com/office/powerpoint/2010/main" val="2576233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igs_quarterly_november05_zj_pc">
  <a:themeElements>
    <a:clrScheme name="igs_quarterly_november05_zj_p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gs_quarterly_november05_zj_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gs_quarterly_november05_zj_p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gs_quarterly_november05_zj_p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gs_quarterly_november05_zj_p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gs_quarterly_november05_zj_p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gs_quarterly_november05_zj_p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gs_quarterly_november05_zj_p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gs_quarterly_november05_zj_p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gs_quarterly_november05_zj_p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gs_quarterly_november05_zj_p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gs_quarterly_november05_zj_p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gs_quarterly_november05_zj_p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gs_quarterly_november05_zj_p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3271</TotalTime>
  <Words>1410</Words>
  <Application>Microsoft Office PowerPoint</Application>
  <PresentationFormat>Affichage à l'écran (4:3)</PresentationFormat>
  <Paragraphs>262</Paragraphs>
  <Slides>50</Slides>
  <Notes>3</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2</vt:i4>
      </vt:variant>
      <vt:variant>
        <vt:lpstr>Titres des diapositives</vt:lpstr>
      </vt:variant>
      <vt:variant>
        <vt:i4>50</vt:i4>
      </vt:variant>
    </vt:vector>
  </HeadingPairs>
  <TitlesOfParts>
    <vt:vector size="60" baseType="lpstr">
      <vt:lpstr>ＭＳ Ｐゴシック</vt:lpstr>
      <vt:lpstr>Arial</vt:lpstr>
      <vt:lpstr>Calibri</vt:lpstr>
      <vt:lpstr>Courier New</vt:lpstr>
      <vt:lpstr>Impact</vt:lpstr>
      <vt:lpstr>Times New Roman</vt:lpstr>
      <vt:lpstr>Wingdings</vt:lpstr>
      <vt:lpstr>1_igs_quarterly_november05_zj_pc</vt:lpstr>
      <vt:lpstr>Worksheet</vt:lpstr>
      <vt:lpstr>Freelance Presentation</vt:lpstr>
      <vt:lpstr>Validation of Strong Ocean Surface Wind Speeds </vt:lpstr>
      <vt:lpstr>Objective</vt:lpstr>
      <vt:lpstr>2015 High Winds Workshop Coclusions</vt:lpstr>
      <vt:lpstr>Uncorrected SFMR vs Sondes 2007-2015</vt:lpstr>
      <vt:lpstr>STAR SFMR Retrievals</vt:lpstr>
      <vt:lpstr>SFMR WSPD Error vs Ambient Temperature</vt:lpstr>
      <vt:lpstr>Présentation PowerPoint</vt:lpstr>
      <vt:lpstr>Présentation PowerPoint</vt:lpstr>
      <vt:lpstr>SFMR Bias vs Rain Rate</vt:lpstr>
      <vt:lpstr>SFMR vs Spaceborn Scatterometers Winter Measurements Original</vt:lpstr>
      <vt:lpstr>Présentation PowerPoint</vt:lpstr>
      <vt:lpstr>SFMR Reprocessing Project</vt:lpstr>
      <vt:lpstr>High Wind Measurements Calibration, Validation and Operational Impact</vt:lpstr>
      <vt:lpstr>Motivation</vt:lpstr>
      <vt:lpstr> Ocean Winds Team Transitioning Machine </vt:lpstr>
      <vt:lpstr>Use of Scatterometer Data at NWS Marine Weather Forecasting Offices and Centers</vt:lpstr>
      <vt:lpstr>Présentation PowerPoint</vt:lpstr>
      <vt:lpstr>Présentation PowerPoint</vt:lpstr>
      <vt:lpstr>Detection of Hurricane Force Winds Within Extratropical Cyclones by Different Observation Systems</vt:lpstr>
      <vt:lpstr>Hurricane Force Observations ( Oct’07 ~ May’08 ) </vt:lpstr>
      <vt:lpstr>Présentation PowerPoint</vt:lpstr>
      <vt:lpstr>Présentation PowerPoint</vt:lpstr>
      <vt:lpstr>New ASCAT GMF Impact in TC Wind Field Analysis</vt:lpstr>
      <vt:lpstr>New ASCAT GMF Impact in TC Wind Field Analysis</vt:lpstr>
      <vt:lpstr>1420 UTC Himawari RGB image w/Pacific hurricane force low, ~09Z ASCAT wind retrievals w/80 knots SW of low</vt:lpstr>
      <vt:lpstr>21Z ASCAT wind retrievals confirm hurricane force winds up to 75 knots W of Iceland w/ powerful North Atlantic low</vt:lpstr>
      <vt:lpstr>Last night's 21Z ASCAT data w/impressive swath of hurricane force winds (in red) up to 80kt SE of Greenland</vt:lpstr>
      <vt:lpstr>1332 UTC IR image of Super Typhoon Dolphin, 1142 UTC ASCAT wind retrievals w/ up to 90 knots near center</vt:lpstr>
      <vt:lpstr>Wind Field Structure Observations within Mature ETC’s</vt:lpstr>
      <vt:lpstr>Extratropical Storm Life Cycles (adapted from Shapiro – Keyser Cyclone Model)</vt:lpstr>
      <vt:lpstr>Présentation PowerPoint</vt:lpstr>
      <vt:lpstr>North Pacific Storms QuikSCAT Products Comparison 2001-2009</vt:lpstr>
      <vt:lpstr>Présentation PowerPoint</vt:lpstr>
      <vt:lpstr>North Pacific Storms ASCAT-A Products Comparison  2007-2015</vt:lpstr>
      <vt:lpstr>Présentation PowerPoint</vt:lpstr>
      <vt:lpstr>KNMI, NOAA and RSS ASCAT  High Winds Case Study Extratropical Storm Feb 1st, 2010 NOAA P3 Flight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Heavy Weather Avoidance</vt:lpstr>
      <vt:lpstr>Summary</vt:lpstr>
      <vt:lpstr>Wants vs Needs </vt:lpstr>
      <vt:lpstr>Use Of Scatterometer Data  at National Hurricane Center 2000-2014</vt:lpstr>
      <vt:lpstr>The Impact of QuikSCAT</vt:lpstr>
      <vt:lpstr>WindSat Experience </vt:lpstr>
    </vt:vector>
  </TitlesOfParts>
  <Company>US DoC/NOAA/NESDIS/STAR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 Validation Approaches</dc:title>
  <dc:creator>Zorana Jelenak</dc:creator>
  <cp:lastModifiedBy>Nicolas REUL, Ifremer Toulon PDG-ODE-LOS, 04 94 </cp:lastModifiedBy>
  <cp:revision>51</cp:revision>
  <dcterms:created xsi:type="dcterms:W3CDTF">2016-11-14T18:45:54Z</dcterms:created>
  <dcterms:modified xsi:type="dcterms:W3CDTF">2016-11-25T08:06:17Z</dcterms:modified>
</cp:coreProperties>
</file>