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4"/>
  </p:notesMasterIdLst>
  <p:sldIdLst>
    <p:sldId id="257" r:id="rId2"/>
    <p:sldId id="278" r:id="rId3"/>
    <p:sldId id="275" r:id="rId4"/>
    <p:sldId id="276" r:id="rId5"/>
    <p:sldId id="270" r:id="rId6"/>
    <p:sldId id="274" r:id="rId7"/>
    <p:sldId id="277" r:id="rId8"/>
    <p:sldId id="271" r:id="rId9"/>
    <p:sldId id="272" r:id="rId10"/>
    <p:sldId id="273" r:id="rId11"/>
    <p:sldId id="28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00FF"/>
    <a:srgbClr val="AB851C"/>
    <a:srgbClr val="AA9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/>
    <p:restoredTop sz="94598"/>
  </p:normalViewPr>
  <p:slideViewPr>
    <p:cSldViewPr snapToGrid="0" snapToObjects="1">
      <p:cViewPr varScale="1">
        <p:scale>
          <a:sx n="214" d="100"/>
          <a:sy n="214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CDDE-EC49-FB45-8147-5BD20CB5CB68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3E84-99A5-6A4B-8120-372D9B64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599-913C-3241-9A85-93167E8C8645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492E-0A9E-B144-9BC9-2CBA9112F76C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27A-C8AC-6E41-8531-7AB36B18A30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1B78-9329-3C48-8464-59D1CB0B9307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09A5-F813-FD4B-88BA-2EC989C4DEB6}" type="datetime1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019-9F68-654A-97C9-5B7C6EB56990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CF8-ABC9-B943-A64B-8368E64B22D3}" type="datetime1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F67-8D22-CD44-9AAE-9D7990F2944D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331C-202F-EC48-8677-1775662263AC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544273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EC45A26-BFAD-F044-9658-A8F5C36A690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24F16D-D156-B542-80D1-758F0CAE4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9590" y="335289"/>
            <a:ext cx="9072821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Sea State Influence on SFMR Wind Speed Retrievals in Tropical Cyclones</a:t>
            </a:r>
            <a:endParaRPr lang="en-US" sz="4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5665" y="4046027"/>
            <a:ext cx="8800671" cy="21146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latin typeface="Arial" charset="0"/>
              </a:rPr>
              <a:t>Heather Holbach</a:t>
            </a:r>
            <a:r>
              <a:rPr lang="en-US" sz="2400" baseline="30000" dirty="0" smtClean="0">
                <a:latin typeface="Arial" charset="0"/>
              </a:rPr>
              <a:t>1,2,3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Mark </a:t>
            </a:r>
            <a:r>
              <a:rPr lang="en-US" sz="2400" dirty="0" smtClean="0">
                <a:latin typeface="Arial" charset="0"/>
              </a:rPr>
              <a:t>Bourassa</a:t>
            </a:r>
            <a:r>
              <a:rPr lang="en-US" sz="2400" baseline="30000" dirty="0" smtClean="0">
                <a:latin typeface="Arial" charset="0"/>
              </a:rPr>
              <a:t>1</a:t>
            </a:r>
            <a:r>
              <a:rPr lang="en-US" sz="2400" dirty="0" smtClean="0">
                <a:latin typeface="Arial" charset="0"/>
              </a:rPr>
              <a:t>, and Brad Klotz</a:t>
            </a:r>
            <a:r>
              <a:rPr lang="en-US" sz="2400" baseline="30000" dirty="0" smtClean="0">
                <a:latin typeface="Arial" charset="0"/>
              </a:rPr>
              <a:t>3</a:t>
            </a:r>
            <a:endParaRPr lang="en-US" sz="2400" dirty="0" smtClean="0">
              <a:latin typeface="Arial" charset="0"/>
            </a:endParaRPr>
          </a:p>
          <a:p>
            <a:pPr algn="ctr"/>
            <a:r>
              <a:rPr lang="en-US" sz="1600" baseline="30000" dirty="0" smtClean="0">
                <a:latin typeface="Arial" charset="0"/>
              </a:rPr>
              <a:t>1</a:t>
            </a:r>
            <a:r>
              <a:rPr lang="en-US" sz="1600" dirty="0" smtClean="0">
                <a:latin typeface="Arial" charset="0"/>
              </a:rPr>
              <a:t> Florida State University, </a:t>
            </a:r>
            <a:r>
              <a:rPr lang="en-US" sz="1600" baseline="30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NGI, 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NOAA/AOML/HRD</a:t>
            </a:r>
          </a:p>
          <a:p>
            <a:pPr algn="ctr"/>
            <a:endParaRPr lang="en-US" sz="1600" baseline="30000" dirty="0" smtClean="0">
              <a:latin typeface="Arial" charset="0"/>
            </a:endParaRPr>
          </a:p>
          <a:p>
            <a:pPr algn="ctr"/>
            <a:r>
              <a:rPr lang="en-US" sz="1900" dirty="0" smtClean="0">
                <a:latin typeface="Arial" charset="0"/>
              </a:rPr>
              <a:t>International High Winds Workshop</a:t>
            </a:r>
          </a:p>
          <a:p>
            <a:pPr algn="ctr"/>
            <a:r>
              <a:rPr lang="en-US" sz="1900" dirty="0" smtClean="0">
                <a:latin typeface="Arial" charset="0"/>
              </a:rPr>
              <a:t>Exeter, UK</a:t>
            </a:r>
          </a:p>
          <a:p>
            <a:pPr algn="ctr"/>
            <a:r>
              <a:rPr lang="en-US" sz="1900" dirty="0" smtClean="0">
                <a:latin typeface="Arial" charset="0"/>
              </a:rPr>
              <a:t>November 16, 2016</a:t>
            </a:r>
            <a:endParaRPr lang="en-US" sz="1900" dirty="0">
              <a:latin typeface="Arial" charset="0"/>
            </a:endParaRPr>
          </a:p>
        </p:txBody>
      </p:sp>
      <p:pic>
        <p:nvPicPr>
          <p:cNvPr id="2" name="Picture 1" descr="Coaps_logo_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36" y="5821142"/>
            <a:ext cx="914399" cy="914399"/>
          </a:xfrm>
          <a:prstGeom prst="rect">
            <a:avLst/>
          </a:prstGeom>
        </p:spPr>
      </p:pic>
      <p:pic>
        <p:nvPicPr>
          <p:cNvPr id="6" name="Picture 5" descr="NOAA4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4" t="40697" r="26696" b="39754"/>
          <a:stretch/>
        </p:blipFill>
        <p:spPr>
          <a:xfrm>
            <a:off x="4230158" y="2495568"/>
            <a:ext cx="3731685" cy="134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" y="5867087"/>
            <a:ext cx="115824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04" y="5867087"/>
            <a:ext cx="912499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17" y="5821141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7612" y="6278341"/>
            <a:ext cx="675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acknowledge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Mark Powell, Frank Marks, and the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pilots and crew at NOAA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AOC. Research supported by NASA JPL (036683), NOAA (031132) and NGI.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17" y="216093"/>
            <a:ext cx="914400" cy="397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92" r="100000">
                        <a14:foregroundMark x1="10154" y1="5385" x2="10154" y2="5385"/>
                        <a14:foregroundMark x1="75462" y1="62000" x2="75462" y2="62000"/>
                        <a14:backgroundMark x1="9769" y1="9231" x2="9769" y2="9231"/>
                        <a14:backgroundMark x1="3231" y1="2231" x2="3231" y2="2231"/>
                        <a14:backgroundMark x1="4231" y1="17538" x2="4231" y2="17538"/>
                        <a14:backgroundMark x1="19846" y1="4000" x2="19846" y2="4000"/>
                        <a14:backgroundMark x1="28538" y1="2615" x2="1462" y2="25846"/>
                        <a14:backgroundMark x1="1462" y1="25538" x2="1769" y2="5077"/>
                        <a14:backgroundMark x1="75077" y1="1231" x2="95538" y2="20692"/>
                        <a14:backgroundMark x1="95538" y1="20308" x2="94846" y2="2615"/>
                        <a14:backgroundMark x1="95231" y1="82154" x2="93846" y2="95000"/>
                        <a14:backgroundMark x1="93846" y1="94615" x2="72615" y2="9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4" y="2160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Following </a:t>
            </a:r>
            <a:r>
              <a:rPr lang="en-US" dirty="0"/>
              <a:t>and opposing swell increases wind-induced emissivity measured by SFMR</a:t>
            </a:r>
          </a:p>
          <a:p>
            <a:pPr lvl="2"/>
            <a:r>
              <a:rPr lang="en-US" dirty="0"/>
              <a:t>Cross swell decreases </a:t>
            </a:r>
            <a:r>
              <a:rPr lang="en-US" dirty="0" smtClean="0"/>
              <a:t>it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Wind </a:t>
            </a:r>
            <a:r>
              <a:rPr lang="en-US" dirty="0"/>
              <a:t>waves and swell combination in outer regions of storm dampen the asymmetry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results are further evidence that directional wind and wave interactions modify ocean surface stress and must be considered in model development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SFMR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SFMR data from 1998 to 2014 have been reprocessed using the current algorithm (Klotz and </a:t>
            </a:r>
            <a:r>
              <a:rPr lang="en-US" dirty="0" err="1" smtClean="0"/>
              <a:t>Uhlhorn</a:t>
            </a:r>
            <a:r>
              <a:rPr lang="en-US" smtClean="0"/>
              <a:t> 2014)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process of updating the data files on the HRD website</a:t>
            </a:r>
          </a:p>
          <a:p>
            <a:pPr lvl="1"/>
            <a:r>
              <a:rPr lang="en-US" dirty="0" smtClean="0"/>
              <a:t>Blog post and message on HRD website will be posted when complete</a:t>
            </a:r>
          </a:p>
          <a:p>
            <a:pPr lvl="1"/>
            <a:endParaRPr lang="en-US" dirty="0"/>
          </a:p>
          <a:p>
            <a:r>
              <a:rPr lang="en-US" dirty="0" smtClean="0"/>
              <a:t>These data </a:t>
            </a:r>
            <a:r>
              <a:rPr lang="en-US" dirty="0"/>
              <a:t>will be used in Jonathan </a:t>
            </a:r>
            <a:r>
              <a:rPr lang="en-US" dirty="0" err="1"/>
              <a:t>Vigh's</a:t>
            </a:r>
            <a:r>
              <a:rPr lang="en-US" dirty="0"/>
              <a:t> FLIGHT+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Collocation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6" y="1503657"/>
            <a:ext cx="6603749" cy="46691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WL150 surface adjusted wind speed and 10-s avg. SFMR wind speed greater than 10 m/s</a:t>
            </a:r>
          </a:p>
          <a:p>
            <a:endParaRPr lang="en-US" dirty="0" smtClean="0"/>
          </a:p>
          <a:p>
            <a:r>
              <a:rPr lang="en-US" dirty="0" smtClean="0"/>
              <a:t>Located greater than 5 km and less than 200 km from storm center</a:t>
            </a:r>
          </a:p>
          <a:p>
            <a:endParaRPr lang="en-US" dirty="0" smtClean="0"/>
          </a:p>
          <a:p>
            <a:r>
              <a:rPr lang="en-US" dirty="0" err="1" smtClean="0"/>
              <a:t>Dropsonde</a:t>
            </a:r>
            <a:r>
              <a:rPr lang="en-US" dirty="0" smtClean="0"/>
              <a:t> cannot travel more than 9 km radially from the launch location</a:t>
            </a:r>
          </a:p>
          <a:p>
            <a:endParaRPr lang="en-US" dirty="0" smtClean="0"/>
          </a:p>
          <a:p>
            <a:r>
              <a:rPr lang="en-US" dirty="0" smtClean="0"/>
              <a:t>Aircraft roll angle could not exceed 10°</a:t>
            </a:r>
          </a:p>
          <a:p>
            <a:endParaRPr lang="en-US" dirty="0" smtClean="0"/>
          </a:p>
          <a:p>
            <a:r>
              <a:rPr lang="en-US" dirty="0" smtClean="0"/>
              <a:t>Total of 580 collocation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A86-9745-5442-9E14-3A8C7EAB7A4B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75177" y="1114816"/>
            <a:ext cx="4952365" cy="4957500"/>
            <a:chOff x="7175177" y="1114816"/>
            <a:chExt cx="4952365" cy="4957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177" y="1299385"/>
              <a:ext cx="4952365" cy="47729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37321" y="1114816"/>
              <a:ext cx="181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Storm Motion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93895" y="1607459"/>
            <a:ext cx="2655519" cy="1769051"/>
            <a:chOff x="9093895" y="1607459"/>
            <a:chExt cx="2655519" cy="1769051"/>
          </a:xfrm>
        </p:grpSpPr>
        <p:sp>
          <p:nvSpPr>
            <p:cNvPr id="8" name="Arc 7"/>
            <p:cNvSpPr/>
            <p:nvPr/>
          </p:nvSpPr>
          <p:spPr>
            <a:xfrm>
              <a:off x="9093895" y="1873386"/>
              <a:ext cx="1503124" cy="1503124"/>
            </a:xfrm>
            <a:prstGeom prst="arc">
              <a:avLst>
                <a:gd name="adj1" fmla="val 16200000"/>
                <a:gd name="adj2" fmla="val 19926724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77189" y="1607459"/>
              <a:ext cx="167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Azimuth Angle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61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SFMR Wind Speed Retrieval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retrievals rely on understanding the relationship between ocean surface brightness temperature and wind speed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other factors can influence the ocean surface brightness temperature besides wind speed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Sea state</a:t>
            </a:r>
          </a:p>
          <a:p>
            <a:pPr lvl="2"/>
            <a:r>
              <a:rPr lang="en-US" dirty="0" smtClean="0"/>
              <a:t>Viewing angle</a:t>
            </a:r>
          </a:p>
          <a:p>
            <a:pPr lvl="3"/>
            <a:r>
              <a:rPr lang="en-US" dirty="0" smtClean="0"/>
              <a:t>Wind direction</a:t>
            </a:r>
          </a:p>
          <a:p>
            <a:pPr lvl="2"/>
            <a:r>
              <a:rPr lang="en-US" dirty="0" smtClean="0"/>
              <a:t>Sea surface temperature</a:t>
            </a:r>
          </a:p>
        </p:txBody>
      </p:sp>
      <p:pic>
        <p:nvPicPr>
          <p:cNvPr id="4" name="Picture 3" descr="DSCN17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1" y="3954609"/>
            <a:ext cx="3403270" cy="25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Hurricane Wave Characteristics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44273"/>
            <a:ext cx="5817131" cy="4351338"/>
          </a:xfrm>
        </p:spPr>
        <p:txBody>
          <a:bodyPr/>
          <a:lstStyle/>
          <a:p>
            <a:r>
              <a:rPr lang="en-US" dirty="0"/>
              <a:t>Swell:</a:t>
            </a:r>
          </a:p>
          <a:p>
            <a:pPr lvl="1"/>
            <a:r>
              <a:rPr lang="en-US" dirty="0"/>
              <a:t>More dominant in inner core (Wright et al. 2001, Hwang 2016)</a:t>
            </a:r>
          </a:p>
          <a:p>
            <a:pPr lvl="1"/>
            <a:r>
              <a:rPr lang="en-US" dirty="0"/>
              <a:t>Cross swell (</a:t>
            </a:r>
            <a:r>
              <a:rPr lang="en-US" dirty="0" err="1"/>
              <a:t>wrt</a:t>
            </a:r>
            <a:r>
              <a:rPr lang="en-US" dirty="0"/>
              <a:t> wind direction) reduces white capping (</a:t>
            </a:r>
            <a:r>
              <a:rPr lang="en-US" dirty="0" err="1"/>
              <a:t>Goddijn</a:t>
            </a:r>
            <a:r>
              <a:rPr lang="en-US" dirty="0"/>
              <a:t>-Murphy et al. 2011) and limits wave breaking (</a:t>
            </a:r>
            <a:r>
              <a:rPr lang="en-US" dirty="0" err="1"/>
              <a:t>Holthuijsen</a:t>
            </a:r>
            <a:r>
              <a:rPr lang="en-US" dirty="0"/>
              <a:t> et al. 2012)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335043" y="1642580"/>
            <a:ext cx="4161785" cy="4154723"/>
            <a:chOff x="6869051" y="2158888"/>
            <a:chExt cx="4161785" cy="41547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51" y="2158888"/>
              <a:ext cx="4161785" cy="381616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36497" y="5975057"/>
              <a:ext cx="3026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Fig. 3 </a:t>
              </a:r>
              <a:r>
                <a:rPr lang="en-US" sz="1600" dirty="0" err="1" smtClean="0">
                  <a:latin typeface="Arial" charset="0"/>
                  <a:ea typeface="Arial" charset="0"/>
                  <a:cs typeface="Arial" charset="0"/>
                </a:rPr>
                <a:t>Holthuijsen</a:t>
              </a:r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 et al. (2012)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Hurricane Wave Characteristics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44273"/>
            <a:ext cx="6080900" cy="4351338"/>
          </a:xfrm>
        </p:spPr>
        <p:txBody>
          <a:bodyPr/>
          <a:lstStyle/>
          <a:p>
            <a:r>
              <a:rPr lang="en-US" dirty="0"/>
              <a:t>Wind waves:</a:t>
            </a:r>
          </a:p>
          <a:p>
            <a:pPr lvl="1"/>
            <a:r>
              <a:rPr lang="en-US" dirty="0"/>
              <a:t>More dominant in outer region (Wright et al. 2001, Hwang 2016)</a:t>
            </a:r>
          </a:p>
          <a:p>
            <a:pPr lvl="1"/>
            <a:r>
              <a:rPr lang="en-US" dirty="0"/>
              <a:t>Hwang (2016):</a:t>
            </a:r>
          </a:p>
          <a:p>
            <a:pPr lvl="2"/>
            <a:r>
              <a:rPr lang="en-US" dirty="0"/>
              <a:t>Tallest in front-right sector</a:t>
            </a:r>
          </a:p>
          <a:p>
            <a:pPr lvl="2"/>
            <a:r>
              <a:rPr lang="en-US" dirty="0"/>
              <a:t>Longest wavelength in front-right and front-left sectors</a:t>
            </a:r>
          </a:p>
          <a:p>
            <a:pPr lvl="2"/>
            <a:r>
              <a:rPr lang="en-US" dirty="0"/>
              <a:t>Smallest (height) and shortest wavelength in rear </a:t>
            </a:r>
            <a:r>
              <a:rPr lang="en-US" dirty="0" smtClean="0"/>
              <a:t>sector</a:t>
            </a:r>
          </a:p>
          <a:p>
            <a:pPr lvl="2"/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Steepest waves in front-right or rear sector.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421411" y="1284473"/>
            <a:ext cx="4703181" cy="5256543"/>
            <a:chOff x="7421411" y="1284473"/>
            <a:chExt cx="4703181" cy="5256543"/>
          </a:xfrm>
        </p:grpSpPr>
        <p:grpSp>
          <p:nvGrpSpPr>
            <p:cNvPr id="14" name="Group 13"/>
            <p:cNvGrpSpPr/>
            <p:nvPr/>
          </p:nvGrpSpPr>
          <p:grpSpPr>
            <a:xfrm>
              <a:off x="7421411" y="1284473"/>
              <a:ext cx="4703181" cy="5256543"/>
              <a:chOff x="7421411" y="1284473"/>
              <a:chExt cx="4703181" cy="52565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1411" y="1284473"/>
                <a:ext cx="3035880" cy="487093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66132" y="6171684"/>
                <a:ext cx="274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Fig 2 Hwang (2016)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0457292" y="1284473"/>
                <a:ext cx="1667300" cy="1477328"/>
                <a:chOff x="10457292" y="1284473"/>
                <a:chExt cx="1667300" cy="1477328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0457292" y="1284473"/>
                  <a:ext cx="1667300" cy="1477328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Left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Back</a:t>
                  </a: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    Right</a:t>
                  </a: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    Inside 30km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from center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 8"/>
                <p:cNvSpPr>
                  <a:spLocks noChangeAspect="1"/>
                </p:cNvSpPr>
                <p:nvPr/>
              </p:nvSpPr>
              <p:spPr>
                <a:xfrm>
                  <a:off x="10520829" y="1386587"/>
                  <a:ext cx="135929" cy="13716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>
                  <a:spLocks noChangeAspect="1"/>
                </p:cNvSpPr>
                <p:nvPr/>
              </p:nvSpPr>
              <p:spPr>
                <a:xfrm>
                  <a:off x="10520829" y="1677558"/>
                  <a:ext cx="137160" cy="137160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riangle 10"/>
                <p:cNvSpPr>
                  <a:spLocks noChangeAspect="1"/>
                </p:cNvSpPr>
                <p:nvPr/>
              </p:nvSpPr>
              <p:spPr>
                <a:xfrm>
                  <a:off x="10520829" y="1940263"/>
                  <a:ext cx="137160" cy="118241"/>
                </a:xfrm>
                <a:prstGeom prst="triangl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10427221" y="2109945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40FF"/>
                  </a:solidFill>
                </a:rPr>
                <a:t>X</a:t>
              </a:r>
              <a:endParaRPr lang="en-US" b="1">
                <a:solidFill>
                  <a:srgbClr val="FF4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478824" y="1330205"/>
            <a:ext cx="4764131" cy="4426028"/>
            <a:chOff x="2670377" y="481537"/>
            <a:chExt cx="6895995" cy="6406600"/>
          </a:xfrm>
        </p:grpSpPr>
        <p:grpSp>
          <p:nvGrpSpPr>
            <p:cNvPr id="12" name="Group 11"/>
            <p:cNvGrpSpPr/>
            <p:nvPr/>
          </p:nvGrpSpPr>
          <p:grpSpPr>
            <a:xfrm>
              <a:off x="2670377" y="481537"/>
              <a:ext cx="1022057" cy="5913496"/>
              <a:chOff x="2670377" y="481537"/>
              <a:chExt cx="1022057" cy="591349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87038" y="481537"/>
                <a:ext cx="705396" cy="5913496"/>
                <a:chOff x="2987038" y="481537"/>
                <a:chExt cx="705396" cy="591349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987039" y="481537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200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987039" y="1853140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100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987038" y="3242164"/>
                  <a:ext cx="7053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 smtClean="0">
                      <a:latin typeface="Arial" charset="0"/>
                      <a:ea typeface="Arial" charset="0"/>
                      <a:cs typeface="Arial" charset="0"/>
                    </a:rPr>
                    <a:t>0</a:t>
                  </a:r>
                  <a:endParaRPr lang="en-US" sz="16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987038" y="4613767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-100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987038" y="5994082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-200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703294" y="3182299"/>
                <a:ext cx="4379667" cy="44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Along Storm Track Distance (km)</a:t>
                </a:r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48444" y="6173490"/>
              <a:ext cx="6217928" cy="714647"/>
              <a:chOff x="3348444" y="6173490"/>
              <a:chExt cx="6217928" cy="7146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322566" y="6442635"/>
                <a:ext cx="4274822" cy="44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Cross Storm Track Distance (km)</a:t>
                </a:r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348444" y="6173490"/>
                <a:ext cx="6217928" cy="403279"/>
                <a:chOff x="3348444" y="6173490"/>
                <a:chExt cx="6217928" cy="403279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8860977" y="6174377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200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85026" y="6175461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smtClean="0">
                      <a:latin typeface="Arial" charset="0"/>
                      <a:ea typeface="Arial" charset="0"/>
                      <a:cs typeface="Arial" charset="0"/>
                    </a:rPr>
                    <a:t>100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109062" y="6173490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733104" y="6174377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-100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48444" y="6175818"/>
                  <a:ext cx="705395" cy="4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 charset="0"/>
                      <a:ea typeface="Arial" charset="0"/>
                      <a:cs typeface="Arial" charset="0"/>
                    </a:rPr>
                    <a:t>-200</a:t>
                  </a:r>
                  <a:endParaRPr lang="en-US" sz="12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692434" y="634566"/>
              <a:ext cx="5538652" cy="5539811"/>
              <a:chOff x="3692434" y="634566"/>
              <a:chExt cx="5538652" cy="553981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53" t="9270" r="4286" b="9968"/>
              <a:stretch/>
            </p:blipFill>
            <p:spPr>
              <a:xfrm>
                <a:off x="3692434" y="635726"/>
                <a:ext cx="5538652" cy="5538651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V="1">
                <a:off x="6459978" y="634566"/>
                <a:ext cx="0" cy="913381"/>
              </a:xfrm>
              <a:prstGeom prst="straightConnector1">
                <a:avLst/>
              </a:prstGeom>
              <a:ln w="57150" cmpd="sng">
                <a:solidFill>
                  <a:schemeClr val="accent5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Methodology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6525" y="1317112"/>
                <a:ext cx="6990585" cy="483795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Level flight data collocated with a </a:t>
                </a:r>
                <a:r>
                  <a:rPr lang="en-US" sz="2800" dirty="0" err="1"/>
                  <a:t>dropsonde</a:t>
                </a:r>
                <a:r>
                  <a:rPr lang="en-US" sz="2800" dirty="0"/>
                  <a:t> in a hurricane between 2010 and 2015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400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sz="2400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𝑎𝑡𝑚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𝑐𝑜𝑠</m:t>
                        </m:r>
                      </m:sub>
                    </m:sSub>
                  </m:oMath>
                </a14:m>
                <a:r>
                  <a:rPr lang="en-US" sz="2400" dirty="0"/>
                  <a:t>	</a:t>
                </a:r>
                <a:r>
                  <a:rPr lang="en-US" sz="2000" dirty="0"/>
                  <a:t>where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  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sz="2800" dirty="0"/>
                  <a:t>Wind-induced emissivity is calculated by subtracting smooth surface emissivity, the atmospheric, and cosmic </a:t>
                </a:r>
                <a:r>
                  <a:rPr lang="en-US" sz="2800" dirty="0" smtClean="0"/>
                  <a:t>emissivity</a:t>
                </a:r>
                <a:endParaRPr lang="en-US" sz="2800" dirty="0"/>
              </a:p>
              <a:p>
                <a:r>
                  <a:rPr lang="en-US" sz="2800" dirty="0"/>
                  <a:t>Wind-induced emissivity difference is </a:t>
                </a:r>
                <a:r>
                  <a:rPr lang="en-US" sz="2800" dirty="0" smtClean="0"/>
                  <a:t>4.74 GHz SFMR – model fit from Klotz and </a:t>
                </a:r>
                <a:r>
                  <a:rPr lang="en-US" sz="2800" dirty="0" err="1" smtClean="0"/>
                  <a:t>Uhlhorn</a:t>
                </a:r>
                <a:r>
                  <a:rPr lang="en-US" sz="2800" dirty="0" smtClean="0"/>
                  <a:t> (2014)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525" y="1317112"/>
                <a:ext cx="6990585" cy="483795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21079" y="1114815"/>
            <a:ext cx="164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Storm Motion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74691" y="1540547"/>
            <a:ext cx="2690918" cy="1656306"/>
            <a:chOff x="9142854" y="1534019"/>
            <a:chExt cx="2953634" cy="1818012"/>
          </a:xfrm>
        </p:grpSpPr>
        <p:sp>
          <p:nvSpPr>
            <p:cNvPr id="9" name="Arc 8"/>
            <p:cNvSpPr/>
            <p:nvPr/>
          </p:nvSpPr>
          <p:spPr>
            <a:xfrm>
              <a:off x="9142854" y="1848907"/>
              <a:ext cx="1503125" cy="1503124"/>
            </a:xfrm>
            <a:prstGeom prst="arc">
              <a:avLst>
                <a:gd name="adj1" fmla="val 16200000"/>
                <a:gd name="adj2" fmla="val 19926724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73024" y="1534019"/>
              <a:ext cx="1823464" cy="40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Azimuth Angle</a:t>
              </a:r>
              <a:endPara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4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Wind-Induced Emissivity vs. Wind Speed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29972"/>
            <a:ext cx="469171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422 collocation pairs with rain rate less than 10 mm/</a:t>
            </a:r>
            <a:r>
              <a:rPr lang="en-US" dirty="0" err="1" smtClean="0"/>
              <a:t>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20 m/s, 0.005 change in wind-induced emissivity results in 1.6 m/s wind speed change</a:t>
            </a:r>
          </a:p>
          <a:p>
            <a:endParaRPr lang="en-US" dirty="0"/>
          </a:p>
          <a:p>
            <a:r>
              <a:rPr lang="en-US" dirty="0" smtClean="0"/>
              <a:t>At 40 m/s, 0.005 change in wind-induced emissivity results in 0.9 m/s wind speed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92820" y="1201418"/>
            <a:ext cx="5016418" cy="4902809"/>
            <a:chOff x="2753373" y="156556"/>
            <a:chExt cx="6821701" cy="6667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4" t="4675" r="4170" b="9957"/>
            <a:stretch/>
          </p:blipFill>
          <p:spPr>
            <a:xfrm>
              <a:off x="3688871" y="320206"/>
              <a:ext cx="5545777" cy="585453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753373" y="156556"/>
              <a:ext cx="6821701" cy="6667206"/>
              <a:chOff x="2753373" y="156556"/>
              <a:chExt cx="6821701" cy="666720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53373" y="156556"/>
                <a:ext cx="939061" cy="6206288"/>
                <a:chOff x="2753373" y="156556"/>
                <a:chExt cx="939061" cy="620628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987038" y="156556"/>
                  <a:ext cx="705396" cy="6206288"/>
                  <a:chOff x="2987038" y="156556"/>
                  <a:chExt cx="705396" cy="6206288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987039" y="156556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0.25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987039" y="1320739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0.20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987039" y="2496790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0.15</a:t>
                    </a:r>
                    <a:endParaRPr lang="en-US" sz="16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987038" y="3657801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0.10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987038" y="4825146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0.05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987038" y="5986160"/>
                    <a:ext cx="705395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0.00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1292773" y="3038202"/>
                  <a:ext cx="3339737" cy="418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 charset="0"/>
                      <a:ea typeface="Arial" charset="0"/>
                      <a:cs typeface="Arial" charset="0"/>
                    </a:rPr>
                    <a:t>Wind-Induced Emissivity</a:t>
                  </a:r>
                  <a:endParaRPr lang="en-US" sz="14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348446" y="6173490"/>
                <a:ext cx="6226628" cy="650272"/>
                <a:chOff x="3348446" y="6173490"/>
                <a:chExt cx="6226628" cy="65027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348446" y="6173490"/>
                  <a:ext cx="6226628" cy="379011"/>
                  <a:chOff x="3348446" y="6173490"/>
                  <a:chExt cx="6226628" cy="379011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869680" y="6174377"/>
                    <a:ext cx="705394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60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946572" y="6174377"/>
                    <a:ext cx="705394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Arial" charset="0"/>
                        <a:ea typeface="Arial" charset="0"/>
                        <a:cs typeface="Arial" charset="0"/>
                      </a:rPr>
                      <a:t>5</a:t>
                    </a:r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023466" y="6175460"/>
                    <a:ext cx="705394" cy="376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Arial" charset="0"/>
                        <a:ea typeface="Arial" charset="0"/>
                        <a:cs typeface="Arial" charset="0"/>
                      </a:rPr>
                      <a:t>4</a:t>
                    </a:r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109064" y="6173490"/>
                    <a:ext cx="705394" cy="376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Arial" charset="0"/>
                        <a:ea typeface="Arial" charset="0"/>
                        <a:cs typeface="Arial" charset="0"/>
                      </a:rPr>
                      <a:t>3</a:t>
                    </a:r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194659" y="6174377"/>
                    <a:ext cx="705394" cy="376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20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271553" y="6175817"/>
                    <a:ext cx="705394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10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348446" y="6173490"/>
                    <a:ext cx="705394" cy="376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charset="0"/>
                        <a:ea typeface="Arial" charset="0"/>
                        <a:cs typeface="Arial" charset="0"/>
                      </a:rPr>
                      <a:t>0</a:t>
                    </a:r>
                    <a:endParaRPr lang="en-US" sz="12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4791892" y="6405224"/>
                  <a:ext cx="3339737" cy="418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smtClean="0">
                      <a:latin typeface="Arial" charset="0"/>
                      <a:ea typeface="Arial" charset="0"/>
                      <a:cs typeface="Arial" charset="0"/>
                    </a:rPr>
                    <a:t>Wind Speed (m/s)</a:t>
                  </a:r>
                  <a:endParaRPr lang="en-US" sz="14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765765" y="447610"/>
              <a:ext cx="3413968" cy="15904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8CFF"/>
                  </a:solidFill>
                  <a:latin typeface="Arial" charset="0"/>
                  <a:ea typeface="Arial" charset="0"/>
                  <a:cs typeface="Arial" charset="0"/>
                </a:rPr>
                <a:t>RR &lt; 2 mm/</a:t>
              </a:r>
              <a:r>
                <a:rPr lang="en-US" sz="1400" b="1" dirty="0" err="1" smtClean="0">
                  <a:solidFill>
                    <a:srgbClr val="008CFF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endParaRPr lang="en-US" sz="1400" b="1" dirty="0" smtClean="0">
                <a:solidFill>
                  <a:srgbClr val="008CFF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1400" b="1" dirty="0" smtClean="0">
                  <a:solidFill>
                    <a:srgbClr val="007800"/>
                  </a:solidFill>
                  <a:latin typeface="Arial" charset="0"/>
                  <a:ea typeface="Arial" charset="0"/>
                  <a:cs typeface="Arial" charset="0"/>
                </a:rPr>
                <a:t>2 mm/</a:t>
              </a:r>
              <a:r>
                <a:rPr lang="en-US" sz="1400" b="1" dirty="0" err="1" smtClean="0">
                  <a:solidFill>
                    <a:srgbClr val="007800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r>
                <a:rPr lang="en-US" sz="1400" b="1" dirty="0" smtClean="0">
                  <a:solidFill>
                    <a:srgbClr val="007800"/>
                  </a:solidFill>
                  <a:latin typeface="Arial" charset="0"/>
                  <a:ea typeface="Arial" charset="0"/>
                  <a:cs typeface="Arial" charset="0"/>
                </a:rPr>
                <a:t> ≤ RR &lt; 10 mm/</a:t>
              </a:r>
              <a:r>
                <a:rPr lang="en-US" sz="1400" b="1" dirty="0" err="1" smtClean="0">
                  <a:solidFill>
                    <a:srgbClr val="007800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endParaRPr lang="en-US" sz="1400" b="1" dirty="0" smtClean="0">
                <a:solidFill>
                  <a:srgbClr val="0078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1400" b="1" dirty="0" smtClean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10 mm/</a:t>
              </a:r>
              <a:r>
                <a:rPr lang="en-US" sz="1400" b="1" dirty="0" err="1" smtClean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r>
                <a:rPr lang="en-US" sz="1400" b="1" dirty="0" smtClean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400" b="1" dirty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≤ RR &lt; </a:t>
              </a:r>
              <a:r>
                <a:rPr lang="en-US" sz="1400" b="1" dirty="0" smtClean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20 </a:t>
              </a:r>
              <a:r>
                <a:rPr lang="en-US" sz="1400" b="1" dirty="0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mm/</a:t>
              </a:r>
              <a:r>
                <a:rPr lang="en-US" sz="1400" b="1" dirty="0" err="1">
                  <a:solidFill>
                    <a:srgbClr val="FFBC00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endParaRPr lang="en-US" sz="1400" b="1" dirty="0">
                <a:solidFill>
                  <a:srgbClr val="FFBC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1400" b="1" dirty="0" smtClean="0">
                  <a:solidFill>
                    <a:srgbClr val="FF1421"/>
                  </a:solidFill>
                  <a:latin typeface="Arial" charset="0"/>
                  <a:ea typeface="Arial" charset="0"/>
                  <a:cs typeface="Arial" charset="0"/>
                </a:rPr>
                <a:t>RR ≥ 20 mm/</a:t>
              </a:r>
              <a:r>
                <a:rPr lang="en-US" sz="1400" b="1" dirty="0" err="1" smtClean="0">
                  <a:solidFill>
                    <a:srgbClr val="FF1421"/>
                  </a:solidFill>
                  <a:latin typeface="Arial" charset="0"/>
                  <a:ea typeface="Arial" charset="0"/>
                  <a:cs typeface="Arial" charset="0"/>
                </a:rPr>
                <a:t>hr</a:t>
              </a:r>
              <a:endParaRPr lang="en-US" sz="1400" b="1" dirty="0" smtClean="0">
                <a:solidFill>
                  <a:srgbClr val="FF142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Model Fit</a:t>
              </a:r>
              <a:endPara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2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Wind-Induced Emissivity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40572" y="1404073"/>
            <a:ext cx="8310856" cy="4556323"/>
            <a:chOff x="1927644" y="1404073"/>
            <a:chExt cx="8310856" cy="4556323"/>
          </a:xfrm>
        </p:grpSpPr>
        <p:grpSp>
          <p:nvGrpSpPr>
            <p:cNvPr id="7" name="Group 6"/>
            <p:cNvGrpSpPr/>
            <p:nvPr/>
          </p:nvGrpSpPr>
          <p:grpSpPr>
            <a:xfrm>
              <a:off x="1927644" y="1404073"/>
              <a:ext cx="4394025" cy="4554066"/>
              <a:chOff x="1808656" y="1404073"/>
              <a:chExt cx="4394025" cy="455406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808656" y="1645705"/>
                <a:ext cx="4394025" cy="4312434"/>
                <a:chOff x="1808656" y="1645705"/>
                <a:chExt cx="4394025" cy="431243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64" t="4675" r="4170" b="9957"/>
                <a:stretch/>
              </p:blipFill>
              <p:spPr>
                <a:xfrm>
                  <a:off x="2619337" y="1758617"/>
                  <a:ext cx="3464705" cy="3657600"/>
                </a:xfrm>
                <a:prstGeom prst="rect">
                  <a:avLst/>
                </a:prstGeom>
              </p:spPr>
            </p:pic>
            <p:grpSp>
              <p:nvGrpSpPr>
                <p:cNvPr id="22" name="Group 21"/>
                <p:cNvGrpSpPr/>
                <p:nvPr/>
              </p:nvGrpSpPr>
              <p:grpSpPr>
                <a:xfrm>
                  <a:off x="1808656" y="1645705"/>
                  <a:ext cx="4394025" cy="4312434"/>
                  <a:chOff x="1808656" y="1645705"/>
                  <a:chExt cx="4394025" cy="4312434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1808656" y="1645705"/>
                    <a:ext cx="4394025" cy="4312434"/>
                    <a:chOff x="1745519" y="978518"/>
                    <a:chExt cx="4394025" cy="4312434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1745519" y="978518"/>
                      <a:ext cx="801977" cy="3883424"/>
                      <a:chOff x="1745519" y="978518"/>
                      <a:chExt cx="801977" cy="3883424"/>
                    </a:xfrm>
                  </p:grpSpPr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1957388" y="2771782"/>
                        <a:ext cx="590108" cy="1434081"/>
                        <a:chOff x="1957388" y="2771782"/>
                        <a:chExt cx="590108" cy="1434081"/>
                      </a:xfrm>
                    </p:grpSpPr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2014538" y="2771782"/>
                          <a:ext cx="53295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0.00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1957388" y="3898086"/>
                          <a:ext cx="59010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n-US" sz="140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-0.05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 rot="16200000">
                        <a:off x="-26916" y="2750953"/>
                        <a:ext cx="38834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Wind-Induced Emissivity Difference</a:t>
                        </a:r>
                        <a:endParaRPr lang="en-US" sz="1600" dirty="0"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2191642" y="4751354"/>
                      <a:ext cx="3947902" cy="539598"/>
                      <a:chOff x="2191642" y="4751354"/>
                      <a:chExt cx="3947902" cy="539598"/>
                    </a:xfrm>
                  </p:grpSpPr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2191642" y="4751354"/>
                        <a:ext cx="3619037" cy="307777"/>
                        <a:chOff x="-249726" y="3327502"/>
                        <a:chExt cx="2299571" cy="307777"/>
                      </a:xfrm>
                    </p:grpSpPr>
                    <p:sp>
                      <p:nvSpPr>
                        <p:cNvPr id="29" name="TextBox 28"/>
                        <p:cNvSpPr txBox="1"/>
                        <p:nvPr/>
                      </p:nvSpPr>
                      <p:spPr>
                        <a:xfrm>
                          <a:off x="1579347" y="3327502"/>
                          <a:ext cx="47049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0" name="TextBox 29"/>
                        <p:cNvSpPr txBox="1"/>
                        <p:nvPr/>
                      </p:nvSpPr>
                      <p:spPr>
                        <a:xfrm>
                          <a:off x="-249726" y="3327502"/>
                          <a:ext cx="46591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>
                          <a:off x="356625" y="3327502"/>
                          <a:ext cx="46796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2" name="TextBox 31"/>
                        <p:cNvSpPr txBox="1"/>
                        <p:nvPr/>
                      </p:nvSpPr>
                      <p:spPr>
                        <a:xfrm>
                          <a:off x="965034" y="3327502"/>
                          <a:ext cx="46591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200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2425338" y="4952398"/>
                        <a:ext cx="3714206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Storm Relative Azimuth Angle (°)</a:t>
                        </a:r>
                        <a:endParaRPr lang="en-US" sz="1600" dirty="0"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77675" y="2304546"/>
                    <a:ext cx="53295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 smtClean="0">
                        <a:latin typeface="Arial" charset="0"/>
                        <a:ea typeface="Arial" charset="0"/>
                        <a:cs typeface="Arial" charset="0"/>
                      </a:rPr>
                      <a:t>0.05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0" name="TextBox 19"/>
              <p:cNvSpPr txBox="1"/>
              <p:nvPr/>
            </p:nvSpPr>
            <p:spPr>
              <a:xfrm>
                <a:off x="3236528" y="1404073"/>
                <a:ext cx="2218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10 to 20 m/s</a:t>
                </a:r>
                <a:endParaRPr lang="en-US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89162" y="1404073"/>
              <a:ext cx="3949338" cy="4556323"/>
              <a:chOff x="6032862" y="1401816"/>
              <a:chExt cx="3949338" cy="455632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032862" y="1758617"/>
                <a:ext cx="3949338" cy="4199522"/>
                <a:chOff x="6032862" y="1758617"/>
                <a:chExt cx="3949338" cy="4199522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64" t="4675" r="4170" b="9957"/>
                <a:stretch/>
              </p:blipFill>
              <p:spPr>
                <a:xfrm>
                  <a:off x="6390785" y="1758617"/>
                  <a:ext cx="3464705" cy="3657600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6032862" y="5418541"/>
                  <a:ext cx="3949338" cy="539598"/>
                  <a:chOff x="5969725" y="4751354"/>
                  <a:chExt cx="3949338" cy="539598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969725" y="4751354"/>
                    <a:ext cx="3619037" cy="307777"/>
                    <a:chOff x="-249726" y="3327502"/>
                    <a:chExt cx="2299571" cy="307777"/>
                  </a:xfrm>
                </p:grpSpPr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579347" y="3327502"/>
                      <a:ext cx="47049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300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-249726" y="3327502"/>
                      <a:ext cx="46591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56625" y="3327502"/>
                      <a:ext cx="4679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965034" y="3327502"/>
                      <a:ext cx="46591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04857" y="4952398"/>
                    <a:ext cx="371420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latin typeface="Arial" charset="0"/>
                        <a:ea typeface="Arial" charset="0"/>
                        <a:cs typeface="Arial" charset="0"/>
                      </a:rPr>
                      <a:t>Storm Relative Azimuth Angle (°)</a:t>
                    </a:r>
                    <a:endParaRPr lang="en-US" sz="16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7014087" y="1401816"/>
                <a:ext cx="2218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20 m/s +</a:t>
                </a:r>
                <a:endParaRPr lang="en-US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4791008" y="960873"/>
            <a:ext cx="260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(4.74 GHz SFMR </a:t>
            </a:r>
            <a:r>
              <a:rPr lang="mr-IN" sz="1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Model)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20 m/s + (Radius ≤ 50 km vs Radius &gt; 50 km)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37" y="2601278"/>
            <a:ext cx="22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600"/>
                </a:solidFill>
                <a:latin typeface="Arial" charset="0"/>
                <a:ea typeface="Arial" charset="0"/>
                <a:cs typeface="Arial" charset="0"/>
              </a:rPr>
              <a:t>n (R</a:t>
            </a:r>
            <a:r>
              <a:rPr lang="en-US" sz="1600" dirty="0">
                <a:solidFill>
                  <a:srgbClr val="00B600"/>
                </a:solidFill>
                <a:latin typeface="Arial" charset="0"/>
                <a:ea typeface="Arial" charset="0"/>
                <a:cs typeface="Arial" charset="0"/>
              </a:rPr>
              <a:t> ≤ 50 </a:t>
            </a:r>
            <a:r>
              <a:rPr lang="en-US" sz="1600" dirty="0" smtClean="0">
                <a:solidFill>
                  <a:srgbClr val="00B600"/>
                </a:solidFill>
                <a:latin typeface="Arial" charset="0"/>
                <a:ea typeface="Arial" charset="0"/>
                <a:cs typeface="Arial" charset="0"/>
              </a:rPr>
              <a:t>km) = 97</a:t>
            </a:r>
          </a:p>
          <a:p>
            <a:r>
              <a:rPr lang="en-US" sz="1600" dirty="0" smtClean="0">
                <a:solidFill>
                  <a:srgbClr val="FF1493"/>
                </a:solidFill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600" dirty="0">
                <a:solidFill>
                  <a:srgbClr val="FF1493"/>
                </a:solidFill>
                <a:latin typeface="Arial" charset="0"/>
                <a:ea typeface="Arial" charset="0"/>
                <a:cs typeface="Arial" charset="0"/>
              </a:rPr>
              <a:t>(R </a:t>
            </a:r>
            <a:r>
              <a:rPr lang="en-US" sz="1600" dirty="0" smtClean="0">
                <a:solidFill>
                  <a:srgbClr val="FF1493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en-US" sz="1600" dirty="0">
                <a:solidFill>
                  <a:srgbClr val="FF1493"/>
                </a:solidFill>
                <a:latin typeface="Arial" charset="0"/>
                <a:ea typeface="Arial" charset="0"/>
                <a:cs typeface="Arial" charset="0"/>
              </a:rPr>
              <a:t>50 km) </a:t>
            </a:r>
            <a:r>
              <a:rPr lang="en-US" sz="1600" dirty="0" smtClean="0">
                <a:solidFill>
                  <a:srgbClr val="FF1493"/>
                </a:solidFill>
                <a:latin typeface="Arial" charset="0"/>
                <a:ea typeface="Arial" charset="0"/>
                <a:cs typeface="Arial" charset="0"/>
              </a:rPr>
              <a:t>= 141</a:t>
            </a:r>
            <a:endParaRPr lang="en-US" sz="1600" dirty="0">
              <a:solidFill>
                <a:srgbClr val="FF149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939" y="4900805"/>
            <a:ext cx="196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Lines: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Running medians of 30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° azimuthal bins</a:t>
            </a: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93093" y="1099038"/>
            <a:ext cx="9360707" cy="4697541"/>
            <a:chOff x="1993093" y="1099038"/>
            <a:chExt cx="9360707" cy="4697541"/>
          </a:xfrm>
        </p:grpSpPr>
        <p:grpSp>
          <p:nvGrpSpPr>
            <p:cNvPr id="13" name="Group 12"/>
            <p:cNvGrpSpPr/>
            <p:nvPr/>
          </p:nvGrpSpPr>
          <p:grpSpPr>
            <a:xfrm>
              <a:off x="1993093" y="1099038"/>
              <a:ext cx="9360707" cy="4697541"/>
              <a:chOff x="1749805" y="921503"/>
              <a:chExt cx="8656146" cy="43439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4" t="4675" r="4170" b="9957"/>
              <a:stretch/>
            </p:blipFill>
            <p:spPr>
              <a:xfrm>
                <a:off x="6812280" y="1089393"/>
                <a:ext cx="3464705" cy="36576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4" t="4675" r="4170" b="9957"/>
              <a:stretch/>
            </p:blipFill>
            <p:spPr>
              <a:xfrm>
                <a:off x="2551176" y="1088136"/>
                <a:ext cx="3464705" cy="3657600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1749805" y="921503"/>
                <a:ext cx="8656146" cy="4343967"/>
                <a:chOff x="1749805" y="921503"/>
                <a:chExt cx="8656146" cy="4343967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749805" y="921503"/>
                  <a:ext cx="8656146" cy="4343967"/>
                  <a:chOff x="1749805" y="921503"/>
                  <a:chExt cx="8656146" cy="4343967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749805" y="921503"/>
                    <a:ext cx="4389739" cy="4343967"/>
                    <a:chOff x="1749805" y="921503"/>
                    <a:chExt cx="4389739" cy="4343967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1749805" y="921503"/>
                      <a:ext cx="797692" cy="3990157"/>
                      <a:chOff x="1749805" y="921503"/>
                      <a:chExt cx="797692" cy="3990157"/>
                    </a:xfrm>
                  </p:grpSpPr>
                  <p:grpSp>
                    <p:nvGrpSpPr>
                      <p:cNvPr id="44" name="Group 43"/>
                      <p:cNvGrpSpPr/>
                      <p:nvPr/>
                    </p:nvGrpSpPr>
                    <p:grpSpPr>
                      <a:xfrm>
                        <a:off x="1958088" y="1636481"/>
                        <a:ext cx="589409" cy="2548911"/>
                        <a:chOff x="1958088" y="1636481"/>
                        <a:chExt cx="589409" cy="2548911"/>
                      </a:xfrm>
                    </p:grpSpPr>
                    <p:sp>
                      <p:nvSpPr>
                        <p:cNvPr id="46" name="TextBox 45"/>
                        <p:cNvSpPr txBox="1"/>
                        <p:nvPr/>
                      </p:nvSpPr>
                      <p:spPr>
                        <a:xfrm>
                          <a:off x="1958089" y="1636481"/>
                          <a:ext cx="589408" cy="284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n-US" sz="140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0.05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7" name="TextBox 46"/>
                        <p:cNvSpPr txBox="1"/>
                        <p:nvPr/>
                      </p:nvSpPr>
                      <p:spPr>
                        <a:xfrm>
                          <a:off x="1958088" y="2762695"/>
                          <a:ext cx="589408" cy="284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0.00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8" name="TextBox 47"/>
                        <p:cNvSpPr txBox="1"/>
                        <p:nvPr/>
                      </p:nvSpPr>
                      <p:spPr>
                        <a:xfrm>
                          <a:off x="1958088" y="3900781"/>
                          <a:ext cx="589408" cy="284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-0.05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 rot="16200000">
                        <a:off x="-88738" y="2760046"/>
                        <a:ext cx="3990157" cy="3130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Wind-Induced Emissivity Difference</a:t>
                        </a:r>
                        <a:endParaRPr lang="en-US" sz="1600" dirty="0"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191642" y="4751354"/>
                      <a:ext cx="3947902" cy="514116"/>
                      <a:chOff x="2191642" y="4751354"/>
                      <a:chExt cx="3947902" cy="514116"/>
                    </a:xfrm>
                  </p:grpSpPr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2191642" y="4751354"/>
                        <a:ext cx="3619037" cy="284612"/>
                        <a:chOff x="-249726" y="3327502"/>
                        <a:chExt cx="2299571" cy="284612"/>
                      </a:xfrm>
                    </p:grpSpPr>
                    <p:sp>
                      <p:nvSpPr>
                        <p:cNvPr id="40" name="TextBox 39"/>
                        <p:cNvSpPr txBox="1"/>
                        <p:nvPr/>
                      </p:nvSpPr>
                      <p:spPr>
                        <a:xfrm>
                          <a:off x="1579347" y="3327502"/>
                          <a:ext cx="470498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1" name="TextBox 40"/>
                        <p:cNvSpPr txBox="1"/>
                        <p:nvPr/>
                      </p:nvSpPr>
                      <p:spPr>
                        <a:xfrm>
                          <a:off x="-249726" y="3327502"/>
                          <a:ext cx="465910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356625" y="3327502"/>
                          <a:ext cx="467968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3" name="TextBox 42"/>
                        <p:cNvSpPr txBox="1"/>
                        <p:nvPr/>
                      </p:nvSpPr>
                      <p:spPr>
                        <a:xfrm>
                          <a:off x="965034" y="3327502"/>
                          <a:ext cx="465910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200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425338" y="4952398"/>
                        <a:ext cx="3714206" cy="3130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Storm Relative Azimuth Angle (°)</a:t>
                        </a:r>
                        <a:endParaRPr lang="en-US" sz="1600" dirty="0"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5538651" y="4438391"/>
                      <a:ext cx="465910" cy="2846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456615" y="4441253"/>
                    <a:ext cx="3949336" cy="824217"/>
                    <a:chOff x="6456615" y="4441253"/>
                    <a:chExt cx="3949336" cy="824217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456615" y="4751354"/>
                      <a:ext cx="3949336" cy="514116"/>
                      <a:chOff x="6456615" y="4751354"/>
                      <a:chExt cx="3949336" cy="514116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6456615" y="4751354"/>
                        <a:ext cx="3619043" cy="284612"/>
                        <a:chOff x="59648" y="3327502"/>
                        <a:chExt cx="2299573" cy="284612"/>
                      </a:xfrm>
                    </p:grpSpPr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>
                          <a:off x="1888723" y="3327502"/>
                          <a:ext cx="470498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2" name="TextBox 31"/>
                        <p:cNvSpPr txBox="1"/>
                        <p:nvPr/>
                      </p:nvSpPr>
                      <p:spPr>
                        <a:xfrm>
                          <a:off x="59648" y="3327502"/>
                          <a:ext cx="465910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666001" y="3327502"/>
                          <a:ext cx="467968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1274409" y="3327502"/>
                          <a:ext cx="465910" cy="2846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200</a:t>
                          </a:r>
                          <a:endParaRPr lang="en-US" sz="14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6691745" y="4952398"/>
                        <a:ext cx="3714206" cy="3130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Storm Relative Azimuth </a:t>
                        </a:r>
                        <a:r>
                          <a:rPr lang="en-US" sz="1600" smtClean="0">
                            <a:latin typeface="Arial" charset="0"/>
                            <a:ea typeface="Arial" charset="0"/>
                            <a:cs typeface="Arial" charset="0"/>
                          </a:rPr>
                          <a:t>Angle (°)</a:t>
                        </a:r>
                        <a:endParaRPr lang="en-US" sz="1600" dirty="0"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9801018" y="4441253"/>
                      <a:ext cx="465910" cy="2846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1400" smtClean="0"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6227044" y="1684416"/>
                  <a:ext cx="592003" cy="3180658"/>
                  <a:chOff x="6227044" y="1684416"/>
                  <a:chExt cx="592003" cy="3180658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29639" y="2408376"/>
                    <a:ext cx="589408" cy="284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 smtClean="0">
                        <a:latin typeface="Arial" charset="0"/>
                        <a:ea typeface="Arial" charset="0"/>
                        <a:cs typeface="Arial" charset="0"/>
                      </a:rPr>
                      <a:t>0.01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229638" y="3130830"/>
                    <a:ext cx="589408" cy="284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smtClean="0">
                        <a:latin typeface="Arial" charset="0"/>
                        <a:ea typeface="Arial" charset="0"/>
                        <a:cs typeface="Arial" charset="0"/>
                      </a:rPr>
                      <a:t>0.00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229638" y="3865156"/>
                    <a:ext cx="589408" cy="284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smtClean="0">
                        <a:latin typeface="Arial" charset="0"/>
                        <a:ea typeface="Arial" charset="0"/>
                        <a:cs typeface="Arial" charset="0"/>
                      </a:rPr>
                      <a:t>-0.01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227104" y="1684416"/>
                    <a:ext cx="589408" cy="284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 smtClean="0">
                        <a:latin typeface="Arial" charset="0"/>
                        <a:ea typeface="Arial" charset="0"/>
                        <a:cs typeface="Arial" charset="0"/>
                      </a:rPr>
                      <a:t>0.02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227044" y="4580463"/>
                    <a:ext cx="589408" cy="284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 smtClean="0">
                        <a:latin typeface="Arial" charset="0"/>
                        <a:ea typeface="Arial" charset="0"/>
                        <a:cs typeface="Arial" charset="0"/>
                      </a:rPr>
                      <a:t>-0.02</a:t>
                    </a:r>
                    <a:endParaRPr lang="en-US" sz="14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229638" y="955180"/>
                <a:ext cx="589408" cy="28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0.03</a:t>
                </a:r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921479" y="1310176"/>
              <a:ext cx="1234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600"/>
                  </a:solidFill>
                  <a:latin typeface="Arial" charset="0"/>
                  <a:ea typeface="Arial" charset="0"/>
                  <a:cs typeface="Arial" charset="0"/>
                </a:rPr>
                <a:t>R ≤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60835" y="1310176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1493"/>
                  </a:solidFill>
                  <a:latin typeface="Arial" charset="0"/>
                  <a:ea typeface="Arial" charset="0"/>
                  <a:cs typeface="Arial" charset="0"/>
                </a:rPr>
                <a:t>R &gt;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40590" y="1311471"/>
              <a:ext cx="68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All</a:t>
              </a:r>
              <a:endPara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45651" y="1310176"/>
              <a:ext cx="1234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600"/>
                  </a:solidFill>
                  <a:latin typeface="Arial" charset="0"/>
                  <a:ea typeface="Arial" charset="0"/>
                  <a:cs typeface="Arial" charset="0"/>
                </a:rPr>
                <a:t>R ≤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885007" y="1310176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1493"/>
                  </a:solidFill>
                  <a:latin typeface="Arial" charset="0"/>
                  <a:ea typeface="Arial" charset="0"/>
                  <a:cs typeface="Arial" charset="0"/>
                </a:rPr>
                <a:t>R &gt;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264762" y="1311471"/>
              <a:ext cx="68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All</a:t>
              </a:r>
              <a:endPara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7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Storm Relative Azimuthal Asymmetry and Swell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F16D-D156-B542-80D1-758F0CAE43A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t="5815"/>
          <a:stretch/>
        </p:blipFill>
        <p:spPr bwMode="auto">
          <a:xfrm>
            <a:off x="668236" y="1215979"/>
            <a:ext cx="5789375" cy="4995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alphaModFix amt="20000"/>
          </a:blip>
          <a:srcRect t="5815"/>
          <a:stretch/>
        </p:blipFill>
        <p:spPr bwMode="auto">
          <a:xfrm>
            <a:off x="661930" y="1199396"/>
            <a:ext cx="5789375" cy="4995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080683" y="1199585"/>
            <a:ext cx="5029200" cy="5029200"/>
            <a:chOff x="3581400" y="1212348"/>
            <a:chExt cx="5029200" cy="5029200"/>
          </a:xfrm>
        </p:grpSpPr>
        <p:grpSp>
          <p:nvGrpSpPr>
            <p:cNvPr id="7" name="Group 6"/>
            <p:cNvGrpSpPr/>
            <p:nvPr/>
          </p:nvGrpSpPr>
          <p:grpSpPr>
            <a:xfrm>
              <a:off x="3581400" y="1212348"/>
              <a:ext cx="5029200" cy="5029200"/>
              <a:chOff x="3581400" y="1212348"/>
              <a:chExt cx="5029200" cy="5029200"/>
            </a:xfrm>
          </p:grpSpPr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581400" y="1212348"/>
                <a:ext cx="5029200" cy="5029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096000" y="1212348"/>
                <a:ext cx="0" cy="251460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rot="600000">
              <a:off x="6314326" y="1231443"/>
              <a:ext cx="0" cy="25146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4800000">
              <a:off x="7334196" y="2251508"/>
              <a:ext cx="0" cy="2514600"/>
            </a:xfrm>
            <a:prstGeom prst="line">
              <a:avLst/>
            </a:prstGeom>
            <a:ln w="5715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4200000">
              <a:off x="7239269" y="2039435"/>
              <a:ext cx="0" cy="25146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9000000">
              <a:off x="6720549" y="3558311"/>
              <a:ext cx="0" cy="2514600"/>
            </a:xfrm>
            <a:prstGeom prst="line">
              <a:avLst/>
            </a:prstGeom>
            <a:ln w="5715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3800000">
              <a:off x="5126701" y="3277634"/>
              <a:ext cx="0" cy="25146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8600000">
              <a:off x="5118625" y="1661861"/>
              <a:ext cx="0" cy="25146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59502" y="3835229"/>
              <a:ext cx="20404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92D050"/>
                  </a:solidFill>
                </a:rPr>
                <a:t>Lower Emissivity</a:t>
              </a:r>
              <a:endParaRPr lang="en-US" sz="2400" b="1">
                <a:solidFill>
                  <a:srgbClr val="92D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3224" y="2105439"/>
              <a:ext cx="20404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tx2">
                      <a:lumMod val="75000"/>
                    </a:schemeClr>
                  </a:solidFill>
                </a:rPr>
                <a:t>Higher </a:t>
              </a: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Emissivity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7542" y="3169774"/>
              <a:ext cx="20404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5">
                      <a:lumMod val="75000"/>
                    </a:schemeClr>
                  </a:solidFill>
                </a:rPr>
                <a:t>Higher Emissivity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9993" y="6279408"/>
            <a:ext cx="375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Fig. 3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Holthuijsen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et al. (2012)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16512" y="1255110"/>
            <a:ext cx="4840719" cy="4796136"/>
            <a:chOff x="7334519" y="1223579"/>
            <a:chExt cx="4840719" cy="47961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4" t="4675" r="4170" b="9957"/>
            <a:stretch/>
          </p:blipFill>
          <p:spPr>
            <a:xfrm>
              <a:off x="8172373" y="1368715"/>
              <a:ext cx="3871966" cy="4087535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8269793" y="1368720"/>
              <a:ext cx="0" cy="408753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14562" y="1368719"/>
              <a:ext cx="0" cy="408753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025094" y="1368719"/>
              <a:ext cx="0" cy="4087535"/>
            </a:xfrm>
            <a:prstGeom prst="line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771784" y="1368718"/>
              <a:ext cx="0" cy="4087535"/>
            </a:xfrm>
            <a:prstGeom prst="line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24457" y="1368717"/>
              <a:ext cx="0" cy="4087535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470197" y="1368716"/>
              <a:ext cx="0" cy="4087535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654454" y="5452434"/>
              <a:ext cx="827502" cy="31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270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0174" y="5452434"/>
              <a:ext cx="819433" cy="31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31782" y="5452434"/>
              <a:ext cx="823053" cy="31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90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88089" y="5461226"/>
              <a:ext cx="819433" cy="31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180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24443" y="5669843"/>
              <a:ext cx="4150795" cy="34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Storm Relative Azimuth </a:t>
              </a:r>
              <a:r>
                <a:rPr lang="en-US" sz="1600" smtClean="0">
                  <a:latin typeface="Arial" charset="0"/>
                  <a:ea typeface="Arial" charset="0"/>
                  <a:cs typeface="Arial" charset="0"/>
                </a:rPr>
                <a:t>Angle (°)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42308" y="2795057"/>
              <a:ext cx="658691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0.01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42307" y="3576315"/>
              <a:ext cx="658691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0.00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42307" y="4370411"/>
              <a:ext cx="658691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-0.01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39567" y="2012171"/>
              <a:ext cx="658691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0.02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9502" y="5143939"/>
              <a:ext cx="658691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-0.02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42307" y="1223579"/>
              <a:ext cx="658690" cy="31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0.03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50399" y="1398298"/>
              <a:ext cx="1275908" cy="381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600"/>
                  </a:solidFill>
                  <a:latin typeface="Arial" charset="0"/>
                  <a:ea typeface="Arial" charset="0"/>
                  <a:cs typeface="Arial" charset="0"/>
                </a:rPr>
                <a:t>R ≤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589754" y="1398298"/>
              <a:ext cx="1284191" cy="381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1493"/>
                  </a:solidFill>
                  <a:latin typeface="Arial" charset="0"/>
                  <a:ea typeface="Arial" charset="0"/>
                  <a:cs typeface="Arial" charset="0"/>
                </a:rPr>
                <a:t>R &gt; 50 km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69510" y="1399593"/>
              <a:ext cx="710054" cy="38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All</a:t>
              </a:r>
              <a:endPara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361718" y="3227815"/>
              <a:ext cx="431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Wind-Induced Emissivity Difference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1143</TotalTime>
  <Words>746</Words>
  <Application>Microsoft Macintosh PowerPoint</Application>
  <PresentationFormat>Widescreen</PresentationFormat>
  <Paragraphs>190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Cambria Math</vt:lpstr>
      <vt:lpstr>Corbel</vt:lpstr>
      <vt:lpstr>Georgia</vt:lpstr>
      <vt:lpstr>Wingdings</vt:lpstr>
      <vt:lpstr>Arial</vt:lpstr>
      <vt:lpstr>Depth</vt:lpstr>
      <vt:lpstr>Sea State Influence on SFMR Wind Speed Retrievals in Tropical Cyclones</vt:lpstr>
      <vt:lpstr>SFMR Wind Speed Retrieval</vt:lpstr>
      <vt:lpstr>Hurricane Wave Characteristics</vt:lpstr>
      <vt:lpstr>Hurricane Wave Characteristics</vt:lpstr>
      <vt:lpstr>Methodology</vt:lpstr>
      <vt:lpstr>Wind-Induced Emissivity vs. Wind Speed</vt:lpstr>
      <vt:lpstr>Wind-Induced Emissivity Difference</vt:lpstr>
      <vt:lpstr>20 m/s + (Radius ≤ 50 km vs Radius &gt; 50 km) </vt:lpstr>
      <vt:lpstr>Storm Relative Azimuthal Asymmetry and Swell</vt:lpstr>
      <vt:lpstr>Conclusion</vt:lpstr>
      <vt:lpstr>SFMR Update</vt:lpstr>
      <vt:lpstr>Collocation Restrictions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and Wind Direction Effects on Ocean Surface Emissivity</dc:title>
  <dc:creator>Holbach, Heather</dc:creator>
  <cp:lastModifiedBy>Heather Holbach</cp:lastModifiedBy>
  <cp:revision>140</cp:revision>
  <dcterms:created xsi:type="dcterms:W3CDTF">2016-04-02T17:10:29Z</dcterms:created>
  <dcterms:modified xsi:type="dcterms:W3CDTF">2016-11-10T20:36:40Z</dcterms:modified>
</cp:coreProperties>
</file>