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  <p:sldMasterId id="2147483687" r:id="rId2"/>
  </p:sldMasterIdLst>
  <p:notesMasterIdLst>
    <p:notesMasterId r:id="rId28"/>
  </p:notesMasterIdLst>
  <p:handoutMasterIdLst>
    <p:handoutMasterId r:id="rId29"/>
  </p:handoutMasterIdLst>
  <p:sldIdLst>
    <p:sldId id="464" r:id="rId3"/>
    <p:sldId id="428" r:id="rId4"/>
    <p:sldId id="442" r:id="rId5"/>
    <p:sldId id="480" r:id="rId6"/>
    <p:sldId id="481" r:id="rId7"/>
    <p:sldId id="482" r:id="rId8"/>
    <p:sldId id="483" r:id="rId9"/>
    <p:sldId id="493" r:id="rId10"/>
    <p:sldId id="494" r:id="rId11"/>
    <p:sldId id="484" r:id="rId12"/>
    <p:sldId id="485" r:id="rId13"/>
    <p:sldId id="486" r:id="rId14"/>
    <p:sldId id="495" r:id="rId15"/>
    <p:sldId id="498" r:id="rId16"/>
    <p:sldId id="497" r:id="rId17"/>
    <p:sldId id="499" r:id="rId18"/>
    <p:sldId id="500" r:id="rId19"/>
    <p:sldId id="503" r:id="rId20"/>
    <p:sldId id="504" r:id="rId21"/>
    <p:sldId id="505" r:id="rId22"/>
    <p:sldId id="489" r:id="rId23"/>
    <p:sldId id="490" r:id="rId24"/>
    <p:sldId id="491" r:id="rId25"/>
    <p:sldId id="492" r:id="rId26"/>
    <p:sldId id="426" r:id="rId27"/>
  </p:sldIdLst>
  <p:sldSz cx="9144000" cy="6858000" type="screen4x3"/>
  <p:notesSz cx="6858000" cy="9144000"/>
  <p:defaultTextStyle>
    <a:defPPr>
      <a:defRPr lang="en-GB"/>
    </a:defPPr>
    <a:lvl1pPr algn="ctr" rtl="0" fontAlgn="base">
      <a:lnSpc>
        <a:spcPct val="85000"/>
      </a:lnSpc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+mn-ea"/>
        <a:cs typeface="+mn-cs"/>
      </a:defRPr>
    </a:lvl1pPr>
    <a:lvl2pPr marL="457200" algn="ctr" rtl="0" fontAlgn="base">
      <a:lnSpc>
        <a:spcPct val="85000"/>
      </a:lnSpc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+mn-ea"/>
        <a:cs typeface="+mn-cs"/>
      </a:defRPr>
    </a:lvl2pPr>
    <a:lvl3pPr marL="914400" algn="ctr" rtl="0" fontAlgn="base">
      <a:lnSpc>
        <a:spcPct val="85000"/>
      </a:lnSpc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+mn-ea"/>
        <a:cs typeface="+mn-cs"/>
      </a:defRPr>
    </a:lvl3pPr>
    <a:lvl4pPr marL="1371600" algn="ctr" rtl="0" fontAlgn="base">
      <a:lnSpc>
        <a:spcPct val="85000"/>
      </a:lnSpc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+mn-ea"/>
        <a:cs typeface="+mn-cs"/>
      </a:defRPr>
    </a:lvl4pPr>
    <a:lvl5pPr marL="1828800" algn="ctr" rtl="0" fontAlgn="base">
      <a:lnSpc>
        <a:spcPct val="85000"/>
      </a:lnSpc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4400" kern="1200">
        <a:solidFill>
          <a:schemeClr val="tx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4400" kern="1200">
        <a:solidFill>
          <a:schemeClr val="tx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4400" kern="1200">
        <a:solidFill>
          <a:schemeClr val="tx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4400" kern="1200">
        <a:solidFill>
          <a:schemeClr val="tx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E79603"/>
    <a:srgbClr val="DDBE01"/>
    <a:srgbClr val="DEA900"/>
    <a:srgbClr val="D2A000"/>
    <a:srgbClr val="EEB500"/>
    <a:srgbClr val="90C858"/>
    <a:srgbClr val="00CC66"/>
    <a:srgbClr val="00FF00"/>
    <a:srgbClr val="33CC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342" autoAdjust="0"/>
    <p:restoredTop sz="87456" autoAdjust="0"/>
  </p:normalViewPr>
  <p:slideViewPr>
    <p:cSldViewPr>
      <p:cViewPr>
        <p:scale>
          <a:sx n="100" d="100"/>
          <a:sy n="100" d="100"/>
        </p:scale>
        <p:origin x="-552" y="-294"/>
      </p:cViewPr>
      <p:guideLst>
        <p:guide orient="horz" pos="2400"/>
        <p:guide orient="horz" pos="3888"/>
        <p:guide orient="horz" pos="1389"/>
        <p:guide orient="horz" pos="1180"/>
        <p:guide pos="285"/>
        <p:guide pos="5472"/>
        <p:guide pos="1184"/>
        <p:guide pos="3152"/>
        <p:guide pos="3334"/>
        <p:guide pos="351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3328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3328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3328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>
                <a:solidFill>
                  <a:schemeClr val="tx1"/>
                </a:solidFill>
              </a:defRPr>
            </a:lvl1pPr>
          </a:lstStyle>
          <a:p>
            <a:fld id="{A117AC8F-4E60-482B-A5F3-6923DE3228FF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5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>
                <a:solidFill>
                  <a:schemeClr val="tx1"/>
                </a:solidFill>
              </a:defRPr>
            </a:lvl1pPr>
          </a:lstStyle>
          <a:p>
            <a:fld id="{89E3F595-689B-431D-B2DB-74A344D77E25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smtClean="0"/>
              <a:t>Intensity errors now trending towards zero with increasing lead time, but still a weak bias in the analysis and short period forecasts.</a:t>
            </a: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765725-8885-4500-B23D-FE37FC5A341F}" type="slidenum">
              <a:rPr lang="en-GB" smtClean="0"/>
              <a:pPr/>
              <a:t>13</a:t>
            </a:fld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© Crown copyright   Met Office</a:t>
            </a:r>
            <a:endParaRPr lang="en-GB" sz="1400">
              <a:latin typeface="Times" pitchFamily="18" charset="0"/>
            </a:endParaRPr>
          </a:p>
        </p:txBody>
      </p:sp>
    </p:spTree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© Crown copyright   Met Office</a:t>
            </a:r>
            <a:endParaRPr lang="en-GB" sz="1400">
              <a:latin typeface="Times" pitchFamily="18" charset="0"/>
            </a:endParaRPr>
          </a:p>
        </p:txBody>
      </p:sp>
    </p:spTree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3250" y="347663"/>
            <a:ext cx="1733550" cy="61769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52600" y="347663"/>
            <a:ext cx="5048250" cy="6176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© Crown copyright   Met Office</a:t>
            </a:r>
            <a:endParaRPr lang="en-GB" sz="1400">
              <a:latin typeface="Times" pitchFamily="18" charset="0"/>
            </a:endParaRPr>
          </a:p>
        </p:txBody>
      </p:sp>
    </p:spTree>
  </p:cSld>
  <p:clrMapOvr>
    <a:masterClrMapping/>
  </p:clrMapOvr>
  <p:transition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option 1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51520" y="4005064"/>
            <a:ext cx="6984776" cy="934656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Content divider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51520" y="4967496"/>
            <a:ext cx="6984776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186805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option 1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123728" y="607694"/>
            <a:ext cx="6912768" cy="905711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Title of presentation</a:t>
            </a:r>
            <a:endParaRPr lang="en-US" dirty="0"/>
          </a:p>
        </p:txBody>
      </p:sp>
      <p:sp>
        <p:nvSpPr>
          <p:cNvPr id="11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123728" y="1541182"/>
            <a:ext cx="6912768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Subtitle</a:t>
            </a:r>
            <a:endParaRPr lang="en-US" dirty="0"/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2123877" y="1963014"/>
            <a:ext cx="6840612" cy="360040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xmlns="" val="23773238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option 2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123728" y="578750"/>
            <a:ext cx="6912768" cy="934656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Alternative title slide 1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123728" y="1541182"/>
            <a:ext cx="6912768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Subtitle</a:t>
            </a:r>
            <a:endParaRPr lang="en-US" dirty="0"/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2123876" y="1963014"/>
            <a:ext cx="6912629" cy="360040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xmlns="" val="18419682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option 3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123728" y="578750"/>
            <a:ext cx="6840760" cy="934656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Alternative title slide 2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123728" y="1541182"/>
            <a:ext cx="6840760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Subtitle</a:t>
            </a:r>
            <a:endParaRPr lang="en-US" dirty="0"/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2123877" y="1963014"/>
            <a:ext cx="6840612" cy="360040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xmlns="" val="40248763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123728" y="578750"/>
            <a:ext cx="6984776" cy="934656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Content slide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123728" y="1541182"/>
            <a:ext cx="6984776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574864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in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123728" y="578750"/>
            <a:ext cx="6984776" cy="934656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Alternative content slide 1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123728" y="1541182"/>
            <a:ext cx="6984776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Subtitle</a:t>
            </a:r>
            <a:endParaRPr lang="en-US" dirty="0"/>
          </a:p>
        </p:txBody>
      </p:sp>
      <p:pic>
        <p:nvPicPr>
          <p:cNvPr id="4" name="Picture 3" descr="MO_RGB_whitebackg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111" y="133754"/>
            <a:ext cx="1595101" cy="1459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917535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ive conten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123728" y="578750"/>
            <a:ext cx="6984776" cy="934656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Alternative content slide 2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123728" y="1541182"/>
            <a:ext cx="6984776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504321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ion 1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51520" y="4005064"/>
            <a:ext cx="6984776" cy="934656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Content divider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51520" y="4967496"/>
            <a:ext cx="6984776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186805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© Crown copyright   Met Office</a:t>
            </a:r>
            <a:endParaRPr lang="en-GB" sz="1400">
              <a:latin typeface="Times" pitchFamily="18" charset="0"/>
            </a:endParaRPr>
          </a:p>
        </p:txBody>
      </p:sp>
    </p:spTree>
  </p:cSld>
  <p:clrMapOvr>
    <a:masterClrMapping/>
  </p:clrMapOvr>
  <p:transition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ion 2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51520" y="1916832"/>
            <a:ext cx="4968552" cy="1152128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Questions</a:t>
            </a:r>
            <a:br>
              <a:rPr lang="en-GB" dirty="0" smtClean="0"/>
            </a:br>
            <a:r>
              <a:rPr lang="en-GB" dirty="0" smtClean="0"/>
              <a:t>and answers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035303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ion 3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51520" y="1878347"/>
            <a:ext cx="4968552" cy="1656184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Questions </a:t>
            </a:r>
            <a:br>
              <a:rPr lang="en-GB" dirty="0" smtClean="0"/>
            </a:br>
            <a:r>
              <a:rPr lang="en-GB" dirty="0" smtClean="0"/>
              <a:t>and answers (alternative)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3944252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© Crown copyright   Met Office</a:t>
            </a:r>
            <a:endParaRPr lang="en-GB" sz="1400">
              <a:latin typeface="Times" pitchFamily="18" charset="0"/>
            </a:endParaRPr>
          </a:p>
        </p:txBody>
      </p:sp>
    </p:spTree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2600" y="1773238"/>
            <a:ext cx="3390900" cy="4751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95900" y="1773238"/>
            <a:ext cx="3390900" cy="4751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© Crown copyright   Met Office</a:t>
            </a:r>
            <a:endParaRPr lang="en-GB" sz="1400">
              <a:latin typeface="Times" pitchFamily="18" charset="0"/>
            </a:endParaRPr>
          </a:p>
        </p:txBody>
      </p:sp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© Crown copyright   Met Office</a:t>
            </a:r>
            <a:endParaRPr lang="en-GB" sz="1400">
              <a:latin typeface="Times" pitchFamily="18" charset="0"/>
            </a:endParaRPr>
          </a:p>
        </p:txBody>
      </p:sp>
    </p:spTree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© Crown copyright   Met Office</a:t>
            </a:r>
            <a:endParaRPr lang="en-GB" sz="1400">
              <a:latin typeface="Times" pitchFamily="18" charset="0"/>
            </a:endParaRPr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© Crown copyright   Met Office</a:t>
            </a:r>
            <a:endParaRPr lang="en-GB" sz="1400">
              <a:latin typeface="Times" pitchFamily="18" charset="0"/>
            </a:endParaRPr>
          </a:p>
        </p:txBody>
      </p:sp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© Crown copyright   Met Office</a:t>
            </a:r>
            <a:endParaRPr lang="en-GB" sz="1400">
              <a:latin typeface="Times" pitchFamily="18" charset="0"/>
            </a:endParaRPr>
          </a:p>
        </p:txBody>
      </p:sp>
    </p:spTree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© Crown copyright   Met Office</a:t>
            </a:r>
            <a:endParaRPr lang="en-GB" sz="1400">
              <a:latin typeface="Times" pitchFamily="18" charset="0"/>
            </a:endParaRPr>
          </a:p>
        </p:txBody>
      </p:sp>
    </p:spTree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1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347663"/>
            <a:ext cx="6934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Slide heading Arial 40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2600" y="1773238"/>
            <a:ext cx="6934200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First level Arial 24</a:t>
            </a:r>
          </a:p>
          <a:p>
            <a:pPr lvl="1"/>
            <a:r>
              <a:rPr lang="en-GB" smtClean="0"/>
              <a:t>Second level Arial 20</a:t>
            </a:r>
          </a:p>
          <a:p>
            <a:pPr lvl="2"/>
            <a:r>
              <a:rPr lang="en-GB" smtClean="0"/>
              <a:t>Third level Arial 20</a:t>
            </a:r>
          </a:p>
          <a:p>
            <a:pPr lvl="3"/>
            <a:r>
              <a:rPr lang="en-GB" smtClean="0"/>
              <a:t>Fourth level Arial 20</a:t>
            </a:r>
          </a:p>
          <a:p>
            <a:pPr lvl="4"/>
            <a:r>
              <a:rPr lang="en-GB" smtClean="0"/>
              <a:t>Fifth level Arial 20</a:t>
            </a:r>
          </a:p>
        </p:txBody>
      </p:sp>
      <p:sp>
        <p:nvSpPr>
          <p:cNvPr id="16589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3850" y="65532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lnSpc>
                <a:spcPct val="100000"/>
              </a:lnSpc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© Crown copyright   Met Office</a:t>
            </a:r>
            <a:endParaRPr lang="en-GB" sz="1400">
              <a:latin typeface="Times" pitchFamily="18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ransition>
    <p:wipe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charset="0"/>
        </a:defRPr>
      </a:lvl2pPr>
      <a:lvl3pPr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charset="0"/>
        </a:defRPr>
      </a:lvl3pPr>
      <a:lvl4pPr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charset="0"/>
        </a:defRPr>
      </a:lvl4pPr>
      <a:lvl5pPr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charset="0"/>
        </a:defRPr>
      </a:lvl9pPr>
    </p:titleStyle>
    <p:bodyStyle>
      <a:lvl1pPr marL="261938" indent="-261938" algn="l" rtl="0" fontAlgn="base">
        <a:lnSpc>
          <a:spcPct val="90000"/>
        </a:lnSpc>
        <a:spcBef>
          <a:spcPct val="35000"/>
        </a:spcBef>
        <a:spcAft>
          <a:spcPct val="35000"/>
        </a:spcAft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623888" indent="-182563" algn="l" rtl="0" fontAlgn="base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000000"/>
          </a:solidFill>
          <a:latin typeface="+mn-lt"/>
        </a:defRPr>
      </a:lvl2pPr>
      <a:lvl3pPr marL="987425" indent="-184150" algn="l" rtl="0" fontAlgn="base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000000"/>
          </a:solidFill>
          <a:latin typeface="+mn-lt"/>
        </a:defRPr>
      </a:lvl3pPr>
      <a:lvl4pPr marL="1349375" indent="-182563" algn="l" rtl="0" fontAlgn="base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000000"/>
          </a:solidFill>
          <a:latin typeface="+mn-lt"/>
        </a:defRPr>
      </a:lvl4pPr>
      <a:lvl5pPr marL="1698625" indent="-169863" algn="l" rtl="0" fontAlgn="base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000000"/>
          </a:solidFill>
          <a:latin typeface="+mn-lt"/>
        </a:defRPr>
      </a:lvl5pPr>
      <a:lvl6pPr marL="2155825" indent="-169863" algn="l" rtl="0" fontAlgn="base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000000"/>
          </a:solidFill>
          <a:latin typeface="+mn-lt"/>
        </a:defRPr>
      </a:lvl6pPr>
      <a:lvl7pPr marL="2613025" indent="-169863" algn="l" rtl="0" fontAlgn="base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000000"/>
          </a:solidFill>
          <a:latin typeface="+mn-lt"/>
        </a:defRPr>
      </a:lvl7pPr>
      <a:lvl8pPr marL="3070225" indent="-169863" algn="l" rtl="0" fontAlgn="base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000000"/>
          </a:solidFill>
          <a:latin typeface="+mn-lt"/>
        </a:defRPr>
      </a:lvl8pPr>
      <a:lvl9pPr marL="3527425" indent="-169863" algn="l" rtl="0" fontAlgn="base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>
              <a:defRPr/>
            </a:pPr>
            <a:endParaRPr lang="en-US">
              <a:ln w="101600" cmpd="sng">
                <a:solidFill>
                  <a:srgbClr val="FFFFFF"/>
                </a:solidFill>
              </a:ln>
              <a:solidFill>
                <a:srgbClr val="00ADD0"/>
              </a:solidFill>
              <a:ea typeface="ＭＳ Ｐゴシック" charset="0"/>
            </a:endParaRPr>
          </a:p>
        </p:txBody>
      </p:sp>
      <p:pic>
        <p:nvPicPr>
          <p:cNvPr id="1027" name="Picture 2" descr="MO_RGB_transpbackg.png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3513" y="138113"/>
            <a:ext cx="1574800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</p:sldLayoutIdLst>
  <p:transition spd="med">
    <p:fade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9pPr>
    </p:titleStyle>
    <p:bodyStyle>
      <a:lvl1pPr marL="261938" indent="-261938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Char char="•"/>
        <a:defRPr sz="2400">
          <a:solidFill>
            <a:srgbClr val="000000"/>
          </a:solidFill>
          <a:latin typeface="+mn-lt"/>
          <a:ea typeface="ＭＳ Ｐゴシック" charset="0"/>
          <a:cs typeface="ＭＳ Ｐゴシック" charset="0"/>
        </a:defRPr>
      </a:lvl1pPr>
      <a:lvl2pPr marL="623888" indent="-182563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000000"/>
          </a:solidFill>
          <a:latin typeface="+mn-lt"/>
          <a:ea typeface="ＭＳ Ｐゴシック" charset="0"/>
        </a:defRPr>
      </a:lvl2pPr>
      <a:lvl3pPr marL="987425" indent="-184150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000000"/>
          </a:solidFill>
          <a:latin typeface="+mn-lt"/>
          <a:ea typeface="ＭＳ Ｐゴシック" charset="0"/>
        </a:defRPr>
      </a:lvl3pPr>
      <a:lvl4pPr marL="1349375" indent="-182563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000000"/>
          </a:solidFill>
          <a:latin typeface="+mn-lt"/>
          <a:ea typeface="ＭＳ Ｐゴシック" charset="0"/>
        </a:defRPr>
      </a:lvl4pPr>
      <a:lvl5pPr marL="1698625" indent="-169863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000000"/>
          </a:solidFill>
          <a:latin typeface="+mn-lt"/>
          <a:ea typeface="ＭＳ Ｐゴシック" charset="0"/>
        </a:defRPr>
      </a:lvl5pPr>
      <a:lvl6pPr marL="2155825" indent="-169863" algn="l" rtl="0" fontAlgn="base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FFFFFF"/>
          </a:solidFill>
          <a:latin typeface="+mn-lt"/>
        </a:defRPr>
      </a:lvl6pPr>
      <a:lvl7pPr marL="2613025" indent="-169863" algn="l" rtl="0" fontAlgn="base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FFFFFF"/>
          </a:solidFill>
          <a:latin typeface="+mn-lt"/>
        </a:defRPr>
      </a:lvl7pPr>
      <a:lvl8pPr marL="3070225" indent="-169863" algn="l" rtl="0" fontAlgn="base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FFFFFF"/>
          </a:solidFill>
          <a:latin typeface="+mn-lt"/>
        </a:defRPr>
      </a:lvl8pPr>
      <a:lvl9pPr marL="3527425" indent="-169863" algn="l" rtl="0" fontAlgn="base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FFFF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1680" y="620688"/>
            <a:ext cx="6912768" cy="905711"/>
          </a:xfrm>
        </p:spPr>
        <p:txBody>
          <a:bodyPr/>
          <a:lstStyle/>
          <a:p>
            <a:pPr algn="ctr"/>
            <a:r>
              <a:rPr lang="en-GB" sz="3200" b="1" cap="small" dirty="0" smtClean="0"/>
              <a:t>An Overview of Tropical Cyclone Prediction at the Met Office</a:t>
            </a:r>
            <a:endParaRPr lang="en-US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GB" dirty="0" smtClean="0"/>
              <a:t>Julian Heming</a:t>
            </a:r>
          </a:p>
          <a:p>
            <a:pPr algn="ctr"/>
            <a:r>
              <a:rPr lang="en-GB" dirty="0" smtClean="0"/>
              <a:t>International workshop on measuring high-wind speeds over the ocean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195736" y="2708920"/>
            <a:ext cx="6840612" cy="360040"/>
          </a:xfrm>
        </p:spPr>
        <p:txBody>
          <a:bodyPr/>
          <a:lstStyle/>
          <a:p>
            <a:r>
              <a:rPr lang="en-US" dirty="0" smtClean="0"/>
              <a:t>17 November 2016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408335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© Crown copyright   Met Office</a:t>
            </a:r>
            <a:endParaRPr lang="en-GB" sz="1400">
              <a:latin typeface="Times" pitchFamily="18" charset="0"/>
            </a:endParaRPr>
          </a:p>
        </p:txBody>
      </p:sp>
      <p:sp>
        <p:nvSpPr>
          <p:cNvPr id="334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Forecast products</a:t>
            </a:r>
            <a:endParaRPr lang="en-GB" sz="3200" dirty="0"/>
          </a:p>
        </p:txBody>
      </p:sp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700808"/>
            <a:ext cx="8075612" cy="4823817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Data for research and forecasting tools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5" name="Picture 4" descr="phasespac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2243868"/>
            <a:ext cx="6912768" cy="4614132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4005064"/>
            <a:ext cx="8712968" cy="934656"/>
          </a:xfrm>
        </p:spPr>
        <p:txBody>
          <a:bodyPr/>
          <a:lstStyle/>
          <a:p>
            <a:pPr algn="ctr"/>
            <a:r>
              <a:rPr lang="en-US" sz="3200" dirty="0" smtClean="0"/>
              <a:t>Data assimilation and </a:t>
            </a:r>
            <a:r>
              <a:rPr lang="en-US" sz="3200" dirty="0" err="1" smtClean="0"/>
              <a:t>initialisation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21071931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© Crown copyright   Met Office</a:t>
            </a:r>
            <a:endParaRPr lang="en-GB" sz="1400">
              <a:latin typeface="Times" pitchFamily="18" charset="0"/>
            </a:endParaRPr>
          </a:p>
        </p:txBody>
      </p:sp>
      <p:sp>
        <p:nvSpPr>
          <p:cNvPr id="334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Data assimilation and </a:t>
            </a:r>
            <a:r>
              <a:rPr lang="en-US" sz="3200" dirty="0" err="1" smtClean="0"/>
              <a:t>initialisation</a:t>
            </a:r>
            <a:endParaRPr lang="en-GB" sz="3200" dirty="0"/>
          </a:p>
        </p:txBody>
      </p:sp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484784"/>
            <a:ext cx="8075612" cy="4823817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err="1" smtClean="0"/>
              <a:t>Initialisation</a:t>
            </a:r>
            <a:r>
              <a:rPr lang="en-US" dirty="0" smtClean="0"/>
              <a:t> Scheme introduced in mid-1990s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Track errors reduced 30%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Modifications 1998, 2007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Removed in 2012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 descr="TCbogu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2132856"/>
            <a:ext cx="3529694" cy="4725144"/>
          </a:xfrm>
          <a:prstGeom prst="rect">
            <a:avLst/>
          </a:prstGeom>
        </p:spPr>
      </p:pic>
      <p:pic>
        <p:nvPicPr>
          <p:cNvPr id="6" name="Picture 5" descr="TCboguserror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717032"/>
            <a:ext cx="5043094" cy="2996952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raymon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852936"/>
            <a:ext cx="5384498" cy="4005064"/>
          </a:xfrm>
          <a:prstGeom prst="rect">
            <a:avLst/>
          </a:prstGeom>
        </p:spPr>
      </p:pic>
      <p:pic>
        <p:nvPicPr>
          <p:cNvPr id="14" name="Picture 13" descr="nhemwbia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2899845"/>
            <a:ext cx="7092280" cy="3958155"/>
          </a:xfrm>
          <a:prstGeom prst="rect">
            <a:avLst/>
          </a:prstGeom>
        </p:spPr>
      </p:pic>
      <p:sp>
        <p:nvSpPr>
          <p:cNvPr id="26626" name="Content Placeholder 7"/>
          <p:cNvSpPr>
            <a:spLocks noGrp="1"/>
          </p:cNvSpPr>
          <p:nvPr>
            <p:ph idx="1"/>
          </p:nvPr>
        </p:nvSpPr>
        <p:spPr>
          <a:xfrm>
            <a:off x="179512" y="1412776"/>
            <a:ext cx="8964488" cy="5256312"/>
          </a:xfrm>
        </p:spPr>
        <p:txBody>
          <a:bodyPr/>
          <a:lstStyle/>
          <a:p>
            <a:pPr eaLnBrk="1" hangingPunct="1"/>
            <a:r>
              <a:rPr lang="en-GB" sz="2000" dirty="0" smtClean="0"/>
              <a:t>Central pressure assimilation introduced in 2015</a:t>
            </a:r>
          </a:p>
          <a:p>
            <a:pPr lvl="1"/>
            <a:r>
              <a:rPr lang="en-GB" sz="1600" dirty="0" smtClean="0"/>
              <a:t>Track forecast errors reduced by around 6%</a:t>
            </a:r>
          </a:p>
          <a:p>
            <a:pPr lvl="1"/>
            <a:r>
              <a:rPr lang="en-GB" sz="1600" dirty="0" smtClean="0"/>
              <a:t>Intensity predictions improved in most cases</a:t>
            </a:r>
          </a:p>
          <a:p>
            <a:pPr lvl="1"/>
            <a:r>
              <a:rPr lang="en-GB" sz="1600" dirty="0" smtClean="0"/>
              <a:t>Following introduction analysis and short lead time intensity forecast bias reduced</a:t>
            </a:r>
          </a:p>
          <a:p>
            <a:pPr lvl="1"/>
            <a:endParaRPr lang="en-GB" sz="1600" dirty="0" smtClean="0"/>
          </a:p>
          <a:p>
            <a:pPr eaLnBrk="1" hangingPunct="1">
              <a:buFontTx/>
              <a:buNone/>
            </a:pPr>
            <a:endParaRPr lang="en-GB" sz="2000" dirty="0" smtClean="0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347663"/>
            <a:ext cx="6934200" cy="1137121"/>
          </a:xfrm>
        </p:spPr>
        <p:txBody>
          <a:bodyPr/>
          <a:lstStyle/>
          <a:p>
            <a:pPr eaLnBrk="1" hangingPunct="1"/>
            <a:r>
              <a:rPr lang="en-US" sz="3200" dirty="0" smtClean="0"/>
              <a:t>Data assimilation and </a:t>
            </a:r>
            <a:r>
              <a:rPr lang="en-US" sz="3200" dirty="0" err="1" smtClean="0"/>
              <a:t>initialisation</a:t>
            </a:r>
            <a:endParaRPr lang="en-GB" sz="3200" dirty="0" smtClean="0"/>
          </a:p>
        </p:txBody>
      </p:sp>
      <p:sp>
        <p:nvSpPr>
          <p:cNvPr id="2662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GB" dirty="0" smtClean="0"/>
              <a:t>© Crown copyright   Met Office</a:t>
            </a:r>
            <a:endParaRPr lang="en-GB" sz="1400" dirty="0" smtClean="0">
              <a:latin typeface="Times" pitchFamily="18" charset="0"/>
            </a:endParaRPr>
          </a:p>
        </p:txBody>
      </p:sp>
      <p:cxnSp>
        <p:nvCxnSpPr>
          <p:cNvPr id="26630" name="Straight Arrow Connector 9"/>
          <p:cNvCxnSpPr>
            <a:cxnSpLocks noChangeShapeType="1"/>
          </p:cNvCxnSpPr>
          <p:nvPr/>
        </p:nvCxnSpPr>
        <p:spPr bwMode="auto">
          <a:xfrm>
            <a:off x="3095700" y="4005064"/>
            <a:ext cx="252164" cy="1008112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26631" name="TextBox 12"/>
          <p:cNvSpPr txBox="1">
            <a:spLocks noChangeArrowheads="1"/>
          </p:cNvSpPr>
          <p:nvPr/>
        </p:nvSpPr>
        <p:spPr bwMode="auto">
          <a:xfrm>
            <a:off x="3131840" y="3573016"/>
            <a:ext cx="324008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</a:rPr>
              <a:t>2015</a:t>
            </a:r>
            <a:endParaRPr lang="en-GB" sz="2800" dirty="0">
              <a:solidFill>
                <a:schemeClr val="bg1"/>
              </a:solidFill>
            </a:endParaRPr>
          </a:p>
        </p:txBody>
      </p:sp>
      <p:cxnSp>
        <p:nvCxnSpPr>
          <p:cNvPr id="13" name="Straight Arrow Connector 9"/>
          <p:cNvCxnSpPr>
            <a:cxnSpLocks noChangeShapeType="1"/>
          </p:cNvCxnSpPr>
          <p:nvPr/>
        </p:nvCxnSpPr>
        <p:spPr bwMode="auto">
          <a:xfrm flipH="1">
            <a:off x="4499992" y="4005064"/>
            <a:ext cx="216024" cy="504056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15" name="TextBox 12"/>
          <p:cNvSpPr txBox="1">
            <a:spLocks noChangeArrowheads="1"/>
          </p:cNvSpPr>
          <p:nvPr/>
        </p:nvSpPr>
        <p:spPr bwMode="auto">
          <a:xfrm>
            <a:off x="1475656" y="3573016"/>
            <a:ext cx="324008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</a:rPr>
              <a:t>2014</a:t>
            </a:r>
            <a:endParaRPr lang="en-GB" sz="2800" dirty="0">
              <a:solidFill>
                <a:schemeClr val="bg1"/>
              </a:solidFill>
            </a:endParaRPr>
          </a:p>
        </p:txBody>
      </p:sp>
      <p:pic>
        <p:nvPicPr>
          <p:cNvPr id="16" name="Picture 15" descr="Heming_fig1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23728" y="3141006"/>
            <a:ext cx="7020272" cy="3716994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1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Data assimilation and </a:t>
            </a:r>
            <a:r>
              <a:rPr lang="en-US" sz="3200" dirty="0" err="1" smtClean="0"/>
              <a:t>initialisation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73238"/>
            <a:ext cx="8291264" cy="4751387"/>
          </a:xfrm>
        </p:spPr>
        <p:txBody>
          <a:bodyPr/>
          <a:lstStyle/>
          <a:p>
            <a:r>
              <a:rPr lang="en-GB" dirty="0" smtClean="0"/>
              <a:t>Global model now able to forecast tropical cyclones with central pressure near 900 </a:t>
            </a:r>
            <a:r>
              <a:rPr lang="en-GB" dirty="0" err="1" smtClean="0"/>
              <a:t>mb</a:t>
            </a:r>
            <a:r>
              <a:rPr lang="en-GB" dirty="0" smtClean="0"/>
              <a:t> and winds near 100 knots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Crown copyright   Met Office</a:t>
            </a:r>
            <a:endParaRPr lang="en-GB" sz="1400">
              <a:latin typeface="Times" pitchFamily="18" charset="0"/>
            </a:endParaRPr>
          </a:p>
        </p:txBody>
      </p:sp>
      <p:pic>
        <p:nvPicPr>
          <p:cNvPr id="6" name="Picture 5" descr="atsan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2531383"/>
            <a:ext cx="7200800" cy="4326617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© Crown copyright   Met Office</a:t>
            </a:r>
            <a:endParaRPr lang="en-GB" sz="1400">
              <a:latin typeface="Times" pitchFamily="18" charset="0"/>
            </a:endParaRPr>
          </a:p>
        </p:txBody>
      </p:sp>
      <p:sp>
        <p:nvSpPr>
          <p:cNvPr id="334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Data assimilation and </a:t>
            </a:r>
            <a:r>
              <a:rPr lang="en-US" sz="3200" dirty="0" err="1" smtClean="0"/>
              <a:t>initialisation</a:t>
            </a:r>
            <a:endParaRPr lang="en-GB" sz="3200" dirty="0"/>
          </a:p>
        </p:txBody>
      </p:sp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556793"/>
            <a:ext cx="8568952" cy="864096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Central pressure data fails quality control for rapidly intensifying TCs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5" name="Picture 4" descr="meranti_ptimeseri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348880"/>
            <a:ext cx="4716016" cy="2794358"/>
          </a:xfrm>
          <a:prstGeom prst="rect">
            <a:avLst/>
          </a:prstGeom>
        </p:spPr>
      </p:pic>
      <p:pic>
        <p:nvPicPr>
          <p:cNvPr id="6" name="Picture 5" descr="meranti_wtimeseri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4113460"/>
            <a:ext cx="4860031" cy="2744539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 bwMode="auto">
          <a:xfrm>
            <a:off x="2339752" y="3068960"/>
            <a:ext cx="2448272" cy="576064"/>
          </a:xfrm>
          <a:prstGeom prst="ellipse">
            <a:avLst/>
          </a:prstGeom>
          <a:noFill/>
          <a:ln w="254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6695728" y="5589240"/>
            <a:ext cx="2448272" cy="576064"/>
          </a:xfrm>
          <a:prstGeom prst="ellipse">
            <a:avLst/>
          </a:prstGeom>
          <a:noFill/>
          <a:ln w="254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763588" y="1709192"/>
            <a:ext cx="8075612" cy="4967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61938" marR="0" lvl="0" indent="-261938" algn="l" defTabSz="914400" rtl="0" eaLnBrk="1" fontAlgn="base" latinLnBrk="0" hangingPunct="1">
              <a:lnSpc>
                <a:spcPct val="90000"/>
              </a:lnSpc>
              <a:spcBef>
                <a:spcPct val="35000"/>
              </a:spcBef>
              <a:spcAft>
                <a:spcPct val="350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1938" marR="0" lvl="0" indent="-261938" algn="l" defTabSz="914400" rtl="0" eaLnBrk="1" fontAlgn="base" latinLnBrk="0" hangingPunct="1">
              <a:lnSpc>
                <a:spcPct val="90000"/>
              </a:lnSpc>
              <a:spcBef>
                <a:spcPct val="35000"/>
              </a:spcBef>
              <a:spcAft>
                <a:spcPct val="350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4716016" y="2348880"/>
            <a:ext cx="442798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61938" lvl="0" indent="-261938" algn="l">
              <a:lnSpc>
                <a:spcPct val="90000"/>
              </a:lnSpc>
              <a:spcBef>
                <a:spcPct val="35000"/>
              </a:spcBef>
              <a:spcAft>
                <a:spcPct val="35000"/>
              </a:spcAft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bg1"/>
                </a:solidFill>
              </a:rPr>
              <a:t>Subsequent model analyses fail to represent TC intensity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1938" marR="0" lvl="0" indent="-261938" algn="l" defTabSz="914400" rtl="0" eaLnBrk="1" fontAlgn="base" latinLnBrk="0" hangingPunct="1">
              <a:lnSpc>
                <a:spcPct val="90000"/>
              </a:lnSpc>
              <a:spcBef>
                <a:spcPct val="35000"/>
              </a:spcBef>
              <a:spcAft>
                <a:spcPct val="350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0" y="5229200"/>
            <a:ext cx="4427984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61938" lvl="0" indent="-261938" algn="l">
              <a:lnSpc>
                <a:spcPct val="90000"/>
              </a:lnSpc>
              <a:spcBef>
                <a:spcPct val="35000"/>
              </a:spcBef>
              <a:spcAft>
                <a:spcPct val="35000"/>
              </a:spcAft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bg1"/>
                </a:solidFill>
              </a:rPr>
              <a:t>Can we expect remotely sensed observations of high winds to help resolve this?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4005064"/>
            <a:ext cx="8712968" cy="934656"/>
          </a:xfrm>
        </p:spPr>
        <p:txBody>
          <a:bodyPr/>
          <a:lstStyle/>
          <a:p>
            <a:pPr algn="ctr"/>
            <a:r>
              <a:rPr lang="en-US" sz="3200" dirty="0" smtClean="0"/>
              <a:t>Observations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21071931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© Crown copyright   Met Office</a:t>
            </a:r>
            <a:endParaRPr lang="en-GB" sz="1400">
              <a:latin typeface="Times" pitchFamily="18" charset="0"/>
            </a:endParaRPr>
          </a:p>
        </p:txBody>
      </p:sp>
      <p:sp>
        <p:nvSpPr>
          <p:cNvPr id="334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Observations</a:t>
            </a:r>
            <a:endParaRPr lang="en-GB" sz="3200" dirty="0"/>
          </a:p>
        </p:txBody>
      </p:sp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556792"/>
            <a:ext cx="8075240" cy="4967833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Increasing requirement to </a:t>
            </a:r>
            <a:r>
              <a:rPr lang="en-US" dirty="0" err="1" smtClean="0"/>
              <a:t>initialise</a:t>
            </a:r>
            <a:r>
              <a:rPr lang="en-US" dirty="0" smtClean="0"/>
              <a:t>, forecast and verify structure of tropical cyclones in models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Remotely sensed wind observations contribute by: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Direct assimilation into models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Feeding objective methodologies (e.g. John </a:t>
            </a:r>
            <a:r>
              <a:rPr lang="en-US" dirty="0" err="1" smtClean="0"/>
              <a:t>Knaff’s</a:t>
            </a:r>
            <a:r>
              <a:rPr lang="en-US" dirty="0" smtClean="0"/>
              <a:t> talk on Tuesday)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Informing tropical cyclone warning centre analysis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© Crown copyright   Met Office</a:t>
            </a:r>
            <a:endParaRPr lang="en-GB" sz="1400">
              <a:latin typeface="Times" pitchFamily="18" charset="0"/>
            </a:endParaRPr>
          </a:p>
        </p:txBody>
      </p:sp>
      <p:sp>
        <p:nvSpPr>
          <p:cNvPr id="334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Observations</a:t>
            </a:r>
            <a:endParaRPr lang="en-GB" sz="3200" dirty="0"/>
          </a:p>
        </p:txBody>
      </p:sp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556792"/>
            <a:ext cx="8352928" cy="4967833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000" b="1" dirty="0" smtClean="0"/>
              <a:t>Joint Typhoon Warning Center (JTWC) recent comments on the usefulness of remotely sensed winds around tropical cyclones: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/>
              <a:t>Without aerial reconnaissance, remotely sensed measurements of winds are absolutely critical to our mission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/>
              <a:t>A good </a:t>
            </a:r>
            <a:r>
              <a:rPr lang="en-GB" sz="2000" dirty="0" err="1" smtClean="0"/>
              <a:t>scatterometer</a:t>
            </a:r>
            <a:r>
              <a:rPr lang="en-GB" sz="2000" dirty="0" smtClean="0"/>
              <a:t> pass provides more than just the location and intensity of a tropical cyclone low level centre, it helps us characterise the wind structure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/>
              <a:t>Even with a readily apparent well defined eye, tropical cyclone structure analysis from products like </a:t>
            </a:r>
            <a:r>
              <a:rPr lang="en-GB" sz="2000" dirty="0" err="1" smtClean="0"/>
              <a:t>scatterometer</a:t>
            </a:r>
            <a:r>
              <a:rPr lang="en-GB" sz="2000" dirty="0" smtClean="0"/>
              <a:t>, SSMI winds and GCOM winds help us estimate the radius of maximum winds and 34 and 50 knot winds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/>
              <a:t>Getting an accurate analysis is not only essential for producing a good forecast, but as we report these data to modelling centres, it also impacts the quality of numerical weather prediction</a:t>
            </a:r>
            <a:endParaRPr lang="en-US" sz="2000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© Crown copyright   Met Office</a:t>
            </a:r>
            <a:endParaRPr lang="en-GB" sz="1400">
              <a:latin typeface="Times" pitchFamily="18" charset="0"/>
            </a:endParaRPr>
          </a:p>
        </p:txBody>
      </p:sp>
      <p:sp>
        <p:nvSpPr>
          <p:cNvPr id="334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Observations</a:t>
            </a:r>
            <a:endParaRPr lang="en-GB" sz="3200" dirty="0"/>
          </a:p>
        </p:txBody>
      </p:sp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556792"/>
            <a:ext cx="8075612" cy="4967833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For recent Tropical Storm </a:t>
            </a:r>
            <a:r>
              <a:rPr lang="en-US" dirty="0" err="1" smtClean="0"/>
              <a:t>Kyant</a:t>
            </a:r>
            <a:r>
              <a:rPr lang="en-US" dirty="0" smtClean="0"/>
              <a:t> GCOM winds help define structure of the storm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Area of 50 knot winds on west side of storm 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5" name="Picture 4" descr="kyant_wind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2819911"/>
            <a:ext cx="4324528" cy="4038089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 bwMode="auto">
          <a:xfrm rot="21402250">
            <a:off x="4088286" y="3224800"/>
            <a:ext cx="432048" cy="720080"/>
          </a:xfrm>
          <a:prstGeom prst="ellipse">
            <a:avLst/>
          </a:prstGeom>
          <a:noFill/>
          <a:ln w="444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© Crown copyright   Met Office</a:t>
            </a:r>
            <a:endParaRPr lang="en-GB" sz="1400">
              <a:latin typeface="Times" pitchFamily="18" charset="0"/>
            </a:endParaRPr>
          </a:p>
        </p:txBody>
      </p:sp>
      <p:sp>
        <p:nvSpPr>
          <p:cNvPr id="334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</a:t>
            </a:r>
          </a:p>
        </p:txBody>
      </p:sp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916832"/>
            <a:ext cx="8075612" cy="4607793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Why is the Met Office interested in tropical cyclones?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Timeline of tropical cyclone prediction at the Met Office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Forecast products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Data assimilation and </a:t>
            </a:r>
            <a:r>
              <a:rPr lang="en-US" dirty="0" err="1" smtClean="0"/>
              <a:t>initialisation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Observations (measurements!)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Moving to higher resolution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Summary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© Crown copyright   Met Office</a:t>
            </a:r>
            <a:endParaRPr lang="en-GB" sz="1400">
              <a:latin typeface="Times" pitchFamily="18" charset="0"/>
            </a:endParaRPr>
          </a:p>
        </p:txBody>
      </p:sp>
      <p:sp>
        <p:nvSpPr>
          <p:cNvPr id="334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Observations</a:t>
            </a:r>
            <a:endParaRPr lang="en-GB" sz="3200" dirty="0"/>
          </a:p>
        </p:txBody>
      </p:sp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556792"/>
            <a:ext cx="8075612" cy="4967833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Tropical Storm </a:t>
            </a:r>
            <a:r>
              <a:rPr lang="en-US" dirty="0" err="1" smtClean="0"/>
              <a:t>Diamondra</a:t>
            </a:r>
            <a:r>
              <a:rPr lang="en-US" dirty="0" smtClean="0"/>
              <a:t> (2015) ASCAT winds used to determine large radius of maximum winds and transition to a subtropical storm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6" name="Picture 5" descr="diamondra_SSMI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2780928"/>
            <a:ext cx="3600400" cy="3600400"/>
          </a:xfrm>
          <a:prstGeom prst="rect">
            <a:avLst/>
          </a:prstGeom>
        </p:spPr>
      </p:pic>
      <p:pic>
        <p:nvPicPr>
          <p:cNvPr id="7" name="Picture 6" descr="diamondra_ASCA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2564904"/>
            <a:ext cx="3717115" cy="3996831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 bwMode="auto">
          <a:xfrm rot="19673192">
            <a:off x="6530544" y="3776783"/>
            <a:ext cx="432048" cy="720080"/>
          </a:xfrm>
          <a:prstGeom prst="ellips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4005064"/>
            <a:ext cx="8712968" cy="934656"/>
          </a:xfrm>
        </p:spPr>
        <p:txBody>
          <a:bodyPr/>
          <a:lstStyle/>
          <a:p>
            <a:pPr algn="ctr"/>
            <a:r>
              <a:rPr lang="en-US" sz="3200" dirty="0" smtClean="0"/>
              <a:t>Moving to higher resolution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21071931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© Crown copyright   Met Office</a:t>
            </a:r>
            <a:endParaRPr lang="en-GB" sz="1400">
              <a:latin typeface="Times" pitchFamily="18" charset="0"/>
            </a:endParaRPr>
          </a:p>
        </p:txBody>
      </p:sp>
      <p:sp>
        <p:nvSpPr>
          <p:cNvPr id="334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Moving to higher resolution</a:t>
            </a:r>
            <a:endParaRPr lang="en-GB" sz="3200" dirty="0"/>
          </a:p>
        </p:txBody>
      </p:sp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484784"/>
            <a:ext cx="8075612" cy="5039841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Met Office 4.4 km resolution model over the Philippines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Global Model </a:t>
            </a:r>
            <a:r>
              <a:rPr lang="en-US" dirty="0" err="1" smtClean="0"/>
              <a:t>downscaler</a:t>
            </a:r>
            <a:r>
              <a:rPr lang="en-US" dirty="0" smtClean="0"/>
              <a:t> (weak analysis), but quick spin up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Often over-deepens central pressure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Better wind-pressure relationship than Global Model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First results from 10 km resolution Global Model trial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tropical cyclones </a:t>
            </a:r>
            <a:r>
              <a:rPr lang="en-US" dirty="0" smtClean="0"/>
              <a:t>more intense, particularly in forecast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Atmosphere-ocean coupling will become increasingly important for </a:t>
            </a:r>
            <a:r>
              <a:rPr lang="en-GB" dirty="0" smtClean="0"/>
              <a:t>tropical cyclone </a:t>
            </a:r>
            <a:r>
              <a:rPr lang="en-US" dirty="0" smtClean="0"/>
              <a:t>modeling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7" name="Picture 6" descr="MOGMvP4_WPscatt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3399201"/>
            <a:ext cx="5472608" cy="3458799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4005064"/>
            <a:ext cx="8712968" cy="934656"/>
          </a:xfrm>
        </p:spPr>
        <p:txBody>
          <a:bodyPr/>
          <a:lstStyle/>
          <a:p>
            <a:pPr algn="ctr"/>
            <a:r>
              <a:rPr lang="en-US" sz="3200" dirty="0" smtClean="0"/>
              <a:t>Summary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21071931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© Crown copyright   Met Office</a:t>
            </a:r>
            <a:endParaRPr lang="en-GB" sz="1400">
              <a:latin typeface="Times" pitchFamily="18" charset="0"/>
            </a:endParaRPr>
          </a:p>
        </p:txBody>
      </p:sp>
      <p:sp>
        <p:nvSpPr>
          <p:cNvPr id="334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Summary</a:t>
            </a:r>
            <a:endParaRPr lang="en-GB" sz="3200" dirty="0"/>
          </a:p>
        </p:txBody>
      </p:sp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700808"/>
            <a:ext cx="8075612" cy="4823817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Met Office tropical cyclone track forecasts still improving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Intensity predictions also improving, but a weak bias present in the analysis and short period forecast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Analysis of tropical cyclone structure by warning </a:t>
            </a:r>
            <a:r>
              <a:rPr lang="en-US" dirty="0" err="1" smtClean="0"/>
              <a:t>centres</a:t>
            </a:r>
            <a:r>
              <a:rPr lang="en-US" dirty="0" smtClean="0"/>
              <a:t> benefits greatly from remotely sensed observations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Forecast models (even global) increasingly able to handle high intensity tropical cyclones with tight gradients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Models </a:t>
            </a:r>
            <a:r>
              <a:rPr lang="en-US" smtClean="0"/>
              <a:t>need observations </a:t>
            </a:r>
            <a:r>
              <a:rPr lang="en-US" dirty="0" smtClean="0"/>
              <a:t>and data assimilation techniques to better </a:t>
            </a:r>
            <a:r>
              <a:rPr lang="en-US" dirty="0" err="1" smtClean="0"/>
              <a:t>analyse</a:t>
            </a:r>
            <a:r>
              <a:rPr lang="en-US" dirty="0" smtClean="0"/>
              <a:t> intense tropical cyclones and improve forecasts further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© Crown copyright   Met Office</a:t>
            </a:r>
            <a:endParaRPr lang="en-GB" sz="1400">
              <a:latin typeface="Times" pitchFamily="18" charset="0"/>
            </a:endParaRPr>
          </a:p>
        </p:txBody>
      </p:sp>
      <p:sp>
        <p:nvSpPr>
          <p:cNvPr id="330754" name="Rectangle 2"/>
          <p:cNvSpPr>
            <a:spLocks noGrp="1" noChangeArrowheads="1"/>
          </p:cNvSpPr>
          <p:nvPr>
            <p:ph type="title"/>
          </p:nvPr>
        </p:nvSpPr>
        <p:spPr>
          <a:xfrm>
            <a:off x="3635375" y="2924175"/>
            <a:ext cx="2305050" cy="889000"/>
          </a:xfrm>
          <a:noFill/>
          <a:ln/>
        </p:spPr>
        <p:txBody>
          <a:bodyPr lIns="90488" tIns="44450" rIns="90488" bIns="44450" anchor="ctr"/>
          <a:lstStyle/>
          <a:p>
            <a:r>
              <a:rPr lang="en-GB"/>
              <a:t>THE END</a:t>
            </a:r>
          </a:p>
        </p:txBody>
      </p:sp>
      <p:pic>
        <p:nvPicPr>
          <p:cNvPr id="330755" name="Picture 3" descr="isabel_spac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330756" name="Text Box 4"/>
          <p:cNvSpPr txBox="1">
            <a:spLocks noChangeArrowheads="1"/>
          </p:cNvSpPr>
          <p:nvPr/>
        </p:nvSpPr>
        <p:spPr bwMode="auto">
          <a:xfrm>
            <a:off x="3708400" y="3500438"/>
            <a:ext cx="20875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n-GB" sz="3200" b="1">
                <a:solidFill>
                  <a:schemeClr val="tx1"/>
                </a:solidFill>
              </a:rPr>
              <a:t>THE END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4005064"/>
            <a:ext cx="8712968" cy="934656"/>
          </a:xfrm>
        </p:spPr>
        <p:txBody>
          <a:bodyPr/>
          <a:lstStyle/>
          <a:p>
            <a:pPr algn="ctr"/>
            <a:r>
              <a:rPr lang="en-US" sz="3200" dirty="0" smtClean="0"/>
              <a:t>Why is the Met Office interested in </a:t>
            </a:r>
            <a:br>
              <a:rPr lang="en-US" sz="3200" dirty="0" smtClean="0"/>
            </a:br>
            <a:r>
              <a:rPr lang="en-US" sz="3200" dirty="0" smtClean="0"/>
              <a:t>tropical cyclones?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21071931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916832"/>
            <a:ext cx="8075612" cy="4607793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Support for RSMCs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Global guidance including support for FCO and UK interests overseas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Global Model development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Unified Model partners and collaborators in tropics</a:t>
            </a:r>
          </a:p>
          <a:p>
            <a:pPr>
              <a:buFont typeface="Arial" pitchFamily="34" charset="0"/>
              <a:buChar char="•"/>
            </a:pPr>
            <a:r>
              <a:rPr lang="en-US" dirty="0" err="1" smtClean="0"/>
              <a:t>Extratropical</a:t>
            </a:r>
            <a:r>
              <a:rPr lang="en-US" dirty="0" smtClean="0"/>
              <a:t> transition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© Crown copyright   Met Office</a:t>
            </a:r>
            <a:endParaRPr lang="en-GB" sz="1400">
              <a:latin typeface="Times" pitchFamily="18" charset="0"/>
            </a:endParaRPr>
          </a:p>
        </p:txBody>
      </p:sp>
      <p:sp>
        <p:nvSpPr>
          <p:cNvPr id="334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Why is the Met Office interested in </a:t>
            </a:r>
            <a:br>
              <a:rPr lang="en-US" sz="3200" dirty="0" smtClean="0"/>
            </a:br>
            <a:r>
              <a:rPr lang="en-US" sz="3200" dirty="0" smtClean="0"/>
              <a:t>tropical cyclones?</a:t>
            </a:r>
            <a:endParaRPr lang="en-GB" sz="3200" dirty="0"/>
          </a:p>
        </p:txBody>
      </p:sp>
      <p:pic>
        <p:nvPicPr>
          <p:cNvPr id="5" name="Picture 4" descr="RSMC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598" y="2788242"/>
            <a:ext cx="9069402" cy="4069758"/>
          </a:xfrm>
          <a:prstGeom prst="rect">
            <a:avLst/>
          </a:prstGeom>
        </p:spPr>
      </p:pic>
      <p:pic>
        <p:nvPicPr>
          <p:cNvPr id="6" name="Picture 5" descr="glob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3541622"/>
            <a:ext cx="3275856" cy="3316378"/>
          </a:xfrm>
          <a:prstGeom prst="rect">
            <a:avLst/>
          </a:prstGeom>
        </p:spPr>
      </p:pic>
      <p:pic>
        <p:nvPicPr>
          <p:cNvPr id="7" name="Picture 6" descr="P4_exampl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24128" y="4317866"/>
            <a:ext cx="3419872" cy="2540133"/>
          </a:xfrm>
          <a:prstGeom prst="rect">
            <a:avLst/>
          </a:prstGeom>
        </p:spPr>
      </p:pic>
      <p:pic>
        <p:nvPicPr>
          <p:cNvPr id="8" name="Picture 7" descr="grace2009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40152" y="3174432"/>
            <a:ext cx="3203848" cy="3683568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4005064"/>
            <a:ext cx="8712968" cy="934656"/>
          </a:xfrm>
        </p:spPr>
        <p:txBody>
          <a:bodyPr/>
          <a:lstStyle/>
          <a:p>
            <a:pPr algn="ctr"/>
            <a:r>
              <a:rPr lang="en-US" sz="3200" dirty="0" smtClean="0"/>
              <a:t>Timeline of tropical cyclone prediction at the Met Office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21071931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© Crown copyright   Met Office</a:t>
            </a:r>
            <a:endParaRPr lang="en-GB" sz="1400">
              <a:latin typeface="Times" pitchFamily="18" charset="0"/>
            </a:endParaRPr>
          </a:p>
        </p:txBody>
      </p:sp>
      <p:sp>
        <p:nvSpPr>
          <p:cNvPr id="334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Timeline of tropical cyclone prediction at the Met Office</a:t>
            </a:r>
            <a:endParaRPr lang="en-GB" sz="3200" dirty="0"/>
          </a:p>
        </p:txBody>
      </p:sp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916832"/>
            <a:ext cx="8075612" cy="4607793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Early 1990s started verifying model performance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Mid-1990s </a:t>
            </a:r>
            <a:r>
              <a:rPr lang="en-US" dirty="0" err="1" smtClean="0"/>
              <a:t>initialisation</a:t>
            </a:r>
            <a:r>
              <a:rPr lang="en-US" dirty="0" smtClean="0"/>
              <a:t> scheme reduced track forecast errors by 30%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Mid-1990s issuing ‘guidance messages’ worldwide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Large impact changes in last 15 years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New Dynamics, 4D-Var, ENDGame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Removal of old </a:t>
            </a:r>
            <a:r>
              <a:rPr lang="en-US" dirty="0" err="1" smtClean="0"/>
              <a:t>initialisation</a:t>
            </a:r>
            <a:r>
              <a:rPr lang="en-US" dirty="0" smtClean="0"/>
              <a:t> scheme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Assimilation of central pressure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Track forecast errors on a long-term downwards trend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5" name="Picture 4" descr="nhem5dp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33146"/>
            <a:ext cx="9144000" cy="5424854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 bwMode="auto">
          <a:xfrm flipH="1">
            <a:off x="683568" y="4653136"/>
            <a:ext cx="8352928" cy="0"/>
          </a:xfrm>
          <a:prstGeom prst="line">
            <a:avLst/>
          </a:prstGeom>
          <a:solidFill>
            <a:srgbClr val="FFFF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4005064"/>
            <a:ext cx="8712968" cy="934656"/>
          </a:xfrm>
        </p:spPr>
        <p:txBody>
          <a:bodyPr/>
          <a:lstStyle/>
          <a:p>
            <a:pPr algn="ctr"/>
            <a:r>
              <a:rPr lang="en-US" sz="3200" dirty="0" smtClean="0"/>
              <a:t>Forecast products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21071931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© Crown copyright   Met Office</a:t>
            </a:r>
            <a:endParaRPr lang="en-GB" sz="1400">
              <a:latin typeface="Times" pitchFamily="18" charset="0"/>
            </a:endParaRPr>
          </a:p>
        </p:txBody>
      </p:sp>
      <p:sp>
        <p:nvSpPr>
          <p:cNvPr id="334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Forecast products</a:t>
            </a:r>
            <a:endParaRPr lang="en-GB" sz="3200" dirty="0"/>
          </a:p>
        </p:txBody>
      </p:sp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700808"/>
            <a:ext cx="8075612" cy="4823817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Track, intensity and model data to RSMCs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5" name="Picture 4" descr="mogrep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564904"/>
            <a:ext cx="9144000" cy="3255905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© Crown copyright   Met Office</a:t>
            </a:r>
            <a:endParaRPr lang="en-GB" sz="1400">
              <a:latin typeface="Times" pitchFamily="18" charset="0"/>
            </a:endParaRPr>
          </a:p>
        </p:txBody>
      </p:sp>
      <p:sp>
        <p:nvSpPr>
          <p:cNvPr id="334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Forecast products</a:t>
            </a:r>
            <a:endParaRPr lang="en-GB" sz="3200" dirty="0"/>
          </a:p>
        </p:txBody>
      </p:sp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484784"/>
            <a:ext cx="8075612" cy="5039841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Text and graphics on the web and GTS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6" name="Picture 5" descr="text_mess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16832"/>
            <a:ext cx="3923289" cy="4509120"/>
          </a:xfrm>
          <a:prstGeom prst="rect">
            <a:avLst/>
          </a:prstGeom>
        </p:spPr>
      </p:pic>
      <p:pic>
        <p:nvPicPr>
          <p:cNvPr id="7" name="Picture 6" descr="stormtrack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52715" y="1988840"/>
            <a:ext cx="5491285" cy="4488434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Blank Presentation">
  <a:themeElements>
    <a:clrScheme name="">
      <a:dk1>
        <a:srgbClr val="808080"/>
      </a:dk1>
      <a:lt1>
        <a:srgbClr val="FFFFFF"/>
      </a:lt1>
      <a:dk2>
        <a:srgbClr val="000000"/>
      </a:dk2>
      <a:lt2>
        <a:srgbClr val="FFFFFF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CCFF33"/>
      </a:folHlink>
    </a:clrScheme>
    <a:fontScheme name="1_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9525" cap="flat" cmpd="sng" algn="ctr">
          <a:solidFill>
            <a:srgbClr val="FFFF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9525" cap="flat" cmpd="sng" algn="ctr">
          <a:solidFill>
            <a:srgbClr val="FFFF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3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ED293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D72433"/>
        </a:accent6>
        <a:hlink>
          <a:srgbClr val="009999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4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ED293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D72433"/>
        </a:accent6>
        <a:hlink>
          <a:srgbClr val="009999"/>
        </a:hlink>
        <a:folHlink>
          <a:srgbClr val="B9DB0E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 master">
  <a:themeElements>
    <a:clrScheme name="Corporate pallette">
      <a:dk1>
        <a:srgbClr val="000000"/>
      </a:dk1>
      <a:lt1>
        <a:srgbClr val="FFFFFF"/>
      </a:lt1>
      <a:dk2>
        <a:srgbClr val="9CA299"/>
      </a:dk2>
      <a:lt2>
        <a:srgbClr val="00ADD0"/>
      </a:lt2>
      <a:accent1>
        <a:srgbClr val="8F8DCB"/>
      </a:accent1>
      <a:accent2>
        <a:srgbClr val="878800"/>
      </a:accent2>
      <a:accent3>
        <a:srgbClr val="031F73"/>
      </a:accent3>
      <a:accent4>
        <a:srgbClr val="9CA299"/>
      </a:accent4>
      <a:accent5>
        <a:srgbClr val="CCFF33"/>
      </a:accent5>
      <a:accent6>
        <a:srgbClr val="D7A900"/>
      </a:accent6>
      <a:hlink>
        <a:srgbClr val="9CA299"/>
      </a:hlink>
      <a:folHlink>
        <a:srgbClr val="ED2939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ED293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D72433"/>
        </a:accent6>
        <a:hlink>
          <a:srgbClr val="009999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4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ED293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D72433"/>
        </a:accent6>
        <a:hlink>
          <a:srgbClr val="009999"/>
        </a:hlink>
        <a:folHlink>
          <a:srgbClr val="B9DB0E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11611</TotalTime>
  <Words>799</Words>
  <Application>Microsoft Office PowerPoint</Application>
  <PresentationFormat>On-screen Show (4:3)</PresentationFormat>
  <Paragraphs>111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1_Blank Presentation</vt:lpstr>
      <vt:lpstr>1_Blank master</vt:lpstr>
      <vt:lpstr>An Overview of Tropical Cyclone Prediction at the Met Office</vt:lpstr>
      <vt:lpstr>Outline</vt:lpstr>
      <vt:lpstr>Why is the Met Office interested in  tropical cyclones?</vt:lpstr>
      <vt:lpstr>Why is the Met Office interested in  tropical cyclones?</vt:lpstr>
      <vt:lpstr>Timeline of tropical cyclone prediction at the Met Office</vt:lpstr>
      <vt:lpstr>Timeline of tropical cyclone prediction at the Met Office</vt:lpstr>
      <vt:lpstr>Forecast products</vt:lpstr>
      <vt:lpstr>Forecast products</vt:lpstr>
      <vt:lpstr>Forecast products</vt:lpstr>
      <vt:lpstr>Forecast products</vt:lpstr>
      <vt:lpstr>Data assimilation and initialisation</vt:lpstr>
      <vt:lpstr>Data assimilation and initialisation</vt:lpstr>
      <vt:lpstr>Data assimilation and initialisation</vt:lpstr>
      <vt:lpstr>Data assimilation and initialisation</vt:lpstr>
      <vt:lpstr>Data assimilation and initialisation</vt:lpstr>
      <vt:lpstr>Observations</vt:lpstr>
      <vt:lpstr>Observations</vt:lpstr>
      <vt:lpstr>Observations</vt:lpstr>
      <vt:lpstr>Observations</vt:lpstr>
      <vt:lpstr>Observations</vt:lpstr>
      <vt:lpstr>Moving to higher resolution</vt:lpstr>
      <vt:lpstr>Moving to higher resolution</vt:lpstr>
      <vt:lpstr>Summary</vt:lpstr>
      <vt:lpstr>Summary</vt:lpstr>
      <vt:lpstr>THE END</vt:lpstr>
    </vt:vector>
  </TitlesOfParts>
  <Company>Met Office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julian.heming</dc:creator>
  <cp:lastModifiedBy>james.cotton</cp:lastModifiedBy>
  <cp:revision>532</cp:revision>
  <cp:lastPrinted>2004-10-15T09:34:20Z</cp:lastPrinted>
  <dcterms:created xsi:type="dcterms:W3CDTF">2006-01-11T10:14:13Z</dcterms:created>
  <dcterms:modified xsi:type="dcterms:W3CDTF">2016-11-16T18:55:59Z</dcterms:modified>
</cp:coreProperties>
</file>