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24"/>
  </p:notesMasterIdLst>
  <p:sldIdLst>
    <p:sldId id="346" r:id="rId2"/>
    <p:sldId id="313" r:id="rId3"/>
    <p:sldId id="370" r:id="rId4"/>
    <p:sldId id="315" r:id="rId5"/>
    <p:sldId id="351" r:id="rId6"/>
    <p:sldId id="352" r:id="rId7"/>
    <p:sldId id="353" r:id="rId8"/>
    <p:sldId id="318" r:id="rId9"/>
    <p:sldId id="322" r:id="rId10"/>
    <p:sldId id="324" r:id="rId11"/>
    <p:sldId id="374" r:id="rId12"/>
    <p:sldId id="375" r:id="rId13"/>
    <p:sldId id="380" r:id="rId14"/>
    <p:sldId id="377" r:id="rId15"/>
    <p:sldId id="378" r:id="rId16"/>
    <p:sldId id="379" r:id="rId17"/>
    <p:sldId id="293" r:id="rId18"/>
    <p:sldId id="257" r:id="rId19"/>
    <p:sldId id="373" r:id="rId20"/>
    <p:sldId id="366" r:id="rId21"/>
    <p:sldId id="359" r:id="rId22"/>
    <p:sldId id="367" r:id="rId23"/>
  </p:sldIdLst>
  <p:sldSz cx="9144000" cy="6858000" type="screen4x3"/>
  <p:notesSz cx="6794500" cy="9906000"/>
  <p:defaultTextStyle>
    <a:defPPr>
      <a:defRPr lang="en-US"/>
    </a:defPPr>
    <a:lvl1pPr algn="l" rtl="0" eaLnBrk="0" fontAlgn="base" hangingPunct="0">
      <a:spcBef>
        <a:spcPct val="0"/>
      </a:spcBef>
      <a:spcAft>
        <a:spcPct val="0"/>
      </a:spcAft>
      <a:defRPr sz="2600" kern="1200">
        <a:solidFill>
          <a:srgbClr val="000000"/>
        </a:solidFill>
        <a:latin typeface="Verdana" pitchFamily="34" charset="0"/>
        <a:ea typeface="+mn-ea"/>
        <a:cs typeface="Arial" charset="0"/>
      </a:defRPr>
    </a:lvl1pPr>
    <a:lvl2pPr marL="457200" algn="l" rtl="0" eaLnBrk="0" fontAlgn="base" hangingPunct="0">
      <a:spcBef>
        <a:spcPct val="0"/>
      </a:spcBef>
      <a:spcAft>
        <a:spcPct val="0"/>
      </a:spcAft>
      <a:defRPr sz="2600" kern="1200">
        <a:solidFill>
          <a:srgbClr val="000000"/>
        </a:solidFill>
        <a:latin typeface="Verdana" pitchFamily="34" charset="0"/>
        <a:ea typeface="+mn-ea"/>
        <a:cs typeface="Arial" charset="0"/>
      </a:defRPr>
    </a:lvl2pPr>
    <a:lvl3pPr marL="914400" algn="l" rtl="0" eaLnBrk="0" fontAlgn="base" hangingPunct="0">
      <a:spcBef>
        <a:spcPct val="0"/>
      </a:spcBef>
      <a:spcAft>
        <a:spcPct val="0"/>
      </a:spcAft>
      <a:defRPr sz="2600" kern="1200">
        <a:solidFill>
          <a:srgbClr val="000000"/>
        </a:solidFill>
        <a:latin typeface="Verdana" pitchFamily="34" charset="0"/>
        <a:ea typeface="+mn-ea"/>
        <a:cs typeface="Arial" charset="0"/>
      </a:defRPr>
    </a:lvl3pPr>
    <a:lvl4pPr marL="1371600" algn="l" rtl="0" eaLnBrk="0" fontAlgn="base" hangingPunct="0">
      <a:spcBef>
        <a:spcPct val="0"/>
      </a:spcBef>
      <a:spcAft>
        <a:spcPct val="0"/>
      </a:spcAft>
      <a:defRPr sz="2600" kern="1200">
        <a:solidFill>
          <a:srgbClr val="000000"/>
        </a:solidFill>
        <a:latin typeface="Verdana" pitchFamily="34" charset="0"/>
        <a:ea typeface="+mn-ea"/>
        <a:cs typeface="Arial" charset="0"/>
      </a:defRPr>
    </a:lvl4pPr>
    <a:lvl5pPr marL="1828800" algn="l" rtl="0" eaLnBrk="0" fontAlgn="base" hangingPunct="0">
      <a:spcBef>
        <a:spcPct val="0"/>
      </a:spcBef>
      <a:spcAft>
        <a:spcPct val="0"/>
      </a:spcAft>
      <a:defRPr sz="2600" kern="1200">
        <a:solidFill>
          <a:srgbClr val="000000"/>
        </a:solidFill>
        <a:latin typeface="Verdana" pitchFamily="34" charset="0"/>
        <a:ea typeface="+mn-ea"/>
        <a:cs typeface="Arial" charset="0"/>
      </a:defRPr>
    </a:lvl5pPr>
    <a:lvl6pPr marL="2286000" algn="l" defTabSz="914400" rtl="0" eaLnBrk="1" latinLnBrk="0" hangingPunct="1">
      <a:defRPr sz="2600" kern="1200">
        <a:solidFill>
          <a:srgbClr val="000000"/>
        </a:solidFill>
        <a:latin typeface="Verdana" pitchFamily="34" charset="0"/>
        <a:ea typeface="+mn-ea"/>
        <a:cs typeface="Arial" charset="0"/>
      </a:defRPr>
    </a:lvl6pPr>
    <a:lvl7pPr marL="2743200" algn="l" defTabSz="914400" rtl="0" eaLnBrk="1" latinLnBrk="0" hangingPunct="1">
      <a:defRPr sz="2600" kern="1200">
        <a:solidFill>
          <a:srgbClr val="000000"/>
        </a:solidFill>
        <a:latin typeface="Verdana" pitchFamily="34" charset="0"/>
        <a:ea typeface="+mn-ea"/>
        <a:cs typeface="Arial" charset="0"/>
      </a:defRPr>
    </a:lvl7pPr>
    <a:lvl8pPr marL="3200400" algn="l" defTabSz="914400" rtl="0" eaLnBrk="1" latinLnBrk="0" hangingPunct="1">
      <a:defRPr sz="2600" kern="1200">
        <a:solidFill>
          <a:srgbClr val="000000"/>
        </a:solidFill>
        <a:latin typeface="Verdana" pitchFamily="34" charset="0"/>
        <a:ea typeface="+mn-ea"/>
        <a:cs typeface="Arial" charset="0"/>
      </a:defRPr>
    </a:lvl8pPr>
    <a:lvl9pPr marL="3657600" algn="l" defTabSz="914400" rtl="0" eaLnBrk="1" latinLnBrk="0" hangingPunct="1">
      <a:defRPr sz="2600" kern="1200">
        <a:solidFill>
          <a:srgbClr val="000000"/>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FA12"/>
    <a:srgbClr val="990000"/>
    <a:srgbClr val="FF0000"/>
    <a:srgbClr val="FF6600"/>
    <a:srgbClr val="FCA508"/>
    <a:srgbClr val="FFFFCC"/>
    <a:srgbClr val="900079"/>
    <a:srgbClr val="FF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8" autoAdjust="0"/>
    <p:restoredTop sz="94624" autoAdjust="0"/>
  </p:normalViewPr>
  <p:slideViewPr>
    <p:cSldViewPr>
      <p:cViewPr>
        <p:scale>
          <a:sx n="75" d="100"/>
          <a:sy n="75" d="100"/>
        </p:scale>
        <p:origin x="-1200" y="-1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defRPr>
            </a:lvl1pPr>
          </a:lstStyle>
          <a:p>
            <a:endParaRPr lang="en-US" altLang="nl-NL"/>
          </a:p>
        </p:txBody>
      </p:sp>
      <p:sp>
        <p:nvSpPr>
          <p:cNvPr id="16387" name="Rectangle 3"/>
          <p:cNvSpPr>
            <a:spLocks noGrp="1" noChangeArrowheads="1"/>
          </p:cNvSpPr>
          <p:nvPr>
            <p:ph type="dt" idx="1"/>
          </p:nvPr>
        </p:nvSpPr>
        <p:spPr bwMode="auto">
          <a:xfrm>
            <a:off x="3848100" y="0"/>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endParaRPr lang="en-US" altLang="nl-NL"/>
          </a:p>
        </p:txBody>
      </p:sp>
      <p:sp>
        <p:nvSpPr>
          <p:cNvPr id="16388"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p:cNvSpPr>
            <a:spLocks noGrp="1" noChangeArrowheads="1"/>
          </p:cNvSpPr>
          <p:nvPr>
            <p:ph type="body" sz="quarter" idx="3"/>
          </p:nvPr>
        </p:nvSpPr>
        <p:spPr bwMode="auto">
          <a:xfrm>
            <a:off x="679450" y="4705350"/>
            <a:ext cx="54356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nl-NL" smtClean="0"/>
              <a:t>Click to edit Master text styles</a:t>
            </a:r>
          </a:p>
          <a:p>
            <a:pPr lvl="1"/>
            <a:r>
              <a:rPr lang="en-US" altLang="nl-NL" smtClean="0"/>
              <a:t>Second level</a:t>
            </a:r>
          </a:p>
          <a:p>
            <a:pPr lvl="2"/>
            <a:r>
              <a:rPr lang="en-US" altLang="nl-NL" smtClean="0"/>
              <a:t>Third level</a:t>
            </a:r>
          </a:p>
          <a:p>
            <a:pPr lvl="3"/>
            <a:r>
              <a:rPr lang="en-US" altLang="nl-NL" smtClean="0"/>
              <a:t>Fourth level</a:t>
            </a:r>
          </a:p>
          <a:p>
            <a:pPr lvl="4"/>
            <a:r>
              <a:rPr lang="en-US" altLang="nl-NL" smtClean="0"/>
              <a:t>Fifth level</a:t>
            </a:r>
          </a:p>
        </p:txBody>
      </p:sp>
      <p:sp>
        <p:nvSpPr>
          <p:cNvPr id="16390" name="Rectangle 6"/>
          <p:cNvSpPr>
            <a:spLocks noGrp="1" noChangeArrowheads="1"/>
          </p:cNvSpPr>
          <p:nvPr>
            <p:ph type="ftr" sz="quarter" idx="4"/>
          </p:nvPr>
        </p:nvSpPr>
        <p:spPr bwMode="auto">
          <a:xfrm>
            <a:off x="0" y="9409113"/>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endParaRPr lang="en-US" altLang="nl-NL"/>
          </a:p>
        </p:txBody>
      </p:sp>
      <p:sp>
        <p:nvSpPr>
          <p:cNvPr id="16391" name="Rectangle 7"/>
          <p:cNvSpPr>
            <a:spLocks noGrp="1" noChangeArrowheads="1"/>
          </p:cNvSpPr>
          <p:nvPr>
            <p:ph type="sldNum" sz="quarter" idx="5"/>
          </p:nvPr>
        </p:nvSpPr>
        <p:spPr bwMode="auto">
          <a:xfrm>
            <a:off x="3848100" y="9409113"/>
            <a:ext cx="294481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charset="0"/>
              </a:defRPr>
            </a:lvl1pPr>
          </a:lstStyle>
          <a:p>
            <a:fld id="{1FFA12BD-92D2-40E2-BF05-6D94B895ED54}" type="slidenum">
              <a:rPr lang="en-US" altLang="nl-NL"/>
              <a:pPr/>
              <a:t>‹nr.›</a:t>
            </a:fld>
            <a:endParaRPr lang="en-US" altLang="nl-NL"/>
          </a:p>
        </p:txBody>
      </p:sp>
    </p:spTree>
    <p:extLst>
      <p:ext uri="{BB962C8B-B14F-4D97-AF65-F5344CB8AC3E}">
        <p14:creationId xmlns:p14="http://schemas.microsoft.com/office/powerpoint/2010/main" val="40744820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920750" y="742950"/>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nl-NL" dirty="0" smtClean="0"/>
              <a:t>But on any given day some forecasts can be poor! </a:t>
            </a:r>
          </a:p>
          <a:p>
            <a:pPr>
              <a:spcBef>
                <a:spcPct val="0"/>
              </a:spcBef>
            </a:pPr>
            <a:endParaRPr lang="en-GB" altLang="nl-NL" dirty="0" smtClean="0"/>
          </a:p>
          <a:p>
            <a:pPr>
              <a:spcBef>
                <a:spcPct val="0"/>
              </a:spcBef>
            </a:pPr>
            <a:r>
              <a:rPr lang="en-GB" altLang="nl-NL" dirty="0" smtClean="0"/>
              <a:t>ECMWF suffered a (mercifully extremely rare) data corruption problem on Saturday 28 June, which I’ll ask Florence just to say something about briefly.</a:t>
            </a:r>
          </a:p>
          <a:p>
            <a:pPr>
              <a:spcBef>
                <a:spcPct val="0"/>
              </a:spcBef>
            </a:pPr>
            <a:endParaRPr lang="en-GB" altLang="nl-NL" dirty="0" smtClean="0"/>
          </a:p>
          <a:p>
            <a:pPr>
              <a:spcBef>
                <a:spcPct val="0"/>
              </a:spcBef>
            </a:pPr>
            <a:r>
              <a:rPr lang="en-GB" altLang="nl-NL" dirty="0" smtClean="0"/>
              <a:t>If we come back to an occasion where the issue was meteorological rather than data corruption. On 15 March 2014 ECMWF had its worst 6 day forecast for over a decade!</a:t>
            </a:r>
          </a:p>
          <a:p>
            <a:pPr>
              <a:spcBef>
                <a:spcPct val="0"/>
              </a:spcBef>
            </a:pPr>
            <a:r>
              <a:rPr lang="en-GB" altLang="nl-NL" dirty="0" smtClean="0"/>
              <a:t>Forecast had a ridge over western Europe and a trough over central Europe whereas in fact the flow was essentially </a:t>
            </a:r>
            <a:r>
              <a:rPr lang="en-GB" altLang="nl-NL" dirty="0" err="1" smtClean="0"/>
              <a:t>zonal</a:t>
            </a:r>
            <a:r>
              <a:rPr lang="en-GB" altLang="nl-NL" dirty="0" smtClean="0"/>
              <a:t>.</a:t>
            </a:r>
          </a:p>
          <a:p>
            <a:pPr>
              <a:spcBef>
                <a:spcPct val="0"/>
              </a:spcBef>
            </a:pPr>
            <a:r>
              <a:rPr lang="en-GB" altLang="nl-NL" dirty="0" smtClean="0"/>
              <a:t>Largest EDA spread on the globe was over the eastern tropical Pacific and the signal of this reached Europe 6 days later.</a:t>
            </a:r>
          </a:p>
          <a:p>
            <a:pPr>
              <a:spcBef>
                <a:spcPct val="0"/>
              </a:spcBef>
            </a:pPr>
            <a:r>
              <a:rPr lang="en-GB" altLang="nl-NL" dirty="0" smtClean="0"/>
              <a:t>2-3 days into the forecast strong convection appeared over southern U.S. and amplified the propagating error.</a:t>
            </a:r>
          </a:p>
          <a:p>
            <a:pPr>
              <a:spcBef>
                <a:spcPct val="0"/>
              </a:spcBef>
            </a:pPr>
            <a:endParaRPr lang="en-GB" altLang="nl-NL" dirty="0" smtClean="0"/>
          </a:p>
          <a:p>
            <a:pPr>
              <a:spcBef>
                <a:spcPct val="0"/>
              </a:spcBef>
            </a:pPr>
            <a:r>
              <a:rPr lang="en-GB" altLang="nl-NL" dirty="0" smtClean="0"/>
              <a:t>This indicates the importance of improved observations of tropical winds and the launch of the Aeolus satellite next year should help. It also suggests that the process of amplification of errors by convection needs to be understood better.</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6CAA32C0-56FA-4CD0-9357-953879CA5640}" type="slidenum">
              <a:rPr lang="en-GB" altLang="nl-NL">
                <a:solidFill>
                  <a:srgbClr val="000000"/>
                </a:solidFill>
              </a:rPr>
              <a:pPr eaLnBrk="1" hangingPunct="1"/>
              <a:t>5</a:t>
            </a:fld>
            <a:endParaRPr lang="en-GB" altLang="nl-NL">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20750" y="742950"/>
            <a:ext cx="4953000" cy="3714750"/>
          </a:xfrm>
        </p:spPr>
      </p:sp>
      <p:sp>
        <p:nvSpPr>
          <p:cNvPr id="3" name="Tijdelijke aanduiding voor notities 2"/>
          <p:cNvSpPr>
            <a:spLocks noGrp="1"/>
          </p:cNvSpPr>
          <p:nvPr>
            <p:ph type="body" idx="1"/>
          </p:nvPr>
        </p:nvSpPr>
        <p:spPr/>
        <p:txBody>
          <a:bodyPr/>
          <a:lstStyle/>
          <a:p>
            <a:r>
              <a:rPr lang="nl-NL" dirty="0" smtClean="0"/>
              <a:t>((1-f)*((30)+(10*f+20))/2+t*f*((10*f+20)+20)/2)/(1-f+t*f); t=2-way </a:t>
            </a:r>
            <a:r>
              <a:rPr lang="nl-NL" dirty="0" err="1" smtClean="0"/>
              <a:t>cloud</a:t>
            </a:r>
            <a:r>
              <a:rPr lang="nl-NL" dirty="0" smtClean="0"/>
              <a:t> transmission, f = </a:t>
            </a:r>
            <a:r>
              <a:rPr lang="nl-NL" dirty="0" err="1" smtClean="0"/>
              <a:t>cloud</a:t>
            </a:r>
            <a:r>
              <a:rPr lang="nl-NL" dirty="0" smtClean="0"/>
              <a:t> </a:t>
            </a:r>
            <a:r>
              <a:rPr lang="nl-NL" dirty="0" err="1" smtClean="0"/>
              <a:t>location</a:t>
            </a:r>
            <a:r>
              <a:rPr lang="nl-NL" dirty="0" smtClean="0"/>
              <a:t> in bin in [0,1] </a:t>
            </a:r>
            <a:endParaRPr lang="nl-NL" dirty="0"/>
          </a:p>
        </p:txBody>
      </p:sp>
      <p:sp>
        <p:nvSpPr>
          <p:cNvPr id="4" name="Tijdelijke aanduiding voor dianummer 3"/>
          <p:cNvSpPr>
            <a:spLocks noGrp="1"/>
          </p:cNvSpPr>
          <p:nvPr>
            <p:ph type="sldNum" sz="quarter" idx="10"/>
          </p:nvPr>
        </p:nvSpPr>
        <p:spPr/>
        <p:txBody>
          <a:bodyPr/>
          <a:lstStyle/>
          <a:p>
            <a:pPr>
              <a:defRPr/>
            </a:pPr>
            <a:fld id="{782D7872-C907-4592-A2E4-59E0FD76E9B4}" type="slidenum">
              <a:rPr lang="en-US" altLang="en-US" smtClean="0"/>
              <a:pPr>
                <a:defRPr/>
              </a:pPr>
              <a:t>13</a:t>
            </a:fld>
            <a:endParaRPr lang="en-US" altLang="en-US"/>
          </a:p>
        </p:txBody>
      </p:sp>
    </p:spTree>
    <p:extLst>
      <p:ext uri="{BB962C8B-B14F-4D97-AF65-F5344CB8AC3E}">
        <p14:creationId xmlns:p14="http://schemas.microsoft.com/office/powerpoint/2010/main" val="181927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rgbClr val="002060"/>
                </a:solidFill>
              </a:defRPr>
            </a:lvl1p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Tijdelijke aanduiding voor voettekst 3"/>
          <p:cNvSpPr>
            <a:spLocks noGrp="1"/>
          </p:cNvSpPr>
          <p:nvPr>
            <p:ph type="ftr" sz="quarter" idx="10"/>
          </p:nvPr>
        </p:nvSpPr>
        <p:spPr/>
        <p:txBody>
          <a:bodyPr/>
          <a:lstStyle>
            <a:lvl1pPr>
              <a:defRPr/>
            </a:lvl1pPr>
          </a:lstStyle>
          <a:p>
            <a:r>
              <a:rPr lang="it-IT" altLang="nl-NL"/>
              <a:t>Page </a:t>
            </a:r>
            <a:fld id="{5A140A17-6C8F-43BD-83ED-B6F799E72B8A}" type="slidenum">
              <a:rPr lang="it-IT" altLang="nl-NL"/>
              <a:pPr/>
              <a:t>‹nr.›</a:t>
            </a:fld>
            <a:endParaRPr lang="it-IT" altLang="nl-NL"/>
          </a:p>
        </p:txBody>
      </p:sp>
    </p:spTree>
    <p:extLst>
      <p:ext uri="{BB962C8B-B14F-4D97-AF65-F5344CB8AC3E}">
        <p14:creationId xmlns:p14="http://schemas.microsoft.com/office/powerpoint/2010/main" val="285887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685800" y="163513"/>
            <a:ext cx="6934200" cy="862012"/>
          </a:xfrm>
        </p:spPr>
        <p:txBody>
          <a:bodyPr/>
          <a:lstStyle>
            <a:lvl1pPr algn="ctr">
              <a:defRPr sz="3200" b="1"/>
            </a:lvl1p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voettekst 3"/>
          <p:cNvSpPr>
            <a:spLocks noGrp="1"/>
          </p:cNvSpPr>
          <p:nvPr>
            <p:ph type="ftr" sz="quarter" idx="10"/>
          </p:nvPr>
        </p:nvSpPr>
        <p:spPr/>
        <p:txBody>
          <a:bodyPr/>
          <a:lstStyle>
            <a:lvl1pPr>
              <a:defRPr/>
            </a:lvl1pPr>
          </a:lstStyle>
          <a:p>
            <a:r>
              <a:rPr lang="it-IT" altLang="nl-NL"/>
              <a:t>Page </a:t>
            </a:r>
            <a:fld id="{46EC5C11-B3E2-4A7E-BD15-0C0E75196367}" type="slidenum">
              <a:rPr lang="it-IT" altLang="nl-NL"/>
              <a:pPr/>
              <a:t>‹nr.›</a:t>
            </a:fld>
            <a:endParaRPr lang="it-IT" altLang="nl-NL"/>
          </a:p>
        </p:txBody>
      </p:sp>
    </p:spTree>
    <p:extLst>
      <p:ext uri="{BB962C8B-B14F-4D97-AF65-F5344CB8AC3E}">
        <p14:creationId xmlns:p14="http://schemas.microsoft.com/office/powerpoint/2010/main" val="979806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432550" y="163513"/>
            <a:ext cx="1939925" cy="582771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612775" y="163513"/>
            <a:ext cx="5667375" cy="582771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voettekst 3"/>
          <p:cNvSpPr>
            <a:spLocks noGrp="1"/>
          </p:cNvSpPr>
          <p:nvPr>
            <p:ph type="ftr" sz="quarter" idx="10"/>
          </p:nvPr>
        </p:nvSpPr>
        <p:spPr/>
        <p:txBody>
          <a:bodyPr/>
          <a:lstStyle>
            <a:lvl1pPr>
              <a:defRPr/>
            </a:lvl1pPr>
          </a:lstStyle>
          <a:p>
            <a:r>
              <a:rPr lang="it-IT" altLang="nl-NL"/>
              <a:t>Page </a:t>
            </a:r>
            <a:fld id="{42A0046E-6299-42C9-8600-238BAABC351C}" type="slidenum">
              <a:rPr lang="it-IT" altLang="nl-NL"/>
              <a:pPr/>
              <a:t>‹nr.›</a:t>
            </a:fld>
            <a:endParaRPr lang="it-IT" altLang="nl-NL"/>
          </a:p>
        </p:txBody>
      </p:sp>
    </p:spTree>
    <p:extLst>
      <p:ext uri="{BB962C8B-B14F-4D97-AF65-F5344CB8AC3E}">
        <p14:creationId xmlns:p14="http://schemas.microsoft.com/office/powerpoint/2010/main" val="3851536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612775" y="163513"/>
            <a:ext cx="7759700" cy="582771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3" name="Tijdelijke aanduiding voor voettekst 2"/>
          <p:cNvSpPr>
            <a:spLocks noGrp="1"/>
          </p:cNvSpPr>
          <p:nvPr>
            <p:ph type="ftr" sz="quarter" idx="10"/>
          </p:nvPr>
        </p:nvSpPr>
        <p:spPr>
          <a:xfrm>
            <a:off x="636588" y="6489700"/>
            <a:ext cx="611187" cy="368300"/>
          </a:xfrm>
        </p:spPr>
        <p:txBody>
          <a:bodyPr/>
          <a:lstStyle>
            <a:lvl1pPr>
              <a:defRPr/>
            </a:lvl1pPr>
          </a:lstStyle>
          <a:p>
            <a:r>
              <a:rPr lang="it-IT" altLang="nl-NL"/>
              <a:t>Page </a:t>
            </a:r>
            <a:fld id="{A4370C41-A821-4DAB-B5D6-5D68585F8888}" type="slidenum">
              <a:rPr lang="it-IT" altLang="nl-NL"/>
              <a:pPr/>
              <a:t>‹nr.›</a:t>
            </a:fld>
            <a:endParaRPr lang="it-IT" altLang="nl-NL"/>
          </a:p>
        </p:txBody>
      </p:sp>
    </p:spTree>
    <p:extLst>
      <p:ext uri="{BB962C8B-B14F-4D97-AF65-F5344CB8AC3E}">
        <p14:creationId xmlns:p14="http://schemas.microsoft.com/office/powerpoint/2010/main" val="1725983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1 tekstblok">
    <p:spTree>
      <p:nvGrpSpPr>
        <p:cNvPr id="1" name=""/>
        <p:cNvGrpSpPr/>
        <p:nvPr/>
      </p:nvGrpSpPr>
      <p:grpSpPr>
        <a:xfrm>
          <a:off x="0" y="0"/>
          <a:ext cx="0" cy="0"/>
          <a:chOff x="0" y="0"/>
          <a:chExt cx="0" cy="0"/>
        </a:xfrm>
      </p:grpSpPr>
      <p:sp>
        <p:nvSpPr>
          <p:cNvPr id="6" name="shpTekst"/>
          <p:cNvSpPr>
            <a:spLocks noChangeArrowheads="1"/>
          </p:cNvSpPr>
          <p:nvPr userDrawn="1"/>
        </p:nvSpPr>
        <p:spPr bwMode="auto">
          <a:xfrm>
            <a:off x="0" y="1"/>
            <a:ext cx="9144000" cy="107103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a:defRPr/>
            </a:pPr>
            <a:endParaRPr lang="en-GB" altLang="nl-NL" sz="1800" smtClean="0">
              <a:solidFill>
                <a:srgbClr val="FFFFFF"/>
              </a:solidFill>
              <a:latin typeface="Arial" charset="0"/>
            </a:endParaRPr>
          </a:p>
        </p:txBody>
      </p:sp>
      <p:pic>
        <p:nvPicPr>
          <p:cNvPr id="7" name="shpDatum" descr="RO__vervolgpagina~L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9725" y="0"/>
            <a:ext cx="914400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hpTekst"/>
          <p:cNvSpPr>
            <a:spLocks noChangeArrowheads="1"/>
          </p:cNvSpPr>
          <p:nvPr/>
        </p:nvSpPr>
        <p:spPr bwMode="auto">
          <a:xfrm>
            <a:off x="0" y="1"/>
            <a:ext cx="9144000" cy="1071033"/>
          </a:xfrm>
          <a:prstGeom prst="rect">
            <a:avLst/>
          </a:prstGeom>
          <a:solidFill>
            <a:srgbClr val="9ACCD4"/>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a:defRPr/>
            </a:pPr>
            <a:endParaRPr lang="en-GB" altLang="nl-NL" sz="1800" smtClean="0">
              <a:solidFill>
                <a:srgbClr val="FFFFFF"/>
              </a:solidFill>
              <a:latin typeface="Arial" charset="0"/>
            </a:endParaRPr>
          </a:p>
        </p:txBody>
      </p:sp>
      <p:pic>
        <p:nvPicPr>
          <p:cNvPr id="9" name="shpDatum" descr="RO__vervolgpagina~LPP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2263" y="0"/>
            <a:ext cx="9144001"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logo 8_4_colour_smal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096000"/>
            <a:ext cx="19383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55322" y="262195"/>
            <a:ext cx="7847038" cy="571504"/>
          </a:xfrm>
          <a:prstGeom prst="rect">
            <a:avLst/>
          </a:prstGeom>
        </p:spPr>
        <p:txBody>
          <a:bodyPr>
            <a:normAutofit/>
          </a:bodyPr>
          <a:lstStyle>
            <a:lvl1pPr algn="ctr">
              <a:defRPr sz="2600" spc="-60" baseline="0">
                <a:solidFill>
                  <a:srgbClr val="2494C5"/>
                </a:solidFill>
                <a:latin typeface="Verdana" pitchFamily="34" charset="0"/>
                <a:ea typeface="Verdana" pitchFamily="34" charset="0"/>
                <a:cs typeface="Verdana" pitchFamily="34" charset="0"/>
              </a:defRPr>
            </a:lvl1pPr>
          </a:lstStyle>
          <a:p>
            <a:r>
              <a:rPr lang="nl-NL" dirty="0" smtClean="0"/>
              <a:t>Klik om de stijl te bewerken</a:t>
            </a:r>
            <a:endParaRPr lang="nl-NL" dirty="0"/>
          </a:p>
        </p:txBody>
      </p:sp>
      <p:sp>
        <p:nvSpPr>
          <p:cNvPr id="13" name="Tijdelijke aanduiding voor inhoud 2"/>
          <p:cNvSpPr>
            <a:spLocks noGrp="1"/>
          </p:cNvSpPr>
          <p:nvPr>
            <p:ph idx="1"/>
          </p:nvPr>
        </p:nvSpPr>
        <p:spPr>
          <a:xfrm>
            <a:off x="369858" y="1264356"/>
            <a:ext cx="7858180" cy="4807851"/>
          </a:xfrm>
          <a:prstGeom prst="rect">
            <a:avLst/>
          </a:prstGeom>
        </p:spPr>
        <p:txBody>
          <a:bodyPr>
            <a:normAutofit/>
          </a:bodyPr>
          <a:lstStyle>
            <a:lvl1pPr marL="0" indent="0">
              <a:buNone/>
              <a:defRPr sz="1800">
                <a:latin typeface="Verdana" pitchFamily="34" charset="0"/>
                <a:ea typeface="Verdana" pitchFamily="34" charset="0"/>
                <a:cs typeface="Verdana" pitchFamily="34" charset="0"/>
              </a:defRPr>
            </a:lvl1pPr>
            <a:lvl2pPr marL="179388" indent="-179388">
              <a:buFont typeface="Arial" pitchFamily="34" charset="0"/>
              <a:buChar char="•"/>
              <a:defRPr sz="1800">
                <a:latin typeface="Verdana" pitchFamily="34" charset="0"/>
                <a:ea typeface="Verdana" pitchFamily="34" charset="0"/>
                <a:cs typeface="Verdana" pitchFamily="34" charset="0"/>
              </a:defRPr>
            </a:lvl2pPr>
            <a:lvl3pPr marL="396000" indent="-252000">
              <a:buFontTx/>
              <a:buBlip>
                <a:blip r:embed="rId4"/>
              </a:buBlip>
              <a:defRPr sz="1800">
                <a:latin typeface="Verdana" pitchFamily="34" charset="0"/>
                <a:ea typeface="Verdana" pitchFamily="34" charset="0"/>
                <a:cs typeface="Verdana" pitchFamily="34" charset="0"/>
              </a:defRPr>
            </a:lvl3pPr>
            <a:lvl4pPr marL="539750" indent="-144000">
              <a:buSzPct val="100000"/>
              <a:buFontTx/>
              <a:buBlip>
                <a:blip r:embed="rId5"/>
              </a:buBlip>
              <a:defRPr sz="1800">
                <a:latin typeface="Verdana" pitchFamily="34" charset="0"/>
                <a:ea typeface="Verdana" pitchFamily="34" charset="0"/>
                <a:cs typeface="Verdana" pitchFamily="34" charset="0"/>
              </a:defRPr>
            </a:lvl4pPr>
            <a:lvl5pPr>
              <a:defRPr sz="1800">
                <a:latin typeface="Verdana" pitchFamily="34" charset="0"/>
                <a:ea typeface="Verdana" pitchFamily="34" charset="0"/>
                <a:cs typeface="Verdana"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p:txBody>
      </p:sp>
      <p:sp>
        <p:nvSpPr>
          <p:cNvPr id="11" name="Rectangle 12"/>
          <p:cNvSpPr>
            <a:spLocks noGrp="1" noChangeArrowheads="1"/>
          </p:cNvSpPr>
          <p:nvPr>
            <p:ph type="ftr" sz="quarter" idx="10"/>
          </p:nvPr>
        </p:nvSpPr>
        <p:spPr>
          <a:xfrm>
            <a:off x="2963863" y="6508751"/>
            <a:ext cx="2895600" cy="315383"/>
          </a:xfrm>
          <a:prstGeom prst="rect">
            <a:avLst/>
          </a:prstGeom>
        </p:spPr>
        <p:txBody>
          <a:bodyPr/>
          <a:lstStyle>
            <a:lvl1pPr>
              <a:defRPr>
                <a:cs typeface="Arial" charset="0"/>
              </a:defRPr>
            </a:lvl1pPr>
          </a:lstStyle>
          <a:p>
            <a:pPr>
              <a:defRPr/>
            </a:pPr>
            <a:endParaRPr lang="en-GB" altLang="nl-NL" dirty="0"/>
          </a:p>
        </p:txBody>
      </p:sp>
      <p:sp>
        <p:nvSpPr>
          <p:cNvPr id="12" name="Rectangle 13"/>
          <p:cNvSpPr>
            <a:spLocks noGrp="1" noChangeArrowheads="1"/>
          </p:cNvSpPr>
          <p:nvPr>
            <p:ph type="sldNum" sz="quarter" idx="11"/>
          </p:nvPr>
        </p:nvSpPr>
        <p:spPr>
          <a:xfrm>
            <a:off x="7010400" y="6381752"/>
            <a:ext cx="2133600" cy="476249"/>
          </a:xfrm>
          <a:prstGeom prst="rect">
            <a:avLst/>
          </a:prstGeom>
        </p:spPr>
        <p:txBody>
          <a:bodyPr/>
          <a:lstStyle>
            <a:lvl1pPr>
              <a:defRPr>
                <a:cs typeface="Arial" charset="0"/>
              </a:defRPr>
            </a:lvl1pPr>
          </a:lstStyle>
          <a:p>
            <a:pPr>
              <a:defRPr/>
            </a:pPr>
            <a:fld id="{AACAC581-3354-4124-90CD-CD422190765D}" type="slidenum">
              <a:rPr lang="en-GB" altLang="nl-NL"/>
              <a:pPr>
                <a:defRPr/>
              </a:pPr>
              <a:t>‹nr.›</a:t>
            </a:fld>
            <a:endParaRPr lang="en-GB" altLang="nl-NL"/>
          </a:p>
        </p:txBody>
      </p:sp>
    </p:spTree>
    <p:extLst>
      <p:ext uri="{BB962C8B-B14F-4D97-AF65-F5344CB8AC3E}">
        <p14:creationId xmlns:p14="http://schemas.microsoft.com/office/powerpoint/2010/main" val="39578390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voettekst 3"/>
          <p:cNvSpPr>
            <a:spLocks noGrp="1"/>
          </p:cNvSpPr>
          <p:nvPr>
            <p:ph type="ftr" sz="quarter" idx="10"/>
          </p:nvPr>
        </p:nvSpPr>
        <p:spPr/>
        <p:txBody>
          <a:bodyPr/>
          <a:lstStyle>
            <a:lvl1pPr>
              <a:defRPr/>
            </a:lvl1pPr>
          </a:lstStyle>
          <a:p>
            <a:r>
              <a:rPr lang="it-IT" altLang="nl-NL"/>
              <a:t>Page </a:t>
            </a:r>
            <a:fld id="{41448E4F-E40F-4343-AB00-DD385A7C706D}" type="slidenum">
              <a:rPr lang="it-IT" altLang="nl-NL"/>
              <a:pPr/>
              <a:t>‹nr.›</a:t>
            </a:fld>
            <a:endParaRPr lang="it-IT" altLang="nl-NL"/>
          </a:p>
        </p:txBody>
      </p:sp>
    </p:spTree>
    <p:extLst>
      <p:ext uri="{BB962C8B-B14F-4D97-AF65-F5344CB8AC3E}">
        <p14:creationId xmlns:p14="http://schemas.microsoft.com/office/powerpoint/2010/main" val="1734571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ctr">
              <a:defRPr sz="4000" b="1" cap="all">
                <a:solidFill>
                  <a:srgbClr val="002060"/>
                </a:solidFill>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voettekst 3"/>
          <p:cNvSpPr>
            <a:spLocks noGrp="1"/>
          </p:cNvSpPr>
          <p:nvPr>
            <p:ph type="ftr" sz="quarter" idx="10"/>
          </p:nvPr>
        </p:nvSpPr>
        <p:spPr/>
        <p:txBody>
          <a:bodyPr/>
          <a:lstStyle>
            <a:lvl1pPr>
              <a:defRPr/>
            </a:lvl1pPr>
          </a:lstStyle>
          <a:p>
            <a:r>
              <a:rPr lang="it-IT" altLang="nl-NL"/>
              <a:t>Page </a:t>
            </a:r>
            <a:fld id="{74E1534D-7649-4EB5-9B0B-18080DA8E369}" type="slidenum">
              <a:rPr lang="it-IT" altLang="nl-NL"/>
              <a:pPr/>
              <a:t>‹nr.›</a:t>
            </a:fld>
            <a:endParaRPr lang="it-IT" altLang="nl-NL"/>
          </a:p>
        </p:txBody>
      </p:sp>
    </p:spTree>
    <p:extLst>
      <p:ext uri="{BB962C8B-B14F-4D97-AF65-F5344CB8AC3E}">
        <p14:creationId xmlns:p14="http://schemas.microsoft.com/office/powerpoint/2010/main" val="462145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612775" y="1673225"/>
            <a:ext cx="380365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568825" y="1673225"/>
            <a:ext cx="380365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voettekst 4"/>
          <p:cNvSpPr>
            <a:spLocks noGrp="1"/>
          </p:cNvSpPr>
          <p:nvPr>
            <p:ph type="ftr" sz="quarter" idx="10"/>
          </p:nvPr>
        </p:nvSpPr>
        <p:spPr/>
        <p:txBody>
          <a:bodyPr/>
          <a:lstStyle>
            <a:lvl1pPr>
              <a:defRPr/>
            </a:lvl1pPr>
          </a:lstStyle>
          <a:p>
            <a:r>
              <a:rPr lang="it-IT" altLang="nl-NL"/>
              <a:t>Page </a:t>
            </a:r>
            <a:fld id="{D0FCCD87-A72C-49A6-8A4D-AD008E4778D6}" type="slidenum">
              <a:rPr lang="it-IT" altLang="nl-NL"/>
              <a:pPr/>
              <a:t>‹nr.›</a:t>
            </a:fld>
            <a:endParaRPr lang="it-IT" altLang="nl-NL"/>
          </a:p>
        </p:txBody>
      </p:sp>
    </p:spTree>
    <p:extLst>
      <p:ext uri="{BB962C8B-B14F-4D97-AF65-F5344CB8AC3E}">
        <p14:creationId xmlns:p14="http://schemas.microsoft.com/office/powerpoint/2010/main" val="4150269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voettekst 6"/>
          <p:cNvSpPr>
            <a:spLocks noGrp="1"/>
          </p:cNvSpPr>
          <p:nvPr>
            <p:ph type="ftr" sz="quarter" idx="10"/>
          </p:nvPr>
        </p:nvSpPr>
        <p:spPr/>
        <p:txBody>
          <a:bodyPr/>
          <a:lstStyle>
            <a:lvl1pPr>
              <a:defRPr/>
            </a:lvl1pPr>
          </a:lstStyle>
          <a:p>
            <a:r>
              <a:rPr lang="it-IT" altLang="nl-NL"/>
              <a:t>Page </a:t>
            </a:r>
            <a:fld id="{6E345CE6-47C2-41D1-81EE-6404415E0509}" type="slidenum">
              <a:rPr lang="it-IT" altLang="nl-NL"/>
              <a:pPr/>
              <a:t>‹nr.›</a:t>
            </a:fld>
            <a:endParaRPr lang="it-IT" altLang="nl-NL"/>
          </a:p>
        </p:txBody>
      </p:sp>
    </p:spTree>
    <p:extLst>
      <p:ext uri="{BB962C8B-B14F-4D97-AF65-F5344CB8AC3E}">
        <p14:creationId xmlns:p14="http://schemas.microsoft.com/office/powerpoint/2010/main" val="395738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oettekst 2"/>
          <p:cNvSpPr>
            <a:spLocks noGrp="1"/>
          </p:cNvSpPr>
          <p:nvPr>
            <p:ph type="ftr" sz="quarter" idx="10"/>
          </p:nvPr>
        </p:nvSpPr>
        <p:spPr/>
        <p:txBody>
          <a:bodyPr/>
          <a:lstStyle>
            <a:lvl1pPr>
              <a:defRPr/>
            </a:lvl1pPr>
          </a:lstStyle>
          <a:p>
            <a:r>
              <a:rPr lang="it-IT" altLang="nl-NL"/>
              <a:t>Page </a:t>
            </a:r>
            <a:fld id="{670B198D-050C-4E01-B543-784F6298A759}" type="slidenum">
              <a:rPr lang="it-IT" altLang="nl-NL"/>
              <a:pPr/>
              <a:t>‹nr.›</a:t>
            </a:fld>
            <a:endParaRPr lang="it-IT" altLang="nl-NL"/>
          </a:p>
        </p:txBody>
      </p:sp>
    </p:spTree>
    <p:extLst>
      <p:ext uri="{BB962C8B-B14F-4D97-AF65-F5344CB8AC3E}">
        <p14:creationId xmlns:p14="http://schemas.microsoft.com/office/powerpoint/2010/main" val="2977682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voettekst 1"/>
          <p:cNvSpPr>
            <a:spLocks noGrp="1"/>
          </p:cNvSpPr>
          <p:nvPr>
            <p:ph type="ftr" sz="quarter" idx="10"/>
          </p:nvPr>
        </p:nvSpPr>
        <p:spPr/>
        <p:txBody>
          <a:bodyPr/>
          <a:lstStyle>
            <a:lvl1pPr>
              <a:defRPr/>
            </a:lvl1pPr>
          </a:lstStyle>
          <a:p>
            <a:r>
              <a:rPr lang="it-IT" altLang="nl-NL"/>
              <a:t>Page </a:t>
            </a:r>
            <a:fld id="{441133EA-A288-4284-8545-A526C2E43CF1}" type="slidenum">
              <a:rPr lang="it-IT" altLang="nl-NL"/>
              <a:pPr/>
              <a:t>‹nr.›</a:t>
            </a:fld>
            <a:endParaRPr lang="it-IT" altLang="nl-NL"/>
          </a:p>
        </p:txBody>
      </p:sp>
    </p:spTree>
    <p:extLst>
      <p:ext uri="{BB962C8B-B14F-4D97-AF65-F5344CB8AC3E}">
        <p14:creationId xmlns:p14="http://schemas.microsoft.com/office/powerpoint/2010/main" val="1033919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voettekst 4"/>
          <p:cNvSpPr>
            <a:spLocks noGrp="1"/>
          </p:cNvSpPr>
          <p:nvPr>
            <p:ph type="ftr" sz="quarter" idx="10"/>
          </p:nvPr>
        </p:nvSpPr>
        <p:spPr/>
        <p:txBody>
          <a:bodyPr/>
          <a:lstStyle>
            <a:lvl1pPr>
              <a:defRPr/>
            </a:lvl1pPr>
          </a:lstStyle>
          <a:p>
            <a:r>
              <a:rPr lang="it-IT" altLang="nl-NL"/>
              <a:t>Page </a:t>
            </a:r>
            <a:fld id="{BDFF1AC3-18EB-41B0-A1B5-86F677F50777}" type="slidenum">
              <a:rPr lang="it-IT" altLang="nl-NL"/>
              <a:pPr/>
              <a:t>‹nr.›</a:t>
            </a:fld>
            <a:endParaRPr lang="it-IT" altLang="nl-NL"/>
          </a:p>
        </p:txBody>
      </p:sp>
    </p:spTree>
    <p:extLst>
      <p:ext uri="{BB962C8B-B14F-4D97-AF65-F5344CB8AC3E}">
        <p14:creationId xmlns:p14="http://schemas.microsoft.com/office/powerpoint/2010/main" val="157235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solidFill>
                  <a:srgbClr val="002060"/>
                </a:solidFill>
              </a:defRPr>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solidFill>
                  <a:srgbClr val="00206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voettekst 4"/>
          <p:cNvSpPr>
            <a:spLocks noGrp="1"/>
          </p:cNvSpPr>
          <p:nvPr>
            <p:ph type="ftr" sz="quarter" idx="10"/>
          </p:nvPr>
        </p:nvSpPr>
        <p:spPr/>
        <p:txBody>
          <a:bodyPr/>
          <a:lstStyle>
            <a:lvl1pPr>
              <a:defRPr/>
            </a:lvl1pPr>
          </a:lstStyle>
          <a:p>
            <a:r>
              <a:rPr lang="it-IT" altLang="nl-NL"/>
              <a:t>Page </a:t>
            </a:r>
            <a:fld id="{DF9D0D28-F32E-48DF-B76B-180B085142B7}" type="slidenum">
              <a:rPr lang="it-IT" altLang="nl-NL"/>
              <a:pPr/>
              <a:t>‹nr.›</a:t>
            </a:fld>
            <a:endParaRPr lang="it-IT" altLang="nl-NL"/>
          </a:p>
        </p:txBody>
      </p:sp>
    </p:spTree>
    <p:extLst>
      <p:ext uri="{BB962C8B-B14F-4D97-AF65-F5344CB8AC3E}">
        <p14:creationId xmlns:p14="http://schemas.microsoft.com/office/powerpoint/2010/main" val="152637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25000"/>
            <a:lum/>
          </a:blip>
          <a:srcRect/>
          <a:stretch>
            <a:fillRect l="-4000" r="-4000"/>
          </a:stretch>
        </a:blipFill>
        <a:effectLst/>
      </p:bgPr>
    </p:bg>
    <p:spTree>
      <p:nvGrpSpPr>
        <p:cNvPr id="1" name=""/>
        <p:cNvGrpSpPr/>
        <p:nvPr/>
      </p:nvGrpSpPr>
      <p:grpSpPr>
        <a:xfrm>
          <a:off x="0" y="0"/>
          <a:ext cx="0" cy="0"/>
          <a:chOff x="0" y="0"/>
          <a:chExt cx="0" cy="0"/>
        </a:xfrm>
      </p:grpSpPr>
      <p:pic>
        <p:nvPicPr>
          <p:cNvPr id="138243" name="Picture 3" descr="PPT_Header01"/>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1304925"/>
          </a:xfrm>
          <a:prstGeom prst="rect">
            <a:avLst/>
          </a:prstGeom>
          <a:noFill/>
          <a:extLst>
            <a:ext uri="{909E8E84-426E-40DD-AFC4-6F175D3DCCD1}">
              <a14:hiddenFill xmlns:a14="http://schemas.microsoft.com/office/drawing/2010/main">
                <a:solidFill>
                  <a:srgbClr val="FFFFFF"/>
                </a:solidFill>
              </a14:hiddenFill>
            </a:ext>
          </a:extLst>
        </p:spPr>
      </p:pic>
      <p:sp>
        <p:nvSpPr>
          <p:cNvPr id="138244" name="Rectangle 2"/>
          <p:cNvSpPr>
            <a:spLocks noGrp="1" noChangeArrowheads="1"/>
          </p:cNvSpPr>
          <p:nvPr>
            <p:ph type="body" idx="1"/>
          </p:nvPr>
        </p:nvSpPr>
        <p:spPr bwMode="auto">
          <a:xfrm>
            <a:off x="612775" y="1673225"/>
            <a:ext cx="77597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nl-NL" smtClean="0"/>
              <a:t>Click to edit Master text styles</a:t>
            </a:r>
          </a:p>
          <a:p>
            <a:pPr lvl="1"/>
            <a:r>
              <a:rPr lang="it-IT" altLang="nl-NL" smtClean="0"/>
              <a:t>Second level</a:t>
            </a:r>
          </a:p>
          <a:p>
            <a:pPr lvl="2"/>
            <a:r>
              <a:rPr lang="it-IT" altLang="nl-NL" smtClean="0"/>
              <a:t>Third level</a:t>
            </a:r>
          </a:p>
          <a:p>
            <a:pPr lvl="3"/>
            <a:r>
              <a:rPr lang="it-IT" altLang="nl-NL" smtClean="0"/>
              <a:t>Fourth level</a:t>
            </a:r>
          </a:p>
          <a:p>
            <a:pPr lvl="4"/>
            <a:r>
              <a:rPr lang="it-IT" altLang="nl-NL" smtClean="0"/>
              <a:t>Fifth level</a:t>
            </a:r>
          </a:p>
        </p:txBody>
      </p:sp>
      <p:sp>
        <p:nvSpPr>
          <p:cNvPr id="326664" name="Rectangle 8"/>
          <p:cNvSpPr>
            <a:spLocks noGrp="1" noChangeArrowheads="1"/>
          </p:cNvSpPr>
          <p:nvPr>
            <p:ph type="ftr" sz="quarter" idx="3"/>
          </p:nvPr>
        </p:nvSpPr>
        <p:spPr bwMode="auto">
          <a:xfrm>
            <a:off x="636588" y="6489700"/>
            <a:ext cx="611187" cy="368300"/>
          </a:xfrm>
          <a:prstGeom prst="rect">
            <a:avLst/>
          </a:prstGeom>
          <a:noFill/>
          <a:ln w="9525">
            <a:noFill/>
            <a:miter lim="800000"/>
            <a:headEnd/>
            <a:tailEnd/>
          </a:ln>
          <a:effectLst/>
        </p:spPr>
        <p:txBody>
          <a:bodyPr vert="horz" wrap="square" lIns="0" tIns="72000" rIns="0" bIns="0" numCol="1" anchor="t" anchorCtr="0" compatLnSpc="1">
            <a:prstTxWarp prst="textNoShape">
              <a:avLst/>
            </a:prstTxWarp>
          </a:bodyPr>
          <a:lstStyle>
            <a:lvl1pPr eaLnBrk="1" hangingPunct="1">
              <a:defRPr sz="800">
                <a:solidFill>
                  <a:srgbClr val="002060"/>
                </a:solidFill>
              </a:defRPr>
            </a:lvl1pPr>
          </a:lstStyle>
          <a:p>
            <a:r>
              <a:rPr lang="it-IT" altLang="nl-NL" smtClean="0"/>
              <a:t>Page </a:t>
            </a:r>
            <a:fld id="{53B24140-3FF5-4660-A999-2F1E54F57309}" type="slidenum">
              <a:rPr lang="it-IT" altLang="nl-NL" smtClean="0"/>
              <a:pPr/>
              <a:t>‹nr.›</a:t>
            </a:fld>
            <a:endParaRPr lang="it-IT" altLang="nl-NL"/>
          </a:p>
        </p:txBody>
      </p:sp>
      <p:sp>
        <p:nvSpPr>
          <p:cNvPr id="138246" name="Rectangle 6"/>
          <p:cNvSpPr>
            <a:spLocks noGrp="1" noChangeArrowheads="1"/>
          </p:cNvSpPr>
          <p:nvPr>
            <p:ph type="title"/>
          </p:nvPr>
        </p:nvSpPr>
        <p:spPr bwMode="auto">
          <a:xfrm>
            <a:off x="685800" y="163513"/>
            <a:ext cx="70104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nl-NL" smtClean="0"/>
              <a:t>Click to edit Master title style</a:t>
            </a:r>
          </a:p>
        </p:txBody>
      </p:sp>
      <p:pic>
        <p:nvPicPr>
          <p:cNvPr id="138247" name="Picture 7" descr="EO_Aeolus_RGB"/>
          <p:cNvPicPr>
            <a:picLocks noChangeAspect="1" noChangeArrowheads="1"/>
          </p:cNvPicPr>
          <p:nvPr userDrawn="1"/>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35900" y="5999163"/>
            <a:ext cx="1308100" cy="858837"/>
          </a:xfrm>
          <a:prstGeom prst="rect">
            <a:avLst/>
          </a:prstGeom>
          <a:noFill/>
          <a:extLst>
            <a:ext uri="{909E8E84-426E-40DD-AFC4-6F175D3DCCD1}">
              <a14:hiddenFill xmlns:a14="http://schemas.microsoft.com/office/drawing/2010/main">
                <a:solidFill>
                  <a:srgbClr val="FFFFFF"/>
                </a:solidFill>
              </a14:hiddenFill>
            </a:ext>
          </a:extLst>
        </p:spPr>
      </p:pic>
      <p:sp>
        <p:nvSpPr>
          <p:cNvPr id="138248" name="Text Box 8"/>
          <p:cNvSpPr txBox="1">
            <a:spLocks noChangeArrowheads="1"/>
          </p:cNvSpPr>
          <p:nvPr userDrawn="1"/>
        </p:nvSpPr>
        <p:spPr bwMode="auto">
          <a:xfrm>
            <a:off x="1454150" y="6553200"/>
            <a:ext cx="6118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GB" altLang="nl-NL" sz="1400" dirty="0" smtClean="0">
                <a:solidFill>
                  <a:srgbClr val="002060"/>
                </a:solidFill>
              </a:rPr>
              <a:t>Exeter, 2016</a:t>
            </a:r>
            <a:endParaRPr lang="en-GB" altLang="nl-NL" sz="1400" dirty="0">
              <a:solidFill>
                <a:srgbClr val="002060"/>
              </a:solidFill>
            </a:endParaRPr>
          </a:p>
        </p:txBody>
      </p:sp>
      <p:pic>
        <p:nvPicPr>
          <p:cNvPr id="9" name="shpDatum" descr="RO__vervolgpagina~LPP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132263" y="0"/>
            <a:ext cx="91440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5" r:id="rId13"/>
  </p:sldLayoutIdLst>
  <p:timing>
    <p:tnLst>
      <p:par>
        <p:cTn id="1" dur="indefinite" restart="never" nodeType="tmRoot"/>
      </p:par>
    </p:tnLst>
  </p:timing>
  <p:hf sldNum="0" hdr="0" dt="0"/>
  <p:txStyles>
    <p:titleStyle>
      <a:lvl1pPr algn="ctr" rtl="0" fontAlgn="base">
        <a:spcBef>
          <a:spcPct val="0"/>
        </a:spcBef>
        <a:spcAft>
          <a:spcPct val="0"/>
        </a:spcAft>
        <a:defRPr sz="3200" b="1">
          <a:solidFill>
            <a:schemeClr val="bg1"/>
          </a:solidFill>
          <a:latin typeface="+mj-lt"/>
          <a:ea typeface="+mj-ea"/>
          <a:cs typeface="+mj-cs"/>
        </a:defRPr>
      </a:lvl1pPr>
      <a:lvl2pPr algn="l" rtl="0" fontAlgn="base">
        <a:spcBef>
          <a:spcPct val="0"/>
        </a:spcBef>
        <a:spcAft>
          <a:spcPct val="0"/>
        </a:spcAft>
        <a:defRPr sz="2200" b="1">
          <a:solidFill>
            <a:schemeClr val="bg1"/>
          </a:solidFill>
          <a:latin typeface="Verdana" pitchFamily="34" charset="0"/>
        </a:defRPr>
      </a:lvl2pPr>
      <a:lvl3pPr algn="l" rtl="0" fontAlgn="base">
        <a:spcBef>
          <a:spcPct val="0"/>
        </a:spcBef>
        <a:spcAft>
          <a:spcPct val="0"/>
        </a:spcAft>
        <a:defRPr sz="2200" b="1">
          <a:solidFill>
            <a:schemeClr val="bg1"/>
          </a:solidFill>
          <a:latin typeface="Verdana" pitchFamily="34" charset="0"/>
        </a:defRPr>
      </a:lvl3pPr>
      <a:lvl4pPr algn="l" rtl="0" fontAlgn="base">
        <a:spcBef>
          <a:spcPct val="0"/>
        </a:spcBef>
        <a:spcAft>
          <a:spcPct val="0"/>
        </a:spcAft>
        <a:defRPr sz="2200" b="1">
          <a:solidFill>
            <a:schemeClr val="bg1"/>
          </a:solidFill>
          <a:latin typeface="Verdana" pitchFamily="34" charset="0"/>
        </a:defRPr>
      </a:lvl4pPr>
      <a:lvl5pPr algn="l" rtl="0" fontAlgn="base">
        <a:spcBef>
          <a:spcPct val="0"/>
        </a:spcBef>
        <a:spcAft>
          <a:spcPct val="0"/>
        </a:spcAft>
        <a:defRPr sz="2200" b="1">
          <a:solidFill>
            <a:schemeClr val="bg1"/>
          </a:solidFill>
          <a:latin typeface="Verdana" pitchFamily="34" charset="0"/>
        </a:defRPr>
      </a:lvl5pPr>
      <a:lvl6pPr marL="457200" algn="l" rtl="0" fontAlgn="base">
        <a:spcBef>
          <a:spcPct val="0"/>
        </a:spcBef>
        <a:spcAft>
          <a:spcPct val="0"/>
        </a:spcAft>
        <a:defRPr sz="2200" b="1">
          <a:solidFill>
            <a:schemeClr val="bg1"/>
          </a:solidFill>
          <a:latin typeface="Verdana" pitchFamily="34" charset="0"/>
        </a:defRPr>
      </a:lvl6pPr>
      <a:lvl7pPr marL="914400" algn="l" rtl="0" fontAlgn="base">
        <a:spcBef>
          <a:spcPct val="0"/>
        </a:spcBef>
        <a:spcAft>
          <a:spcPct val="0"/>
        </a:spcAft>
        <a:defRPr sz="2200" b="1">
          <a:solidFill>
            <a:schemeClr val="bg1"/>
          </a:solidFill>
          <a:latin typeface="Verdana" pitchFamily="34" charset="0"/>
        </a:defRPr>
      </a:lvl7pPr>
      <a:lvl8pPr marL="1371600" algn="l" rtl="0" fontAlgn="base">
        <a:spcBef>
          <a:spcPct val="0"/>
        </a:spcBef>
        <a:spcAft>
          <a:spcPct val="0"/>
        </a:spcAft>
        <a:defRPr sz="2200" b="1">
          <a:solidFill>
            <a:schemeClr val="bg1"/>
          </a:solidFill>
          <a:latin typeface="Verdana" pitchFamily="34" charset="0"/>
        </a:defRPr>
      </a:lvl8pPr>
      <a:lvl9pPr marL="1828800" algn="l" rtl="0" fontAlgn="base">
        <a:spcBef>
          <a:spcPct val="0"/>
        </a:spcBef>
        <a:spcAft>
          <a:spcPct val="0"/>
        </a:spcAft>
        <a:defRPr sz="2200" b="1">
          <a:solidFill>
            <a:schemeClr val="bg1"/>
          </a:solidFill>
          <a:latin typeface="Verdana" pitchFamily="34" charset="0"/>
        </a:defRPr>
      </a:lvl9pPr>
    </p:titleStyle>
    <p:bodyStyle>
      <a:lvl1pPr marL="342900" indent="-342900" algn="l" rtl="0" fontAlgn="base">
        <a:lnSpc>
          <a:spcPct val="119000"/>
        </a:lnSpc>
        <a:spcBef>
          <a:spcPct val="20000"/>
        </a:spcBef>
        <a:spcAft>
          <a:spcPct val="0"/>
        </a:spcAft>
        <a:buClr>
          <a:schemeClr val="accent1"/>
        </a:buClr>
        <a:buFont typeface="Verdana" pitchFamily="34" charset="0"/>
        <a:buChar char="–"/>
        <a:defRPr sz="1600">
          <a:solidFill>
            <a:srgbClr val="002060"/>
          </a:solidFill>
          <a:latin typeface="+mn-lt"/>
          <a:ea typeface="+mn-ea"/>
          <a:cs typeface="+mn-cs"/>
        </a:defRPr>
      </a:lvl1pPr>
      <a:lvl2pPr marL="1227138" indent="-419100" algn="l" rtl="0" fontAlgn="base">
        <a:lnSpc>
          <a:spcPct val="119000"/>
        </a:lnSpc>
        <a:spcBef>
          <a:spcPct val="20000"/>
        </a:spcBef>
        <a:spcAft>
          <a:spcPct val="0"/>
        </a:spcAft>
        <a:buClr>
          <a:schemeClr val="accent1"/>
        </a:buClr>
        <a:buFont typeface="Verdana" pitchFamily="34" charset="0"/>
        <a:buChar char="–"/>
        <a:defRPr sz="1600">
          <a:solidFill>
            <a:srgbClr val="002060"/>
          </a:solidFill>
          <a:latin typeface="+mn-lt"/>
        </a:defRPr>
      </a:lvl2pPr>
      <a:lvl3pPr marL="1825625" indent="-419100" algn="l" rtl="0" fontAlgn="base">
        <a:lnSpc>
          <a:spcPct val="119000"/>
        </a:lnSpc>
        <a:spcBef>
          <a:spcPct val="20000"/>
        </a:spcBef>
        <a:spcAft>
          <a:spcPct val="0"/>
        </a:spcAft>
        <a:buClr>
          <a:schemeClr val="accent1"/>
        </a:buClr>
        <a:buFont typeface="Verdana" pitchFamily="34" charset="0"/>
        <a:buChar char="–"/>
        <a:defRPr sz="1600">
          <a:solidFill>
            <a:srgbClr val="002060"/>
          </a:solidFill>
          <a:latin typeface="+mn-lt"/>
        </a:defRPr>
      </a:lvl3pPr>
      <a:lvl4pPr marL="2424113" indent="-419100" algn="l" rtl="0" fontAlgn="base">
        <a:lnSpc>
          <a:spcPct val="119000"/>
        </a:lnSpc>
        <a:spcBef>
          <a:spcPct val="20000"/>
        </a:spcBef>
        <a:spcAft>
          <a:spcPct val="0"/>
        </a:spcAft>
        <a:buClr>
          <a:schemeClr val="accent1"/>
        </a:buClr>
        <a:buFont typeface="Verdana" pitchFamily="34" charset="0"/>
        <a:buChar char="–"/>
        <a:defRPr sz="1600">
          <a:solidFill>
            <a:srgbClr val="002060"/>
          </a:solidFill>
          <a:latin typeface="+mn-lt"/>
        </a:defRPr>
      </a:lvl4pPr>
      <a:lvl5pPr marL="3022600" indent="-419100" algn="l" rtl="0" fontAlgn="base">
        <a:lnSpc>
          <a:spcPct val="119000"/>
        </a:lnSpc>
        <a:spcBef>
          <a:spcPct val="20000"/>
        </a:spcBef>
        <a:spcAft>
          <a:spcPct val="0"/>
        </a:spcAft>
        <a:buClr>
          <a:schemeClr val="accent1"/>
        </a:buClr>
        <a:buFont typeface="Verdana" pitchFamily="34" charset="0"/>
        <a:buChar char="–"/>
        <a:defRPr sz="1600">
          <a:solidFill>
            <a:srgbClr val="002060"/>
          </a:solidFill>
          <a:latin typeface="+mn-lt"/>
        </a:defRPr>
      </a:lvl5pPr>
      <a:lvl6pPr marL="34798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ATG-Medialab/2013%20Aeolus%20Animations/FINAL%20ANIMATIONS/ADM_FINAL_Hurricane.01.10.mp4" TargetMode="External"/><Relationship Id="rId1" Type="http://schemas.openxmlformats.org/officeDocument/2006/relationships/slideLayout" Target="../slideLayouts/slideLayout7.xml"/><Relationship Id="rId4" Type="http://schemas.openxmlformats.org/officeDocument/2006/relationships/hyperlink" Target="http://www.esa.int/livingplanet/ADM-Aeolu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ep 1"/>
          <p:cNvGrpSpPr>
            <a:grpSpLocks/>
          </p:cNvGrpSpPr>
          <p:nvPr/>
        </p:nvGrpSpPr>
        <p:grpSpPr bwMode="auto">
          <a:xfrm>
            <a:off x="-76200" y="-76200"/>
            <a:ext cx="5800725" cy="1422400"/>
            <a:chOff x="4071600" y="378698"/>
            <a:chExt cx="7299059" cy="2066581"/>
          </a:xfrm>
          <a:solidFill>
            <a:schemeClr val="accent1"/>
          </a:solidFill>
        </p:grpSpPr>
        <p:grpSp>
          <p:nvGrpSpPr>
            <p:cNvPr id="4" name="Groep 3"/>
            <p:cNvGrpSpPr/>
            <p:nvPr/>
          </p:nvGrpSpPr>
          <p:grpSpPr>
            <a:xfrm>
              <a:off x="4071600" y="378698"/>
              <a:ext cx="7299059" cy="2066581"/>
              <a:chOff x="3309570" y="-432343"/>
              <a:chExt cx="7299059" cy="2066581"/>
            </a:xfrm>
            <a:grpFill/>
          </p:grpSpPr>
          <p:pic>
            <p:nvPicPr>
              <p:cNvPr id="5" name="Picture 20" descr="ROe_IM_KNMI_Logo_Powerpoint_pos"/>
              <p:cNvPicPr>
                <a:picLocks noChangeAspect="1" noChangeArrowheads="1"/>
              </p:cNvPicPr>
              <p:nvPr/>
            </p:nvPicPr>
            <p:blipFill rotWithShape="1">
              <a:blip r:embed="rId2"/>
              <a:srcRect l="43315" r="2620"/>
              <a:stretch/>
            </p:blipFill>
            <p:spPr bwMode="auto">
              <a:xfrm>
                <a:off x="3309570" y="-367600"/>
                <a:ext cx="4943704" cy="2001838"/>
              </a:xfrm>
              <a:prstGeom prst="rect">
                <a:avLst/>
              </a:prstGeom>
              <a:grpFill/>
              <a:ln w="9525">
                <a:noFill/>
                <a:miter lim="800000"/>
                <a:headEnd/>
                <a:tailEnd/>
              </a:ln>
            </p:spPr>
          </p:pic>
          <p:pic>
            <p:nvPicPr>
              <p:cNvPr id="6" name="Picture 20" descr="ROe_IM_KNMI_Logo_Powerpoint_pos"/>
              <p:cNvPicPr>
                <a:picLocks noChangeAspect="1" noChangeArrowheads="1"/>
              </p:cNvPicPr>
              <p:nvPr/>
            </p:nvPicPr>
            <p:blipFill rotWithShape="1">
              <a:blip r:embed="rId2"/>
              <a:srcRect l="53982" b="18053"/>
              <a:stretch/>
            </p:blipFill>
            <p:spPr bwMode="auto">
              <a:xfrm>
                <a:off x="4237562" y="-432343"/>
                <a:ext cx="4207934" cy="1640444"/>
              </a:xfrm>
              <a:prstGeom prst="rect">
                <a:avLst/>
              </a:prstGeom>
              <a:grpFill/>
              <a:ln w="9525">
                <a:noFill/>
                <a:miter lim="800000"/>
                <a:headEnd/>
                <a:tailEnd/>
              </a:ln>
            </p:spPr>
          </p:pic>
          <p:pic>
            <p:nvPicPr>
              <p:cNvPr id="7" name="Picture 20" descr="ROe_IM_KNMI_Logo_Powerpoint_pos"/>
              <p:cNvPicPr>
                <a:picLocks noChangeAspect="1" noChangeArrowheads="1"/>
              </p:cNvPicPr>
              <p:nvPr/>
            </p:nvPicPr>
            <p:blipFill rotWithShape="1">
              <a:blip r:embed="rId2"/>
              <a:srcRect l="54822" t="81954" r="-1026"/>
              <a:stretch/>
            </p:blipFill>
            <p:spPr bwMode="auto">
              <a:xfrm>
                <a:off x="6383762" y="986190"/>
                <a:ext cx="4224867" cy="361250"/>
              </a:xfrm>
              <a:prstGeom prst="rect">
                <a:avLst/>
              </a:prstGeom>
              <a:grpFill/>
              <a:ln w="9525">
                <a:noFill/>
                <a:miter lim="800000"/>
                <a:headEnd/>
                <a:tailEnd/>
              </a:ln>
            </p:spPr>
          </p:pic>
        </p:grpSp>
        <p:pic>
          <p:nvPicPr>
            <p:cNvPr id="5128" name="Picture 20" descr="ROe_IM_KNMI_Logo_Powerpoint_pos"/>
            <p:cNvPicPr>
              <a:picLocks noChangeAspect="1" noChangeArrowheads="1"/>
            </p:cNvPicPr>
            <p:nvPr/>
          </p:nvPicPr>
          <p:blipFill>
            <a:blip r:embed="rId3" cstate="print">
              <a:extLst>
                <a:ext uri="{28A0092B-C50C-407E-A947-70E740481C1C}">
                  <a14:useLocalDpi xmlns:a14="http://schemas.microsoft.com/office/drawing/2010/main" val="0"/>
                </a:ext>
              </a:extLst>
            </a:blip>
            <a:srcRect l="74501" t="81953" r="-20705"/>
            <a:stretch>
              <a:fillRect/>
            </a:stretch>
          </p:blipFill>
          <p:spPr bwMode="auto">
            <a:xfrm>
              <a:off x="4618800" y="2019140"/>
              <a:ext cx="4224867" cy="3612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5123" name="Picture 11"/>
          <p:cNvPicPr>
            <a:picLocks noChangeAspect="1" noChangeArrowheads="1"/>
          </p:cNvPicPr>
          <p:nvPr/>
        </p:nvPicPr>
        <p:blipFill>
          <a:blip r:embed="rId4">
            <a:extLst>
              <a:ext uri="{28A0092B-C50C-407E-A947-70E740481C1C}">
                <a14:useLocalDpi xmlns:a14="http://schemas.microsoft.com/office/drawing/2010/main" val="0"/>
              </a:ext>
            </a:extLst>
          </a:blip>
          <a:srcRect l="5624" t="23334" r="25833" b="34666"/>
          <a:stretch>
            <a:fillRect/>
          </a:stretch>
        </p:blipFill>
        <p:spPr bwMode="auto">
          <a:xfrm>
            <a:off x="-182563" y="1052894"/>
            <a:ext cx="9326563" cy="5805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4"/>
          <p:cNvSpPr>
            <a:spLocks noChangeArrowheads="1"/>
          </p:cNvSpPr>
          <p:nvPr/>
        </p:nvSpPr>
        <p:spPr bwMode="auto">
          <a:xfrm>
            <a:off x="-457200" y="1024480"/>
            <a:ext cx="4648200" cy="166474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000" b="1">
                <a:solidFill>
                  <a:srgbClr val="355493"/>
                </a:solidFill>
                <a:latin typeface="Verdana" pitchFamily="34" charset="0"/>
              </a:defRPr>
            </a:lvl1pPr>
            <a:lvl2pPr>
              <a:defRPr sz="4000" b="1">
                <a:solidFill>
                  <a:srgbClr val="355493"/>
                </a:solidFill>
                <a:latin typeface="Verdana" pitchFamily="34" charset="0"/>
              </a:defRPr>
            </a:lvl2pPr>
            <a:lvl3pPr>
              <a:defRPr sz="4000" b="1">
                <a:solidFill>
                  <a:srgbClr val="355493"/>
                </a:solidFill>
                <a:latin typeface="Verdana" pitchFamily="34" charset="0"/>
              </a:defRPr>
            </a:lvl3pPr>
            <a:lvl4pPr>
              <a:defRPr sz="4000" b="1">
                <a:solidFill>
                  <a:srgbClr val="355493"/>
                </a:solidFill>
                <a:latin typeface="Verdana" pitchFamily="34" charset="0"/>
              </a:defRPr>
            </a:lvl4pPr>
            <a:lvl5pPr>
              <a:defRPr sz="4000" b="1">
                <a:solidFill>
                  <a:srgbClr val="355493"/>
                </a:solidFill>
                <a:latin typeface="Verdana" pitchFamily="34" charset="0"/>
              </a:defRPr>
            </a:lvl5pPr>
            <a:lvl6pPr marL="457200" fontAlgn="base">
              <a:spcBef>
                <a:spcPct val="0"/>
              </a:spcBef>
              <a:spcAft>
                <a:spcPct val="0"/>
              </a:spcAft>
              <a:defRPr sz="4000" b="1">
                <a:solidFill>
                  <a:srgbClr val="355493"/>
                </a:solidFill>
                <a:latin typeface="Verdana" pitchFamily="34" charset="0"/>
              </a:defRPr>
            </a:lvl6pPr>
            <a:lvl7pPr marL="914400" fontAlgn="base">
              <a:spcBef>
                <a:spcPct val="0"/>
              </a:spcBef>
              <a:spcAft>
                <a:spcPct val="0"/>
              </a:spcAft>
              <a:defRPr sz="4000" b="1">
                <a:solidFill>
                  <a:srgbClr val="355493"/>
                </a:solidFill>
                <a:latin typeface="Verdana" pitchFamily="34" charset="0"/>
              </a:defRPr>
            </a:lvl7pPr>
            <a:lvl8pPr marL="1371600" fontAlgn="base">
              <a:spcBef>
                <a:spcPct val="0"/>
              </a:spcBef>
              <a:spcAft>
                <a:spcPct val="0"/>
              </a:spcAft>
              <a:defRPr sz="4000" b="1">
                <a:solidFill>
                  <a:srgbClr val="355493"/>
                </a:solidFill>
                <a:latin typeface="Verdana" pitchFamily="34" charset="0"/>
              </a:defRPr>
            </a:lvl8pPr>
            <a:lvl9pPr marL="1828800" fontAlgn="base">
              <a:spcBef>
                <a:spcPct val="0"/>
              </a:spcBef>
              <a:spcAft>
                <a:spcPct val="0"/>
              </a:spcAft>
              <a:defRPr sz="4000" b="1">
                <a:solidFill>
                  <a:srgbClr val="355493"/>
                </a:solidFill>
                <a:latin typeface="Verdana" pitchFamily="34" charset="0"/>
              </a:defRPr>
            </a:lvl9pPr>
          </a:lstStyle>
          <a:p>
            <a:pPr algn="ctr" eaLnBrk="1" hangingPunct="1"/>
            <a:r>
              <a:rPr lang="en-US" altLang="nl-NL" sz="3600" dirty="0" smtClean="0">
                <a:solidFill>
                  <a:srgbClr val="FFFF00"/>
                </a:solidFill>
              </a:rPr>
              <a:t>- Aeolus – </a:t>
            </a:r>
            <a:r>
              <a:rPr lang="en-US" altLang="nl-NL" sz="3200" dirty="0" smtClean="0">
                <a:solidFill>
                  <a:srgbClr val="FFFF00"/>
                </a:solidFill>
              </a:rPr>
              <a:t/>
            </a:r>
            <a:br>
              <a:rPr lang="en-US" altLang="nl-NL" sz="3200" dirty="0" smtClean="0">
                <a:solidFill>
                  <a:srgbClr val="FFFF00"/>
                </a:solidFill>
              </a:rPr>
            </a:br>
            <a:r>
              <a:rPr lang="en-US" altLang="nl-NL" sz="2800" dirty="0" smtClean="0">
                <a:solidFill>
                  <a:srgbClr val="FFFF00"/>
                </a:solidFill>
              </a:rPr>
              <a:t>The Atmospheric </a:t>
            </a:r>
            <a:br>
              <a:rPr lang="en-US" altLang="nl-NL" sz="2800" dirty="0" smtClean="0">
                <a:solidFill>
                  <a:srgbClr val="FFFF00"/>
                </a:solidFill>
              </a:rPr>
            </a:br>
            <a:r>
              <a:rPr lang="en-US" altLang="nl-NL" sz="2800" dirty="0" smtClean="0">
                <a:solidFill>
                  <a:srgbClr val="FFFF00"/>
                </a:solidFill>
              </a:rPr>
              <a:t>Dynamics Mission</a:t>
            </a:r>
            <a:endParaRPr lang="en-US" altLang="nl-NL" sz="2800" dirty="0">
              <a:solidFill>
                <a:srgbClr val="FFFF00"/>
              </a:solidFill>
            </a:endParaRPr>
          </a:p>
        </p:txBody>
      </p:sp>
      <p:sp>
        <p:nvSpPr>
          <p:cNvPr id="15" name="Rectangle 5"/>
          <p:cNvSpPr>
            <a:spLocks noChangeArrowheads="1"/>
          </p:cNvSpPr>
          <p:nvPr/>
        </p:nvSpPr>
        <p:spPr bwMode="auto">
          <a:xfrm>
            <a:off x="5181600" y="4953002"/>
            <a:ext cx="4343400" cy="1981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ctr">
              <a:spcBef>
                <a:spcPct val="20000"/>
              </a:spcBef>
              <a:defRPr sz="2400" b="1">
                <a:solidFill>
                  <a:srgbClr val="3C67A6"/>
                </a:solidFill>
                <a:latin typeface="Verdana" pitchFamily="34" charset="0"/>
              </a:defRPr>
            </a:lvl1pPr>
            <a:lvl2pPr marL="742950" indent="-285750" algn="ctr">
              <a:spcBef>
                <a:spcPct val="20000"/>
              </a:spcBef>
              <a:defRPr b="1">
                <a:solidFill>
                  <a:srgbClr val="3C67A6"/>
                </a:solidFill>
                <a:latin typeface="Verdana" pitchFamily="34" charset="0"/>
              </a:defRPr>
            </a:lvl2pPr>
            <a:lvl3pPr marL="1143000" indent="-228600" algn="ctr">
              <a:spcBef>
                <a:spcPct val="20000"/>
              </a:spcBef>
              <a:defRPr b="1" i="1">
                <a:solidFill>
                  <a:srgbClr val="3C67A6"/>
                </a:solidFill>
                <a:latin typeface="Verdana" pitchFamily="34" charset="0"/>
              </a:defRPr>
            </a:lvl3pPr>
            <a:lvl4pPr marL="1600200" indent="-228600" algn="ctr">
              <a:spcBef>
                <a:spcPct val="20000"/>
              </a:spcBef>
              <a:defRPr sz="1600" b="1">
                <a:solidFill>
                  <a:srgbClr val="3C67A6"/>
                </a:solidFill>
                <a:latin typeface="Verdana" pitchFamily="34" charset="0"/>
              </a:defRPr>
            </a:lvl4pPr>
            <a:lvl5pPr marL="2057400" indent="-228600" algn="ctr">
              <a:spcBef>
                <a:spcPct val="20000"/>
              </a:spcBef>
              <a:defRPr sz="1600" b="1" i="1">
                <a:solidFill>
                  <a:srgbClr val="3C67A6"/>
                </a:solidFill>
                <a:latin typeface="Verdana" pitchFamily="34" charset="0"/>
              </a:defRPr>
            </a:lvl5pPr>
            <a:lvl6pPr marL="2514600" indent="-228600" algn="ctr" fontAlgn="base">
              <a:spcBef>
                <a:spcPct val="20000"/>
              </a:spcBef>
              <a:spcAft>
                <a:spcPct val="0"/>
              </a:spcAft>
              <a:defRPr sz="1600" b="1" i="1">
                <a:solidFill>
                  <a:srgbClr val="3C67A6"/>
                </a:solidFill>
                <a:latin typeface="Verdana" pitchFamily="34" charset="0"/>
              </a:defRPr>
            </a:lvl6pPr>
            <a:lvl7pPr marL="2971800" indent="-228600" algn="ctr" fontAlgn="base">
              <a:spcBef>
                <a:spcPct val="20000"/>
              </a:spcBef>
              <a:spcAft>
                <a:spcPct val="0"/>
              </a:spcAft>
              <a:defRPr sz="1600" b="1" i="1">
                <a:solidFill>
                  <a:srgbClr val="3C67A6"/>
                </a:solidFill>
                <a:latin typeface="Verdana" pitchFamily="34" charset="0"/>
              </a:defRPr>
            </a:lvl7pPr>
            <a:lvl8pPr marL="3429000" indent="-228600" algn="ctr" fontAlgn="base">
              <a:spcBef>
                <a:spcPct val="20000"/>
              </a:spcBef>
              <a:spcAft>
                <a:spcPct val="0"/>
              </a:spcAft>
              <a:defRPr sz="1600" b="1" i="1">
                <a:solidFill>
                  <a:srgbClr val="3C67A6"/>
                </a:solidFill>
                <a:latin typeface="Verdana" pitchFamily="34" charset="0"/>
              </a:defRPr>
            </a:lvl8pPr>
            <a:lvl9pPr marL="3886200" indent="-228600" algn="ctr" fontAlgn="base">
              <a:spcBef>
                <a:spcPct val="20000"/>
              </a:spcBef>
              <a:spcAft>
                <a:spcPct val="0"/>
              </a:spcAft>
              <a:defRPr sz="1600" b="1" i="1">
                <a:solidFill>
                  <a:srgbClr val="3C67A6"/>
                </a:solidFill>
                <a:latin typeface="Verdana" pitchFamily="34" charset="0"/>
              </a:defRPr>
            </a:lvl9pPr>
          </a:lstStyle>
          <a:p>
            <a:pPr eaLnBrk="1" hangingPunct="1"/>
            <a:r>
              <a:rPr lang="en-US" altLang="nl-NL" sz="2000" u="sng" dirty="0">
                <a:solidFill>
                  <a:srgbClr val="FFFF99"/>
                </a:solidFill>
              </a:rPr>
              <a:t>Ad.Stoffelen@knmi.nl</a:t>
            </a:r>
          </a:p>
          <a:p>
            <a:pPr eaLnBrk="1" hangingPunct="1"/>
            <a:r>
              <a:rPr lang="en-US" altLang="nl-NL" sz="1600" dirty="0" smtClean="0">
                <a:solidFill>
                  <a:srgbClr val="FFFF00"/>
                </a:solidFill>
              </a:rPr>
              <a:t>Industrial Aeolus Team</a:t>
            </a:r>
          </a:p>
          <a:p>
            <a:pPr eaLnBrk="1" hangingPunct="1"/>
            <a:r>
              <a:rPr lang="en-US" altLang="nl-NL" sz="1600" dirty="0" smtClean="0">
                <a:solidFill>
                  <a:srgbClr val="FFFF00"/>
                </a:solidFill>
              </a:rPr>
              <a:t>ESTEC, ESRIN, ESOC A-teams</a:t>
            </a:r>
          </a:p>
          <a:p>
            <a:pPr eaLnBrk="1" hangingPunct="1"/>
            <a:r>
              <a:rPr lang="en-US" altLang="nl-NL" sz="1600" dirty="0" smtClean="0">
                <a:solidFill>
                  <a:srgbClr val="FFFF00"/>
                </a:solidFill>
              </a:rPr>
              <a:t>Aeolus MAG</a:t>
            </a:r>
          </a:p>
          <a:p>
            <a:pPr eaLnBrk="1" hangingPunct="1"/>
            <a:r>
              <a:rPr lang="en-US" altLang="nl-NL" sz="1600" dirty="0" smtClean="0">
                <a:solidFill>
                  <a:srgbClr val="FFFF00"/>
                </a:solidFill>
              </a:rPr>
              <a:t>Aeolus L1 and L2 team</a:t>
            </a:r>
          </a:p>
          <a:p>
            <a:pPr eaLnBrk="1" hangingPunct="1"/>
            <a:r>
              <a:rPr lang="en-US" altLang="nl-NL" sz="1600" dirty="0" smtClean="0">
                <a:solidFill>
                  <a:srgbClr val="FFFF00"/>
                </a:solidFill>
              </a:rPr>
              <a:t>Aeolus Cal/Val teams</a:t>
            </a:r>
            <a:endParaRPr lang="en-US" altLang="nl-NL" sz="1600" dirty="0">
              <a:solidFill>
                <a:srgbClr val="FFFF00"/>
              </a:solidFill>
            </a:endParaRPr>
          </a:p>
          <a:p>
            <a:pPr eaLnBrk="1" hangingPunct="1"/>
            <a:endParaRPr lang="en-US" altLang="nl-NL" sz="2000" dirty="0">
              <a:solidFill>
                <a:srgbClr val="FF9933"/>
              </a:solidFill>
            </a:endParaRPr>
          </a:p>
        </p:txBody>
      </p:sp>
    </p:spTree>
    <p:extLst>
      <p:ext uri="{BB962C8B-B14F-4D97-AF65-F5344CB8AC3E}">
        <p14:creationId xmlns:p14="http://schemas.microsoft.com/office/powerpoint/2010/main" val="647246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762000" y="163513"/>
            <a:ext cx="6857999" cy="862012"/>
          </a:xfrm>
        </p:spPr>
        <p:txBody>
          <a:bodyPr/>
          <a:lstStyle/>
          <a:p>
            <a:r>
              <a:rPr lang="en-GB" altLang="en-US" sz="3200" dirty="0" smtClean="0"/>
              <a:t>Aeolus Mission Objectives</a:t>
            </a:r>
          </a:p>
        </p:txBody>
      </p:sp>
      <p:pic>
        <p:nvPicPr>
          <p:cNvPr id="19459" name="Picture 4" descr="illustration888"/>
          <p:cNvPicPr>
            <a:picLocks noChangeAspect="1" noChangeArrowheads="1"/>
          </p:cNvPicPr>
          <p:nvPr/>
        </p:nvPicPr>
        <p:blipFill>
          <a:blip r:embed="rId2">
            <a:extLst>
              <a:ext uri="{28A0092B-C50C-407E-A947-70E740481C1C}">
                <a14:useLocalDpi xmlns:a14="http://schemas.microsoft.com/office/drawing/2010/main" val="0"/>
              </a:ext>
            </a:extLst>
          </a:blip>
          <a:srcRect b="18208"/>
          <a:stretch>
            <a:fillRect/>
          </a:stretch>
        </p:blipFill>
        <p:spPr bwMode="auto">
          <a:xfrm>
            <a:off x="1588" y="1036638"/>
            <a:ext cx="9144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244475" y="1186220"/>
            <a:ext cx="5622925" cy="4985980"/>
          </a:xfrm>
          <a:prstGeom prst="rect">
            <a:avLst/>
          </a:prstGeom>
          <a:noFill/>
          <a:ln>
            <a:noFill/>
          </a:ln>
          <a:effectLst/>
          <a:extLst/>
        </p:spPr>
        <p:txBody>
          <a:bodyPr>
            <a:spAutoFit/>
          </a:bodyPr>
          <a:lstStyle/>
          <a:p>
            <a:pPr algn="just">
              <a:spcBef>
                <a:spcPct val="50000"/>
              </a:spcBef>
              <a:defRPr/>
            </a:pPr>
            <a:r>
              <a:rPr lang="en-GB" sz="2000" u="sng" dirty="0">
                <a:solidFill>
                  <a:schemeClr val="accent1"/>
                </a:solidFill>
              </a:rPr>
              <a:t>Scientific objectives</a:t>
            </a:r>
            <a:endParaRPr lang="en-GB" sz="2000" dirty="0">
              <a:solidFill>
                <a:schemeClr val="accent1"/>
              </a:solidFill>
            </a:endParaRPr>
          </a:p>
          <a:p>
            <a:pPr marL="173038" indent="-173038">
              <a:spcBef>
                <a:spcPct val="50000"/>
              </a:spcBef>
              <a:buFont typeface="Wingdings" pitchFamily="2" charset="2"/>
              <a:buChar char="§"/>
              <a:defRPr/>
            </a:pPr>
            <a:r>
              <a:rPr lang="en-GB" sz="1600" dirty="0">
                <a:solidFill>
                  <a:schemeClr val="bg1"/>
                </a:solidFill>
              </a:rPr>
              <a:t>To improve the quality of weather forecasts</a:t>
            </a:r>
          </a:p>
          <a:p>
            <a:pPr marL="173038" indent="-173038">
              <a:spcBef>
                <a:spcPct val="50000"/>
              </a:spcBef>
              <a:buFont typeface="Wingdings" pitchFamily="2" charset="2"/>
              <a:buChar char="§"/>
              <a:defRPr/>
            </a:pPr>
            <a:r>
              <a:rPr lang="en-GB" sz="1600" dirty="0">
                <a:solidFill>
                  <a:schemeClr val="bg1"/>
                </a:solidFill>
              </a:rPr>
              <a:t>To advance our understanding of atmospheric dynamics and climate processes</a:t>
            </a:r>
            <a:endParaRPr lang="en-GB" sz="1600" u="sng" dirty="0">
              <a:solidFill>
                <a:schemeClr val="accent1"/>
              </a:solidFill>
            </a:endParaRPr>
          </a:p>
          <a:p>
            <a:pPr>
              <a:spcBef>
                <a:spcPct val="50000"/>
              </a:spcBef>
              <a:defRPr/>
            </a:pPr>
            <a:r>
              <a:rPr lang="en-GB" sz="2000" u="sng" dirty="0">
                <a:solidFill>
                  <a:schemeClr val="accent1"/>
                </a:solidFill>
              </a:rPr>
              <a:t>Explorer objective</a:t>
            </a:r>
          </a:p>
          <a:p>
            <a:pPr marL="177800" indent="-177800">
              <a:spcBef>
                <a:spcPct val="50000"/>
              </a:spcBef>
              <a:buFont typeface="Wingdings" panose="05000000000000000000" pitchFamily="2" charset="2"/>
              <a:buChar char="§"/>
              <a:defRPr/>
            </a:pPr>
            <a:r>
              <a:rPr lang="en-GB" sz="1600" dirty="0">
                <a:solidFill>
                  <a:schemeClr val="bg1"/>
                </a:solidFill>
              </a:rPr>
              <a:t>Demonstrate potential for operational </a:t>
            </a:r>
            <a:r>
              <a:rPr lang="en-GB" sz="1600" dirty="0" smtClean="0">
                <a:solidFill>
                  <a:schemeClr val="bg1"/>
                </a:solidFill>
              </a:rPr>
              <a:t>use of space-based </a:t>
            </a:r>
            <a:r>
              <a:rPr lang="en-GB" sz="1600" dirty="0">
                <a:solidFill>
                  <a:schemeClr val="bg1"/>
                </a:solidFill>
              </a:rPr>
              <a:t>Doppler Wind </a:t>
            </a:r>
            <a:r>
              <a:rPr lang="en-GB" sz="1600" dirty="0" smtClean="0">
                <a:solidFill>
                  <a:schemeClr val="bg1"/>
                </a:solidFill>
              </a:rPr>
              <a:t>LIDARs (DWL)</a:t>
            </a:r>
            <a:endParaRPr lang="en-GB" sz="1600" u="sng" dirty="0">
              <a:solidFill>
                <a:schemeClr val="accent1"/>
              </a:solidFill>
            </a:endParaRPr>
          </a:p>
          <a:p>
            <a:pPr>
              <a:spcBef>
                <a:spcPct val="50000"/>
              </a:spcBef>
              <a:defRPr/>
            </a:pPr>
            <a:r>
              <a:rPr lang="en-GB" sz="2000" u="sng" dirty="0">
                <a:solidFill>
                  <a:schemeClr val="accent1"/>
                </a:solidFill>
              </a:rPr>
              <a:t>Observations</a:t>
            </a:r>
          </a:p>
          <a:p>
            <a:pPr marL="177800" indent="-177800">
              <a:spcBef>
                <a:spcPct val="50000"/>
              </a:spcBef>
              <a:buFont typeface="Wingdings" panose="05000000000000000000" pitchFamily="2" charset="2"/>
              <a:buChar char="§"/>
              <a:defRPr/>
            </a:pPr>
            <a:r>
              <a:rPr lang="en-GB" sz="1600" dirty="0">
                <a:solidFill>
                  <a:schemeClr val="bg1"/>
                </a:solidFill>
              </a:rPr>
              <a:t>Global measurements of single line-of-sight wind profiles in the troposphere and lower stratosphere</a:t>
            </a:r>
          </a:p>
          <a:p>
            <a:pPr marL="177800" indent="-177800">
              <a:spcBef>
                <a:spcPct val="50000"/>
              </a:spcBef>
              <a:buFont typeface="Wingdings" panose="05000000000000000000" pitchFamily="2" charset="2"/>
              <a:buChar char="§"/>
              <a:defRPr/>
            </a:pPr>
            <a:r>
              <a:rPr lang="en-GB" sz="1600" dirty="0">
                <a:solidFill>
                  <a:schemeClr val="bg1"/>
                </a:solidFill>
              </a:rPr>
              <a:t>Spin-off products are atmospheric extinction and backscatter profiles </a:t>
            </a:r>
            <a:endParaRPr lang="en-US" sz="1600" dirty="0">
              <a:solidFill>
                <a:schemeClr val="bg1"/>
              </a:solidFill>
            </a:endParaRPr>
          </a:p>
          <a:p>
            <a:pPr>
              <a:spcBef>
                <a:spcPct val="50000"/>
              </a:spcBef>
              <a:defRPr/>
            </a:pPr>
            <a:r>
              <a:rPr lang="en-GB" sz="2000" u="sng" dirty="0">
                <a:solidFill>
                  <a:schemeClr val="accent1"/>
                </a:solidFill>
              </a:rPr>
              <a:t>Payload</a:t>
            </a:r>
          </a:p>
          <a:p>
            <a:pPr marL="144000" indent="-144000">
              <a:spcBef>
                <a:spcPct val="50000"/>
              </a:spcBef>
              <a:buFont typeface="Wingdings" pitchFamily="2" charset="2"/>
              <a:buChar char="§"/>
              <a:defRPr/>
            </a:pPr>
            <a:r>
              <a:rPr lang="en-GB" sz="1600" dirty="0">
                <a:solidFill>
                  <a:schemeClr val="bg1"/>
                </a:solidFill>
              </a:rPr>
              <a:t>ALADIN: </a:t>
            </a:r>
            <a:r>
              <a:rPr lang="en-GB" sz="1600" dirty="0">
                <a:solidFill>
                  <a:schemeClr val="accent1"/>
                </a:solidFill>
              </a:rPr>
              <a:t>A</a:t>
            </a:r>
            <a:r>
              <a:rPr lang="en-GB" sz="1600" dirty="0">
                <a:solidFill>
                  <a:schemeClr val="bg1"/>
                </a:solidFill>
              </a:rPr>
              <a:t>tmospheric </a:t>
            </a:r>
            <a:r>
              <a:rPr lang="en-GB" sz="1600" dirty="0" err="1">
                <a:solidFill>
                  <a:schemeClr val="accent1"/>
                </a:solidFill>
              </a:rPr>
              <a:t>LA</a:t>
            </a:r>
            <a:r>
              <a:rPr lang="en-GB" sz="1600" dirty="0" err="1">
                <a:solidFill>
                  <a:schemeClr val="bg1"/>
                </a:solidFill>
              </a:rPr>
              <a:t>ser</a:t>
            </a:r>
            <a:r>
              <a:rPr lang="en-GB" sz="1600" dirty="0">
                <a:solidFill>
                  <a:schemeClr val="bg1"/>
                </a:solidFill>
              </a:rPr>
              <a:t> </a:t>
            </a:r>
            <a:r>
              <a:rPr lang="en-GB" sz="1600" dirty="0">
                <a:solidFill>
                  <a:schemeClr val="accent1"/>
                </a:solidFill>
              </a:rPr>
              <a:t>D</a:t>
            </a:r>
            <a:r>
              <a:rPr lang="en-GB" sz="1600" dirty="0">
                <a:solidFill>
                  <a:schemeClr val="bg1"/>
                </a:solidFill>
              </a:rPr>
              <a:t>oppler </a:t>
            </a:r>
            <a:r>
              <a:rPr lang="en-GB" sz="1600" dirty="0" err="1">
                <a:solidFill>
                  <a:schemeClr val="accent1"/>
                </a:solidFill>
              </a:rPr>
              <a:t>IN</a:t>
            </a:r>
            <a:r>
              <a:rPr lang="en-GB" sz="1600" dirty="0" err="1">
                <a:solidFill>
                  <a:schemeClr val="bg1"/>
                </a:solidFill>
              </a:rPr>
              <a:t>strument</a:t>
            </a:r>
            <a:endParaRPr lang="en-US" sz="1600" dirty="0">
              <a:solidFill>
                <a:schemeClr val="bg1"/>
              </a:solidFill>
            </a:endParaRPr>
          </a:p>
        </p:txBody>
      </p:sp>
    </p:spTree>
    <p:extLst>
      <p:ext uri="{BB962C8B-B14F-4D97-AF65-F5344CB8AC3E}">
        <p14:creationId xmlns:p14="http://schemas.microsoft.com/office/powerpoint/2010/main" val="3671520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inhoud 1"/>
          <p:cNvSpPr>
            <a:spLocks noGrp="1"/>
          </p:cNvSpPr>
          <p:nvPr>
            <p:ph idx="1"/>
          </p:nvPr>
        </p:nvSpPr>
        <p:spPr/>
        <p:txBody>
          <a:bodyPr/>
          <a:lstStyle/>
          <a:p>
            <a:endParaRPr lang="nl-NL" altLang="nl-NL" smtClean="0"/>
          </a:p>
        </p:txBody>
      </p:sp>
      <p:sp>
        <p:nvSpPr>
          <p:cNvPr id="7171" name="Titel 2"/>
          <p:cNvSpPr>
            <a:spLocks noGrp="1"/>
          </p:cNvSpPr>
          <p:nvPr>
            <p:ph type="title"/>
          </p:nvPr>
        </p:nvSpPr>
        <p:spPr>
          <a:xfrm>
            <a:off x="1752600" y="270934"/>
            <a:ext cx="5494338" cy="647700"/>
          </a:xfrm>
        </p:spPr>
        <p:txBody>
          <a:bodyPr/>
          <a:lstStyle/>
          <a:p>
            <a:r>
              <a:rPr lang="en-US" altLang="nl-NL" sz="3600" dirty="0" smtClean="0"/>
              <a:t>What will we see?</a:t>
            </a:r>
            <a:endParaRPr lang="nl-NL" altLang="nl-NL" sz="3600" dirty="0" smtClean="0"/>
          </a:p>
        </p:txBody>
      </p:sp>
      <p:pic>
        <p:nvPicPr>
          <p:cNvPr id="71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3218"/>
            <a:ext cx="9153525" cy="5211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417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en-US" altLang="nl-NL" sz="3200" smtClean="0"/>
              <a:t>Cloud layer statistics from radiosondes</a:t>
            </a:r>
            <a:endParaRPr lang="nl-NL" altLang="nl-NL" sz="3200" smtClean="0"/>
          </a:p>
        </p:txBody>
      </p:sp>
      <p:sp>
        <p:nvSpPr>
          <p:cNvPr id="19459" name="Tijdelijke aanduiding voor inhoud 2"/>
          <p:cNvSpPr>
            <a:spLocks noGrp="1"/>
          </p:cNvSpPr>
          <p:nvPr>
            <p:ph idx="1"/>
          </p:nvPr>
        </p:nvSpPr>
        <p:spPr>
          <a:xfrm>
            <a:off x="76200" y="1447800"/>
            <a:ext cx="4191000" cy="4876800"/>
          </a:xfrm>
        </p:spPr>
        <p:txBody>
          <a:bodyPr/>
          <a:lstStyle/>
          <a:p>
            <a:r>
              <a:rPr lang="en-US" altLang="nl-NL" sz="1800" dirty="0" smtClean="0"/>
              <a:t>Aeolus height bins are typically 1 km</a:t>
            </a:r>
          </a:p>
          <a:p>
            <a:r>
              <a:rPr lang="en-US" altLang="nl-NL" sz="1800" dirty="0" smtClean="0"/>
              <a:t>But, 1/3 of cloud layers are thinner than 400m</a:t>
            </a:r>
          </a:p>
          <a:p>
            <a:r>
              <a:rPr lang="en-US" altLang="nl-NL" sz="1800" dirty="0" smtClean="0"/>
              <a:t>Such layers cause non-uniform Mie backscatter and extinction</a:t>
            </a:r>
          </a:p>
          <a:p>
            <a:r>
              <a:rPr lang="en-US" altLang="nl-NL" sz="1800" dirty="0" smtClean="0"/>
              <a:t>Mean backscatter height will be uncertain</a:t>
            </a:r>
          </a:p>
          <a:p>
            <a:r>
              <a:rPr lang="en-US" altLang="nl-NL" sz="1800" dirty="0" smtClean="0"/>
              <a:t>Wind and wind shear will be biased</a:t>
            </a:r>
            <a:br>
              <a:rPr lang="en-US" altLang="nl-NL" sz="1800" dirty="0" smtClean="0"/>
            </a:br>
            <a:r>
              <a:rPr lang="en-US" altLang="nl-NL" sz="1800" dirty="0" smtClean="0"/>
              <a:t>(mean shear = 4 m/s per km height)</a:t>
            </a:r>
          </a:p>
          <a:p>
            <a:r>
              <a:rPr lang="en-US" altLang="nl-NL" sz="1800" dirty="0" smtClean="0"/>
              <a:t>Advanced retrieval methods will be needed</a:t>
            </a:r>
          </a:p>
          <a:p>
            <a:pPr marL="0" indent="0">
              <a:buNone/>
            </a:pPr>
            <a:r>
              <a:rPr lang="en-US" altLang="nl-NL" sz="1400" dirty="0" smtClean="0">
                <a:solidFill>
                  <a:srgbClr val="00B050"/>
                </a:solidFill>
              </a:rPr>
              <a:t>		</a:t>
            </a:r>
            <a:r>
              <a:rPr lang="en-US" altLang="nl-NL" sz="1400" dirty="0" smtClean="0">
                <a:solidFill>
                  <a:srgbClr val="FFFF00"/>
                </a:solidFill>
              </a:rPr>
              <a:t>Wei et al., 2014</a:t>
            </a:r>
            <a:endParaRPr lang="nl-NL" altLang="nl-NL" sz="1400" dirty="0" smtClean="0">
              <a:solidFill>
                <a:srgbClr val="FFFF00"/>
              </a:solidFill>
            </a:endParaRPr>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238" y="1274233"/>
            <a:ext cx="4830762" cy="565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7959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1271538" y="304800"/>
            <a:ext cx="6717323" cy="609600"/>
          </a:xfrm>
        </p:spPr>
        <p:txBody>
          <a:bodyPr/>
          <a:lstStyle/>
          <a:p>
            <a:r>
              <a:rPr lang="en-US" altLang="nl-NL" dirty="0" smtClean="0"/>
              <a:t>Cloud/aerosol layer inside Aeolus bin</a:t>
            </a:r>
            <a:endParaRPr lang="nl-NL" altLang="nl-NL" dirty="0" smtClean="0"/>
          </a:p>
        </p:txBody>
      </p:sp>
      <p:sp>
        <p:nvSpPr>
          <p:cNvPr id="11267" name="Tijdelijke aanduiding voor inhoud 2"/>
          <p:cNvSpPr>
            <a:spLocks noGrp="1"/>
          </p:cNvSpPr>
          <p:nvPr>
            <p:ph idx="1"/>
          </p:nvPr>
        </p:nvSpPr>
        <p:spPr>
          <a:xfrm>
            <a:off x="384769" y="4804233"/>
            <a:ext cx="8398120" cy="1146629"/>
          </a:xfrm>
        </p:spPr>
        <p:txBody>
          <a:bodyPr/>
          <a:lstStyle/>
          <a:p>
            <a:pPr marL="0" indent="0">
              <a:buFontTx/>
              <a:buNone/>
            </a:pPr>
            <a:r>
              <a:rPr lang="en-US" altLang="nl-NL" sz="2000" dirty="0" smtClean="0"/>
              <a:t>Aeolus wind error can be large depending on (</a:t>
            </a:r>
            <a:r>
              <a:rPr lang="en-US" altLang="nl-NL" sz="2000" dirty="0" err="1" smtClean="0"/>
              <a:t>i</a:t>
            </a:r>
            <a:r>
              <a:rPr lang="en-US" altLang="nl-NL" sz="2000" dirty="0" smtClean="0"/>
              <a:t>) bin size, (ii) cloud/aerosol layer location inside the Aeolus bin, (iii) layer size, (iv) layer transmission and (v) wind-shear over the bin</a:t>
            </a:r>
            <a:endParaRPr lang="nl-NL" altLang="nl-NL" sz="2000" dirty="0" smtClean="0"/>
          </a:p>
        </p:txBody>
      </p:sp>
      <p:sp>
        <p:nvSpPr>
          <p:cNvPr id="11269" name="Tekstvak 11"/>
          <p:cNvSpPr txBox="1">
            <a:spLocks noChangeArrowheads="1"/>
          </p:cNvSpPr>
          <p:nvPr/>
        </p:nvSpPr>
        <p:spPr bwMode="auto">
          <a:xfrm>
            <a:off x="2995592" y="1889438"/>
            <a:ext cx="8739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400">
                <a:solidFill>
                  <a:schemeClr val="tx1"/>
                </a:solidFill>
                <a:latin typeface="Times New Roman" pitchFamily="18" charset="0"/>
              </a:defRPr>
            </a:lvl1pPr>
            <a:lvl2pPr marL="742950" indent="-285750" algn="l">
              <a:spcBef>
                <a:spcPct val="20000"/>
              </a:spcBef>
              <a:buChar char="–"/>
              <a:defRPr sz="2000">
                <a:solidFill>
                  <a:schemeClr val="tx1"/>
                </a:solidFill>
                <a:latin typeface="Times New Roman" pitchFamily="18" charset="0"/>
              </a:defRPr>
            </a:lvl2pPr>
            <a:lvl3pPr marL="1143000" indent="-228600" algn="l">
              <a:spcBef>
                <a:spcPct val="20000"/>
              </a:spcBef>
              <a:buChar char="•"/>
              <a:defRPr sz="20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nl-NL" sz="2000" dirty="0">
                <a:solidFill>
                  <a:srgbClr val="FF0000"/>
                </a:solidFill>
              </a:rPr>
              <a:t>30 m/s</a:t>
            </a:r>
            <a:endParaRPr lang="nl-NL" altLang="nl-NL" sz="2000" dirty="0">
              <a:solidFill>
                <a:srgbClr val="FF0000"/>
              </a:solidFill>
            </a:endParaRPr>
          </a:p>
        </p:txBody>
      </p:sp>
      <p:sp>
        <p:nvSpPr>
          <p:cNvPr id="11310" name="Rechthoek 3"/>
          <p:cNvSpPr>
            <a:spLocks noChangeArrowheads="1"/>
          </p:cNvSpPr>
          <p:nvPr/>
        </p:nvSpPr>
        <p:spPr bwMode="auto">
          <a:xfrm>
            <a:off x="1323243" y="2289488"/>
            <a:ext cx="2425384" cy="2107258"/>
          </a:xfrm>
          <a:prstGeom prst="rect">
            <a:avLst/>
          </a:prstGeom>
          <a:noFill/>
          <a:ln w="9525" algn="ctr">
            <a:solidFill>
              <a:schemeClr val="tx1"/>
            </a:solidFill>
            <a:round/>
            <a:headEnd/>
            <a:tailEnd/>
          </a:ln>
          <a:effectLst/>
          <a:extLst>
            <a:ext uri="{909E8E84-426E-40DD-AFC4-6F175D3DCCD1}">
              <a14:hiddenFill xmlns:a14="http://schemas.microsoft.com/office/drawing/2010/main">
                <a:solidFill>
                  <a:srgbClr val="FF9900">
                    <a:alpha val="50195"/>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har char="•"/>
              <a:defRPr sz="2400">
                <a:solidFill>
                  <a:schemeClr val="tx1"/>
                </a:solidFill>
                <a:latin typeface="Times New Roman" pitchFamily="18" charset="0"/>
              </a:defRPr>
            </a:lvl1pPr>
            <a:lvl2pPr marL="742950" indent="-285750" algn="l">
              <a:spcBef>
                <a:spcPct val="20000"/>
              </a:spcBef>
              <a:buChar char="–"/>
              <a:defRPr sz="2000">
                <a:solidFill>
                  <a:schemeClr val="tx1"/>
                </a:solidFill>
                <a:latin typeface="Times New Roman" pitchFamily="18" charset="0"/>
              </a:defRPr>
            </a:lvl2pPr>
            <a:lvl3pPr marL="1143000" indent="-228600" algn="l">
              <a:spcBef>
                <a:spcPct val="20000"/>
              </a:spcBef>
              <a:buChar char="•"/>
              <a:defRPr sz="20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nl-NL" altLang="nl-NL" sz="1800"/>
          </a:p>
        </p:txBody>
      </p:sp>
      <p:sp>
        <p:nvSpPr>
          <p:cNvPr id="11268" name="Tekstvak 4"/>
          <p:cNvSpPr txBox="1">
            <a:spLocks noChangeArrowheads="1"/>
          </p:cNvSpPr>
          <p:nvPr/>
        </p:nvSpPr>
        <p:spPr bwMode="auto">
          <a:xfrm>
            <a:off x="376935" y="3134892"/>
            <a:ext cx="652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400">
                <a:solidFill>
                  <a:schemeClr val="tx1"/>
                </a:solidFill>
                <a:latin typeface="Times New Roman" pitchFamily="18" charset="0"/>
              </a:defRPr>
            </a:lvl1pPr>
            <a:lvl2pPr marL="742950" indent="-285750" algn="l">
              <a:spcBef>
                <a:spcPct val="20000"/>
              </a:spcBef>
              <a:buChar char="–"/>
              <a:defRPr sz="2000">
                <a:solidFill>
                  <a:schemeClr val="tx1"/>
                </a:solidFill>
                <a:latin typeface="Times New Roman" pitchFamily="18" charset="0"/>
              </a:defRPr>
            </a:lvl2pPr>
            <a:lvl3pPr marL="1143000" indent="-228600" algn="l">
              <a:spcBef>
                <a:spcPct val="20000"/>
              </a:spcBef>
              <a:buChar char="•"/>
              <a:defRPr sz="20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nl-NL" sz="1800" dirty="0"/>
              <a:t>1 km</a:t>
            </a:r>
            <a:endParaRPr lang="nl-NL" altLang="nl-NL" sz="1800" dirty="0"/>
          </a:p>
        </p:txBody>
      </p:sp>
      <p:cxnSp>
        <p:nvCxnSpPr>
          <p:cNvPr id="11311" name="Rechte verbindingslijn 6"/>
          <p:cNvCxnSpPr>
            <a:cxnSpLocks noChangeShapeType="1"/>
          </p:cNvCxnSpPr>
          <p:nvPr/>
        </p:nvCxnSpPr>
        <p:spPr bwMode="auto">
          <a:xfrm flipV="1">
            <a:off x="1109499" y="2145808"/>
            <a:ext cx="2826726" cy="2476954"/>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12" name="Tekstvak 10"/>
          <p:cNvSpPr txBox="1">
            <a:spLocks noChangeArrowheads="1"/>
          </p:cNvSpPr>
          <p:nvPr/>
        </p:nvSpPr>
        <p:spPr bwMode="auto">
          <a:xfrm>
            <a:off x="1270790" y="4425775"/>
            <a:ext cx="8739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spcBef>
                <a:spcPct val="20000"/>
              </a:spcBef>
              <a:buChar char="•"/>
              <a:defRPr sz="2400">
                <a:solidFill>
                  <a:schemeClr val="tx1"/>
                </a:solidFill>
                <a:latin typeface="Times New Roman" pitchFamily="18" charset="0"/>
              </a:defRPr>
            </a:lvl1pPr>
            <a:lvl2pPr marL="742950" indent="-285750" algn="l">
              <a:spcBef>
                <a:spcPct val="20000"/>
              </a:spcBef>
              <a:buChar char="–"/>
              <a:defRPr sz="2000">
                <a:solidFill>
                  <a:schemeClr val="tx1"/>
                </a:solidFill>
                <a:latin typeface="Times New Roman" pitchFamily="18" charset="0"/>
              </a:defRPr>
            </a:lvl2pPr>
            <a:lvl3pPr marL="1143000" indent="-228600" algn="l">
              <a:spcBef>
                <a:spcPct val="20000"/>
              </a:spcBef>
              <a:buChar char="•"/>
              <a:defRPr sz="20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nl-NL" sz="2000" dirty="0">
                <a:solidFill>
                  <a:srgbClr val="FF0000"/>
                </a:solidFill>
              </a:rPr>
              <a:t>20 m/s</a:t>
            </a:r>
            <a:endParaRPr lang="nl-NL" altLang="nl-NL" sz="2000" dirty="0">
              <a:solidFill>
                <a:srgbClr val="FF0000"/>
              </a:solidFill>
            </a:endParaRPr>
          </a:p>
        </p:txBody>
      </p:sp>
      <p:cxnSp>
        <p:nvCxnSpPr>
          <p:cNvPr id="11290" name="Rechte verbindingslijn met pijl 30735"/>
          <p:cNvCxnSpPr>
            <a:cxnSpLocks noChangeShapeType="1"/>
          </p:cNvCxnSpPr>
          <p:nvPr/>
        </p:nvCxnSpPr>
        <p:spPr bwMode="auto">
          <a:xfrm>
            <a:off x="1109499" y="2242924"/>
            <a:ext cx="0" cy="2153822"/>
          </a:xfrm>
          <a:prstGeom prst="straightConnector1">
            <a:avLst/>
          </a:prstGeom>
          <a:noFill/>
          <a:ln w="1270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ep 3"/>
          <p:cNvGrpSpPr/>
          <p:nvPr/>
        </p:nvGrpSpPr>
        <p:grpSpPr>
          <a:xfrm>
            <a:off x="1310257" y="3134891"/>
            <a:ext cx="7603366" cy="400110"/>
            <a:chOff x="1436688" y="2619672"/>
            <a:chExt cx="8236980" cy="400110"/>
          </a:xfrm>
        </p:grpSpPr>
        <p:sp>
          <p:nvSpPr>
            <p:cNvPr id="13" name="Wolk 12"/>
            <p:cNvSpPr/>
            <p:nvPr/>
          </p:nvSpPr>
          <p:spPr bwMode="auto">
            <a:xfrm>
              <a:off x="1436688" y="2731766"/>
              <a:ext cx="2757486" cy="202472"/>
            </a:xfrm>
            <a:prstGeom prst="cloud">
              <a:avLst/>
            </a:prstGeom>
            <a:solidFill>
              <a:srgbClr val="00B0F0">
                <a:alpha val="48000"/>
              </a:srgbClr>
            </a:solidFill>
            <a:ln w="9525" cap="flat" cmpd="sng" algn="ctr">
              <a:noFill/>
              <a:prstDash val="solid"/>
              <a:round/>
              <a:headEnd type="none" w="med" len="med"/>
              <a:tailEnd type="triangle" w="med" len="med"/>
            </a:ln>
            <a:effectLst/>
          </p:spPr>
          <p:txBody>
            <a:bodyPr/>
            <a:lstStyle/>
            <a:p>
              <a:pPr marL="342900" indent="-342900">
                <a:spcBef>
                  <a:spcPct val="20000"/>
                </a:spcBef>
                <a:buFont typeface="Wingdings" pitchFamily="2" charset="2"/>
                <a:buChar char="Ø"/>
                <a:defRPr/>
              </a:pPr>
              <a:endParaRPr lang="nl-NL" sz="2400" i="0"/>
            </a:p>
          </p:txBody>
        </p:sp>
        <p:sp>
          <p:nvSpPr>
            <p:cNvPr id="2" name="Tekstvak 1"/>
            <p:cNvSpPr txBox="1"/>
            <p:nvPr/>
          </p:nvSpPr>
          <p:spPr>
            <a:xfrm>
              <a:off x="3572692" y="2619672"/>
              <a:ext cx="6100976" cy="400110"/>
            </a:xfrm>
            <a:prstGeom prst="rect">
              <a:avLst/>
            </a:prstGeom>
            <a:noFill/>
          </p:spPr>
          <p:txBody>
            <a:bodyPr wrap="none" rtlCol="0">
              <a:spAutoFit/>
            </a:bodyPr>
            <a:lstStyle/>
            <a:p>
              <a:pPr algn="l"/>
              <a:r>
                <a:rPr lang="en-US" sz="2000" i="0" dirty="0" smtClean="0">
                  <a:solidFill>
                    <a:srgbClr val="FF0000"/>
                  </a:solidFill>
                </a:rPr>
                <a:t>           </a:t>
              </a:r>
              <a:r>
                <a:rPr lang="en-US" sz="2000" i="0" dirty="0" smtClean="0">
                  <a:solidFill>
                    <a:srgbClr val="FF0000"/>
                  </a:solidFill>
                </a:rPr>
                <a:t>  </a:t>
              </a:r>
              <a:r>
                <a:rPr lang="en-US" sz="2000" i="0" dirty="0" smtClean="0">
                  <a:solidFill>
                    <a:srgbClr val="FF0000"/>
                  </a:solidFill>
                </a:rPr>
                <a:t>25.0      +0.0</a:t>
              </a:r>
              <a:r>
                <a:rPr lang="en-US" sz="2000" i="0" dirty="0" smtClean="0"/>
                <a:t>       </a:t>
              </a:r>
              <a:r>
                <a:rPr lang="en-US" sz="2000" i="0" dirty="0" smtClean="0">
                  <a:solidFill>
                    <a:srgbClr val="3333FF"/>
                  </a:solidFill>
                </a:rPr>
                <a:t>25.44    +0.44</a:t>
              </a:r>
              <a:endParaRPr lang="nl-NL" sz="2000" i="0" dirty="0">
                <a:solidFill>
                  <a:srgbClr val="3333FF"/>
                </a:solidFill>
              </a:endParaRPr>
            </a:p>
          </p:txBody>
        </p:sp>
      </p:grpSp>
      <p:grpSp>
        <p:nvGrpSpPr>
          <p:cNvPr id="53" name="Groep 52"/>
          <p:cNvGrpSpPr/>
          <p:nvPr/>
        </p:nvGrpSpPr>
        <p:grpSpPr>
          <a:xfrm>
            <a:off x="1323243" y="2189350"/>
            <a:ext cx="7583321" cy="400110"/>
            <a:chOff x="1436688" y="2619672"/>
            <a:chExt cx="8215264" cy="400110"/>
          </a:xfrm>
        </p:grpSpPr>
        <p:sp>
          <p:nvSpPr>
            <p:cNvPr id="54" name="Wolk 53"/>
            <p:cNvSpPr/>
            <p:nvPr/>
          </p:nvSpPr>
          <p:spPr bwMode="auto">
            <a:xfrm>
              <a:off x="1436688" y="2731766"/>
              <a:ext cx="2757486" cy="202472"/>
            </a:xfrm>
            <a:prstGeom prst="cloud">
              <a:avLst/>
            </a:prstGeom>
            <a:solidFill>
              <a:srgbClr val="00B0F0">
                <a:alpha val="48000"/>
              </a:srgbClr>
            </a:solidFill>
            <a:ln w="9525" cap="flat" cmpd="sng" algn="ctr">
              <a:noFill/>
              <a:prstDash val="solid"/>
              <a:round/>
              <a:headEnd type="none" w="med" len="med"/>
              <a:tailEnd type="triangle" w="med" len="med"/>
            </a:ln>
            <a:effectLst/>
          </p:spPr>
          <p:txBody>
            <a:bodyPr/>
            <a:lstStyle/>
            <a:p>
              <a:pPr marL="342900" indent="-342900">
                <a:spcBef>
                  <a:spcPct val="20000"/>
                </a:spcBef>
                <a:buFont typeface="Wingdings" pitchFamily="2" charset="2"/>
                <a:buChar char="Ø"/>
                <a:defRPr/>
              </a:pPr>
              <a:endParaRPr lang="nl-NL" sz="2400" i="0"/>
            </a:p>
          </p:txBody>
        </p:sp>
        <p:sp>
          <p:nvSpPr>
            <p:cNvPr id="55" name="Tekstvak 54"/>
            <p:cNvSpPr txBox="1"/>
            <p:nvPr/>
          </p:nvSpPr>
          <p:spPr>
            <a:xfrm>
              <a:off x="3471094" y="2619672"/>
              <a:ext cx="6180858" cy="400110"/>
            </a:xfrm>
            <a:prstGeom prst="rect">
              <a:avLst/>
            </a:prstGeom>
            <a:noFill/>
          </p:spPr>
          <p:txBody>
            <a:bodyPr wrap="none" rtlCol="0">
              <a:spAutoFit/>
            </a:bodyPr>
            <a:lstStyle/>
            <a:p>
              <a:pPr algn="l"/>
              <a:r>
                <a:rPr lang="en-US" sz="2000" i="0" dirty="0" smtClean="0">
                  <a:solidFill>
                    <a:srgbClr val="FF0000"/>
                  </a:solidFill>
                </a:rPr>
                <a:t>             </a:t>
              </a:r>
              <a:r>
                <a:rPr lang="en-US" sz="2000" i="0" dirty="0" smtClean="0">
                  <a:solidFill>
                    <a:srgbClr val="FF0000"/>
                  </a:solidFill>
                </a:rPr>
                <a:t> </a:t>
              </a:r>
              <a:r>
                <a:rPr lang="en-US" sz="2000" i="0" dirty="0" smtClean="0">
                  <a:solidFill>
                    <a:srgbClr val="FF0000"/>
                  </a:solidFill>
                </a:rPr>
                <a:t>30.0     +10.0</a:t>
              </a:r>
              <a:r>
                <a:rPr lang="en-US" sz="2000" i="0" dirty="0" smtClean="0"/>
                <a:t>      </a:t>
              </a:r>
              <a:r>
                <a:rPr lang="en-US" sz="2000" i="0" dirty="0" smtClean="0">
                  <a:solidFill>
                    <a:srgbClr val="3333FF"/>
                  </a:solidFill>
                </a:rPr>
                <a:t>25.10    </a:t>
              </a:r>
              <a:r>
                <a:rPr lang="en-US" sz="2000" i="0" dirty="0" smtClean="0">
                  <a:solidFill>
                    <a:srgbClr val="3333FF"/>
                  </a:solidFill>
                </a:rPr>
                <a:t>+0.10</a:t>
              </a:r>
              <a:endParaRPr lang="nl-NL" sz="2000" i="0" dirty="0">
                <a:solidFill>
                  <a:srgbClr val="3333FF"/>
                </a:solidFill>
              </a:endParaRPr>
            </a:p>
          </p:txBody>
        </p:sp>
      </p:grpSp>
      <p:grpSp>
        <p:nvGrpSpPr>
          <p:cNvPr id="56" name="Groep 55"/>
          <p:cNvGrpSpPr/>
          <p:nvPr/>
        </p:nvGrpSpPr>
        <p:grpSpPr>
          <a:xfrm>
            <a:off x="1310257" y="4025664"/>
            <a:ext cx="7637077" cy="400110"/>
            <a:chOff x="1436688" y="2619672"/>
            <a:chExt cx="8273501" cy="400110"/>
          </a:xfrm>
        </p:grpSpPr>
        <p:sp>
          <p:nvSpPr>
            <p:cNvPr id="57" name="Wolk 56"/>
            <p:cNvSpPr/>
            <p:nvPr/>
          </p:nvSpPr>
          <p:spPr bwMode="auto">
            <a:xfrm>
              <a:off x="1436688" y="2731766"/>
              <a:ext cx="2757486" cy="202472"/>
            </a:xfrm>
            <a:prstGeom prst="cloud">
              <a:avLst/>
            </a:prstGeom>
            <a:solidFill>
              <a:srgbClr val="00B0F0">
                <a:alpha val="48000"/>
              </a:srgbClr>
            </a:solidFill>
            <a:ln w="9525" cap="flat" cmpd="sng" algn="ctr">
              <a:noFill/>
              <a:prstDash val="solid"/>
              <a:round/>
              <a:headEnd type="none" w="med" len="med"/>
              <a:tailEnd type="triangle" w="med" len="med"/>
            </a:ln>
            <a:effectLst/>
          </p:spPr>
          <p:txBody>
            <a:bodyPr/>
            <a:lstStyle/>
            <a:p>
              <a:pPr marL="342900" indent="-342900">
                <a:spcBef>
                  <a:spcPct val="20000"/>
                </a:spcBef>
                <a:buFont typeface="Wingdings" pitchFamily="2" charset="2"/>
                <a:buChar char="Ø"/>
                <a:defRPr/>
              </a:pPr>
              <a:endParaRPr lang="nl-NL" sz="2400" i="0"/>
            </a:p>
          </p:txBody>
        </p:sp>
        <p:sp>
          <p:nvSpPr>
            <p:cNvPr id="58" name="Tekstvak 57"/>
            <p:cNvSpPr txBox="1"/>
            <p:nvPr/>
          </p:nvSpPr>
          <p:spPr>
            <a:xfrm>
              <a:off x="3532803" y="2619672"/>
              <a:ext cx="6177386" cy="400110"/>
            </a:xfrm>
            <a:prstGeom prst="rect">
              <a:avLst/>
            </a:prstGeom>
            <a:noFill/>
          </p:spPr>
          <p:txBody>
            <a:bodyPr wrap="none" rtlCol="0">
              <a:spAutoFit/>
            </a:bodyPr>
            <a:lstStyle/>
            <a:p>
              <a:pPr algn="l"/>
              <a:r>
                <a:rPr lang="en-US" sz="2000" i="0" dirty="0" smtClean="0">
                  <a:solidFill>
                    <a:srgbClr val="FF0000"/>
                  </a:solidFill>
                </a:rPr>
                <a:t>         </a:t>
              </a:r>
              <a:r>
                <a:rPr lang="en-US" sz="2000" i="0" dirty="0" smtClean="0">
                  <a:solidFill>
                    <a:srgbClr val="FF0000"/>
                  </a:solidFill>
                </a:rPr>
                <a:t>     </a:t>
              </a:r>
              <a:r>
                <a:rPr lang="en-US" sz="2000" i="0" dirty="0" smtClean="0">
                  <a:solidFill>
                    <a:srgbClr val="FF0000"/>
                  </a:solidFill>
                </a:rPr>
                <a:t>20.0     -10.0</a:t>
              </a:r>
              <a:r>
                <a:rPr lang="en-US" sz="2000" i="0" dirty="0" smtClean="0"/>
                <a:t>       </a:t>
              </a:r>
              <a:r>
                <a:rPr lang="en-US" sz="2000" i="0" dirty="0" smtClean="0">
                  <a:solidFill>
                    <a:srgbClr val="3333FF"/>
                  </a:solidFill>
                </a:rPr>
                <a:t>25.07    +0.07</a:t>
              </a:r>
              <a:endParaRPr lang="nl-NL" sz="2000" i="0" dirty="0">
                <a:solidFill>
                  <a:srgbClr val="3333FF"/>
                </a:solidFill>
              </a:endParaRPr>
            </a:p>
          </p:txBody>
        </p:sp>
      </p:grpSp>
      <p:grpSp>
        <p:nvGrpSpPr>
          <p:cNvPr id="59" name="Groep 58"/>
          <p:cNvGrpSpPr/>
          <p:nvPr/>
        </p:nvGrpSpPr>
        <p:grpSpPr>
          <a:xfrm>
            <a:off x="1310761" y="2662211"/>
            <a:ext cx="7599351" cy="400110"/>
            <a:chOff x="1436688" y="2619672"/>
            <a:chExt cx="8232631" cy="400110"/>
          </a:xfrm>
        </p:grpSpPr>
        <p:sp>
          <p:nvSpPr>
            <p:cNvPr id="60" name="Wolk 59"/>
            <p:cNvSpPr/>
            <p:nvPr/>
          </p:nvSpPr>
          <p:spPr bwMode="auto">
            <a:xfrm>
              <a:off x="1436688" y="2731766"/>
              <a:ext cx="2757486" cy="202472"/>
            </a:xfrm>
            <a:prstGeom prst="cloud">
              <a:avLst/>
            </a:prstGeom>
            <a:solidFill>
              <a:srgbClr val="00B0F0">
                <a:alpha val="48000"/>
              </a:srgbClr>
            </a:solidFill>
            <a:ln w="9525" cap="flat" cmpd="sng" algn="ctr">
              <a:noFill/>
              <a:prstDash val="solid"/>
              <a:round/>
              <a:headEnd type="none" w="med" len="med"/>
              <a:tailEnd type="triangle" w="med" len="med"/>
            </a:ln>
            <a:effectLst/>
          </p:spPr>
          <p:txBody>
            <a:bodyPr/>
            <a:lstStyle/>
            <a:p>
              <a:pPr marL="342900" indent="-342900">
                <a:spcBef>
                  <a:spcPct val="20000"/>
                </a:spcBef>
                <a:buFont typeface="Wingdings" pitchFamily="2" charset="2"/>
                <a:buChar char="Ø"/>
                <a:defRPr/>
              </a:pPr>
              <a:endParaRPr lang="nl-NL" sz="2400" i="0"/>
            </a:p>
          </p:txBody>
        </p:sp>
        <p:sp>
          <p:nvSpPr>
            <p:cNvPr id="61" name="Tekstvak 60"/>
            <p:cNvSpPr txBox="1"/>
            <p:nvPr/>
          </p:nvSpPr>
          <p:spPr>
            <a:xfrm>
              <a:off x="3471094" y="2619672"/>
              <a:ext cx="6198225" cy="400110"/>
            </a:xfrm>
            <a:prstGeom prst="rect">
              <a:avLst/>
            </a:prstGeom>
            <a:noFill/>
          </p:spPr>
          <p:txBody>
            <a:bodyPr wrap="none" rtlCol="0">
              <a:spAutoFit/>
            </a:bodyPr>
            <a:lstStyle/>
            <a:p>
              <a:pPr algn="l"/>
              <a:r>
                <a:rPr lang="en-US" sz="2000" i="0" dirty="0" smtClean="0">
                  <a:solidFill>
                    <a:srgbClr val="FF0000"/>
                  </a:solidFill>
                </a:rPr>
                <a:t>           </a:t>
              </a:r>
              <a:r>
                <a:rPr lang="en-US" sz="2000" i="0" dirty="0" smtClean="0">
                  <a:solidFill>
                    <a:srgbClr val="FF0000"/>
                  </a:solidFill>
                </a:rPr>
                <a:t>   </a:t>
              </a:r>
              <a:r>
                <a:rPr lang="en-US" sz="2000" i="0" dirty="0" smtClean="0">
                  <a:solidFill>
                    <a:srgbClr val="FF0000"/>
                  </a:solidFill>
                </a:rPr>
                <a:t>27.5      +2.5</a:t>
              </a:r>
              <a:r>
                <a:rPr lang="en-US" sz="2000" i="0" dirty="0" smtClean="0"/>
                <a:t>       </a:t>
              </a:r>
              <a:r>
                <a:rPr lang="en-US" sz="2000" i="0" dirty="0" smtClean="0">
                  <a:solidFill>
                    <a:srgbClr val="3333FF"/>
                  </a:solidFill>
                </a:rPr>
                <a:t>25.36    +0.36</a:t>
              </a:r>
              <a:endParaRPr lang="nl-NL" sz="2000" i="0" dirty="0">
                <a:solidFill>
                  <a:srgbClr val="3333FF"/>
                </a:solidFill>
              </a:endParaRPr>
            </a:p>
          </p:txBody>
        </p:sp>
      </p:grpSp>
      <p:grpSp>
        <p:nvGrpSpPr>
          <p:cNvPr id="62" name="Groep 61"/>
          <p:cNvGrpSpPr/>
          <p:nvPr/>
        </p:nvGrpSpPr>
        <p:grpSpPr>
          <a:xfrm>
            <a:off x="1323243" y="3564029"/>
            <a:ext cx="7600337" cy="400110"/>
            <a:chOff x="1436688" y="2619672"/>
            <a:chExt cx="8233699" cy="400110"/>
          </a:xfrm>
        </p:grpSpPr>
        <p:sp>
          <p:nvSpPr>
            <p:cNvPr id="63" name="Wolk 62"/>
            <p:cNvSpPr/>
            <p:nvPr/>
          </p:nvSpPr>
          <p:spPr bwMode="auto">
            <a:xfrm>
              <a:off x="1436688" y="2731766"/>
              <a:ext cx="2757486" cy="202472"/>
            </a:xfrm>
            <a:prstGeom prst="cloud">
              <a:avLst/>
            </a:prstGeom>
            <a:solidFill>
              <a:srgbClr val="00B0F0">
                <a:alpha val="48000"/>
              </a:srgbClr>
            </a:solidFill>
            <a:ln w="9525" cap="flat" cmpd="sng" algn="ctr">
              <a:noFill/>
              <a:prstDash val="solid"/>
              <a:round/>
              <a:headEnd type="none" w="med" len="med"/>
              <a:tailEnd type="triangle" w="med" len="med"/>
            </a:ln>
            <a:effectLst/>
          </p:spPr>
          <p:txBody>
            <a:bodyPr/>
            <a:lstStyle/>
            <a:p>
              <a:pPr marL="342900" indent="-342900">
                <a:spcBef>
                  <a:spcPct val="20000"/>
                </a:spcBef>
                <a:buFont typeface="Wingdings" pitchFamily="2" charset="2"/>
                <a:buChar char="Ø"/>
                <a:defRPr/>
              </a:pPr>
              <a:endParaRPr lang="nl-NL" sz="2400" i="0"/>
            </a:p>
          </p:txBody>
        </p:sp>
        <p:sp>
          <p:nvSpPr>
            <p:cNvPr id="64" name="Tekstvak 63"/>
            <p:cNvSpPr txBox="1"/>
            <p:nvPr/>
          </p:nvSpPr>
          <p:spPr>
            <a:xfrm>
              <a:off x="3374914" y="2619672"/>
              <a:ext cx="6295473" cy="400110"/>
            </a:xfrm>
            <a:prstGeom prst="rect">
              <a:avLst/>
            </a:prstGeom>
            <a:noFill/>
          </p:spPr>
          <p:txBody>
            <a:bodyPr wrap="none" rtlCol="0">
              <a:spAutoFit/>
            </a:bodyPr>
            <a:lstStyle/>
            <a:p>
              <a:pPr algn="l"/>
              <a:r>
                <a:rPr lang="en-US" sz="2000" i="0" dirty="0" smtClean="0">
                  <a:solidFill>
                    <a:srgbClr val="FF0000"/>
                  </a:solidFill>
                </a:rPr>
                <a:t>               </a:t>
              </a:r>
              <a:r>
                <a:rPr lang="en-US" sz="2000" i="0" dirty="0" smtClean="0">
                  <a:solidFill>
                    <a:srgbClr val="FF0000"/>
                  </a:solidFill>
                </a:rPr>
                <a:t>27.5      </a:t>
              </a:r>
              <a:r>
                <a:rPr lang="en-US" sz="2000" i="0" dirty="0" smtClean="0">
                  <a:solidFill>
                    <a:srgbClr val="FF0000"/>
                  </a:solidFill>
                </a:rPr>
                <a:t>+2.5</a:t>
              </a:r>
              <a:r>
                <a:rPr lang="en-US" sz="2000" i="0" dirty="0" smtClean="0"/>
                <a:t>       </a:t>
              </a:r>
              <a:r>
                <a:rPr lang="en-US" sz="2000" i="0" dirty="0" smtClean="0">
                  <a:solidFill>
                    <a:srgbClr val="3333FF"/>
                  </a:solidFill>
                </a:rPr>
                <a:t>25.30    +0.30</a:t>
              </a:r>
              <a:endParaRPr lang="nl-NL" sz="2000" i="0" dirty="0">
                <a:solidFill>
                  <a:srgbClr val="3333FF"/>
                </a:solidFill>
              </a:endParaRPr>
            </a:p>
          </p:txBody>
        </p:sp>
      </p:grpSp>
      <p:sp>
        <p:nvSpPr>
          <p:cNvPr id="8" name="Tekstvak 7"/>
          <p:cNvSpPr txBox="1"/>
          <p:nvPr/>
        </p:nvSpPr>
        <p:spPr>
          <a:xfrm>
            <a:off x="0" y="1273314"/>
            <a:ext cx="5359159" cy="707886"/>
          </a:xfrm>
          <a:prstGeom prst="rect">
            <a:avLst/>
          </a:prstGeom>
          <a:noFill/>
        </p:spPr>
        <p:txBody>
          <a:bodyPr wrap="none" rtlCol="0">
            <a:spAutoFit/>
          </a:bodyPr>
          <a:lstStyle/>
          <a:p>
            <a:pPr algn="l"/>
            <a:r>
              <a:rPr lang="en-US" sz="2000" b="1" dirty="0" smtClean="0"/>
              <a:t>2-way cloud layer transmission: 0.7</a:t>
            </a:r>
          </a:p>
          <a:p>
            <a:pPr algn="l"/>
            <a:r>
              <a:rPr lang="en-US" sz="2000" b="1" dirty="0" smtClean="0"/>
              <a:t>10 m/s /km wind </a:t>
            </a:r>
            <a:r>
              <a:rPr lang="en-US" sz="2000" b="1" dirty="0" err="1" smtClean="0"/>
              <a:t>wind</a:t>
            </a:r>
            <a:r>
              <a:rPr lang="en-US" sz="2000" b="1" dirty="0" smtClean="0"/>
              <a:t> shear</a:t>
            </a:r>
            <a:endParaRPr lang="nl-NL" sz="2000" b="1" dirty="0"/>
          </a:p>
        </p:txBody>
      </p:sp>
      <p:sp>
        <p:nvSpPr>
          <p:cNvPr id="12" name="Tekstvak 11"/>
          <p:cNvSpPr txBox="1"/>
          <p:nvPr/>
        </p:nvSpPr>
        <p:spPr>
          <a:xfrm>
            <a:off x="4495800" y="1776825"/>
            <a:ext cx="1887055" cy="400110"/>
          </a:xfrm>
          <a:prstGeom prst="rect">
            <a:avLst/>
          </a:prstGeom>
          <a:solidFill>
            <a:srgbClr val="FF0000"/>
          </a:solidFill>
        </p:spPr>
        <p:txBody>
          <a:bodyPr wrap="none" rtlCol="0">
            <a:spAutoFit/>
          </a:bodyPr>
          <a:lstStyle/>
          <a:p>
            <a:pPr algn="l"/>
            <a:r>
              <a:rPr lang="en-US" sz="2000" i="0" dirty="0">
                <a:solidFill>
                  <a:schemeClr val="bg1"/>
                </a:solidFill>
              </a:rPr>
              <a:t>M</a:t>
            </a:r>
            <a:r>
              <a:rPr lang="en-US" sz="2000" i="0" dirty="0" smtClean="0">
                <a:solidFill>
                  <a:schemeClr val="bg1"/>
                </a:solidFill>
              </a:rPr>
              <a:t>ie       error</a:t>
            </a:r>
            <a:endParaRPr lang="nl-NL" sz="2000" i="0" dirty="0">
              <a:solidFill>
                <a:schemeClr val="bg1"/>
              </a:solidFill>
            </a:endParaRPr>
          </a:p>
        </p:txBody>
      </p:sp>
      <p:sp>
        <p:nvSpPr>
          <p:cNvPr id="73" name="Tekstvak 72"/>
          <p:cNvSpPr txBox="1"/>
          <p:nvPr/>
        </p:nvSpPr>
        <p:spPr>
          <a:xfrm>
            <a:off x="6858000" y="1778067"/>
            <a:ext cx="2091663" cy="400110"/>
          </a:xfrm>
          <a:prstGeom prst="rect">
            <a:avLst/>
          </a:prstGeom>
          <a:solidFill>
            <a:srgbClr val="3333FF"/>
          </a:solidFill>
        </p:spPr>
        <p:txBody>
          <a:bodyPr wrap="none" rtlCol="0">
            <a:spAutoFit/>
          </a:bodyPr>
          <a:lstStyle/>
          <a:p>
            <a:pPr algn="l"/>
            <a:r>
              <a:rPr lang="en-US" sz="2000" i="0" dirty="0" smtClean="0">
                <a:solidFill>
                  <a:schemeClr val="bg1"/>
                </a:solidFill>
              </a:rPr>
              <a:t>Rayleigh  error</a:t>
            </a:r>
            <a:endParaRPr lang="nl-NL" sz="2000" i="0" dirty="0">
              <a:solidFill>
                <a:schemeClr val="bg1"/>
              </a:solidFill>
            </a:endParaRPr>
          </a:p>
        </p:txBody>
      </p:sp>
      <p:grpSp>
        <p:nvGrpSpPr>
          <p:cNvPr id="16" name="Groep 15"/>
          <p:cNvGrpSpPr/>
          <p:nvPr/>
        </p:nvGrpSpPr>
        <p:grpSpPr>
          <a:xfrm>
            <a:off x="5893978" y="2242924"/>
            <a:ext cx="1888827" cy="372354"/>
            <a:chOff x="6385143" y="2242924"/>
            <a:chExt cx="2046229" cy="372354"/>
          </a:xfrm>
        </p:grpSpPr>
        <p:sp>
          <p:nvSpPr>
            <p:cNvPr id="14" name="Rechthoek 13"/>
            <p:cNvSpPr/>
            <p:nvPr/>
          </p:nvSpPr>
          <p:spPr bwMode="auto">
            <a:xfrm>
              <a:off x="6385143" y="2242924"/>
              <a:ext cx="200124" cy="369332"/>
            </a:xfrm>
            <a:prstGeom prst="rect">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99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800" b="0" i="1" u="none" strike="noStrike" cap="none" normalizeH="0" baseline="0" smtClean="0">
                <a:ln>
                  <a:noFill/>
                </a:ln>
                <a:solidFill>
                  <a:schemeClr val="tx1"/>
                </a:solidFill>
                <a:effectLst/>
                <a:latin typeface="Times New Roman" pitchFamily="18" charset="0"/>
              </a:endParaRPr>
            </a:p>
          </p:txBody>
        </p:sp>
        <p:sp>
          <p:nvSpPr>
            <p:cNvPr id="75" name="Rechthoek 74"/>
            <p:cNvSpPr/>
            <p:nvPr/>
          </p:nvSpPr>
          <p:spPr bwMode="auto">
            <a:xfrm>
              <a:off x="8231248" y="2245946"/>
              <a:ext cx="200124" cy="369332"/>
            </a:xfrm>
            <a:prstGeom prst="rect">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99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nl-NL" sz="1800" b="0" i="1" u="none" strike="noStrike" cap="none" normalizeH="0" baseline="0" smtClean="0">
                <a:ln>
                  <a:noFill/>
                </a:ln>
                <a:solidFill>
                  <a:schemeClr val="tx1"/>
                </a:solidFill>
                <a:effectLst/>
                <a:latin typeface="Times New Roman" pitchFamily="18" charset="0"/>
              </a:endParaRPr>
            </a:p>
          </p:txBody>
        </p:sp>
      </p:grpSp>
      <p:sp>
        <p:nvSpPr>
          <p:cNvPr id="17" name="Tekstvak 16"/>
          <p:cNvSpPr txBox="1"/>
          <p:nvPr/>
        </p:nvSpPr>
        <p:spPr>
          <a:xfrm>
            <a:off x="4800600" y="2586520"/>
            <a:ext cx="3835023" cy="1569660"/>
          </a:xfrm>
          <a:prstGeom prst="rect">
            <a:avLst/>
          </a:prstGeom>
          <a:solidFill>
            <a:srgbClr val="FF6969"/>
          </a:solidFill>
          <a:ln>
            <a:solidFill>
              <a:schemeClr val="tx1"/>
            </a:solidFill>
          </a:ln>
        </p:spPr>
        <p:txBody>
          <a:bodyPr wrap="square" rtlCol="0">
            <a:spAutoFit/>
          </a:bodyPr>
          <a:lstStyle/>
          <a:p>
            <a:r>
              <a:rPr lang="en-US" sz="2400" dirty="0" smtClean="0">
                <a:effectLst>
                  <a:outerShdw blurRad="38100" dist="38100" dir="2700000" algn="tl">
                    <a:srgbClr val="000000">
                      <a:alpha val="43137"/>
                    </a:srgbClr>
                  </a:outerShdw>
                </a:effectLst>
              </a:rPr>
              <a:t>Mie wind errors are very sensitive to</a:t>
            </a:r>
          </a:p>
          <a:p>
            <a:r>
              <a:rPr lang="en-US" sz="2400" dirty="0" smtClean="0">
                <a:effectLst>
                  <a:outerShdw blurRad="38100" dist="38100" dir="2700000" algn="tl">
                    <a:srgbClr val="000000">
                      <a:alpha val="43137"/>
                    </a:srgbClr>
                  </a:outerShdw>
                </a:effectLst>
              </a:rPr>
              <a:t>atmospheric heterogeneity !!</a:t>
            </a:r>
            <a:endParaRPr lang="nl-NL"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070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10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3"/>
                                        </p:tgtEl>
                                      </p:cBhvr>
                                    </p:animEffect>
                                    <p:set>
                                      <p:cBhvr>
                                        <p:cTn id="21" dur="1" fill="hold">
                                          <p:stCondLst>
                                            <p:cond delay="499"/>
                                          </p:stCondLst>
                                        </p:cTn>
                                        <p:tgtEl>
                                          <p:spTgt spid="53"/>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6"/>
                                        </p:tgtEl>
                                      </p:cBhvr>
                                    </p:animEffect>
                                    <p:set>
                                      <p:cBhvr>
                                        <p:cTn id="30" dur="1" fill="hold">
                                          <p:stCondLst>
                                            <p:cond delay="499"/>
                                          </p:stCondLst>
                                        </p:cTn>
                                        <p:tgtEl>
                                          <p:spTgt spid="56"/>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62"/>
                                        </p:tgtEl>
                                      </p:cBhvr>
                                    </p:animEffect>
                                    <p:set>
                                      <p:cBhvr>
                                        <p:cTn id="39" dur="1" fill="hold">
                                          <p:stCondLst>
                                            <p:cond delay="999"/>
                                          </p:stCondLst>
                                        </p:cTn>
                                        <p:tgtEl>
                                          <p:spTgt spid="62"/>
                                        </p:tgtEl>
                                        <p:attrNameLst>
                                          <p:attrName>style.visibility</p:attrName>
                                        </p:attrNameLst>
                                      </p:cBhvr>
                                      <p:to>
                                        <p:strVal val="hidden"/>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59"/>
                                        </p:tgtEl>
                                      </p:cBhvr>
                                    </p:animEffect>
                                    <p:set>
                                      <p:cBhvr>
                                        <p:cTn id="48" dur="1" fill="hold">
                                          <p:stCondLst>
                                            <p:cond delay="999"/>
                                          </p:stCondLst>
                                        </p:cTn>
                                        <p:tgtEl>
                                          <p:spTgt spid="59"/>
                                        </p:tgtEl>
                                        <p:attrNameLst>
                                          <p:attrName>style.visibility</p:attrName>
                                        </p:attrNameLst>
                                      </p:cBhvr>
                                      <p:to>
                                        <p:strVal val="hidden"/>
                                      </p:to>
                                    </p:set>
                                  </p:childTnLst>
                                </p:cTn>
                              </p:par>
                            </p:childTnLst>
                          </p:cTn>
                        </p:par>
                        <p:par>
                          <p:cTn id="49" fill="hold">
                            <p:stCondLst>
                              <p:cond delay="1000"/>
                            </p:stCondLst>
                            <p:childTnLst>
                              <p:par>
                                <p:cTn id="50" presetID="1" presetClass="entr" presetSubtype="0" fill="hold" nodeType="after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par>
                          <p:cTn id="52" fill="hold">
                            <p:stCondLst>
                              <p:cond delay="1000"/>
                            </p:stCondLst>
                            <p:childTnLst>
                              <p:par>
                                <p:cTn id="53" presetID="1" presetClass="entr" presetSubtype="0" fill="hold" nodeType="after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par>
                          <p:cTn id="55" fill="hold">
                            <p:stCondLst>
                              <p:cond delay="1000"/>
                            </p:stCondLst>
                            <p:childTnLst>
                              <p:par>
                                <p:cTn id="56" presetID="1" presetClass="entr" presetSubtype="0"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par>
                          <p:cTn id="58" fill="hold">
                            <p:stCondLst>
                              <p:cond delay="1000"/>
                            </p:stCondLst>
                            <p:childTnLst>
                              <p:par>
                                <p:cTn id="59" presetID="1" presetClass="entr" presetSubtype="0" fill="hold" nodeType="after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par>
                          <p:cTn id="64" fill="hold">
                            <p:stCondLst>
                              <p:cond delay="1000"/>
                            </p:stCondLst>
                            <p:childTnLst>
                              <p:par>
                                <p:cTn id="65" presetID="1"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0"/>
                                          </p:stCondLst>
                                        </p:cTn>
                                        <p:tgtEl>
                                          <p:spTgt spid="11267">
                                            <p:txEl>
                                              <p:pRg st="0" end="0"/>
                                            </p:txEl>
                                          </p:spTgt>
                                        </p:tgtEl>
                                        <p:attrNameLst>
                                          <p:attrName>style.visibility</p:attrName>
                                        </p:attrNameLst>
                                      </p:cBhvr>
                                      <p:to>
                                        <p:strVal val="visible"/>
                                      </p:to>
                                    </p:se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Groep 27"/>
          <p:cNvGrpSpPr>
            <a:grpSpLocks/>
          </p:cNvGrpSpPr>
          <p:nvPr/>
        </p:nvGrpSpPr>
        <p:grpSpPr bwMode="auto">
          <a:xfrm>
            <a:off x="0" y="1132418"/>
            <a:ext cx="9906000" cy="4125383"/>
            <a:chOff x="100013" y="1022350"/>
            <a:chExt cx="9166969" cy="3817938"/>
          </a:xfrm>
        </p:grpSpPr>
        <p:pic>
          <p:nvPicPr>
            <p:cNvPr id="20503" name="Picture 2"/>
            <p:cNvPicPr>
              <a:picLocks noChangeAspect="1" noChangeArrowheads="1"/>
            </p:cNvPicPr>
            <p:nvPr/>
          </p:nvPicPr>
          <p:blipFill>
            <a:blip r:embed="rId2">
              <a:extLst>
                <a:ext uri="{28A0092B-C50C-407E-A947-70E740481C1C}">
                  <a14:useLocalDpi xmlns:a14="http://schemas.microsoft.com/office/drawing/2010/main" val="0"/>
                </a:ext>
              </a:extLst>
            </a:blip>
            <a:srcRect t="66422"/>
            <a:stretch>
              <a:fillRect/>
            </a:stretch>
          </p:blipFill>
          <p:spPr bwMode="auto">
            <a:xfrm>
              <a:off x="100013" y="1068388"/>
              <a:ext cx="8942387" cy="3771900"/>
            </a:xfrm>
            <a:prstGeom prst="rect">
              <a:avLst/>
            </a:prstGeom>
            <a:noFill/>
            <a:ln>
              <a:noFill/>
            </a:ln>
            <a:extLst>
              <a:ext uri="{909E8E84-426E-40DD-AFC4-6F175D3DCCD1}">
                <a14:hiddenFill xmlns:a14="http://schemas.microsoft.com/office/drawing/2010/main">
                  <a:solidFill>
                    <a:srgbClr val="FF9900">
                      <a:alpha val="50195"/>
                    </a:srgbClr>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04" name="Tekstvak 2"/>
            <p:cNvSpPr txBox="1">
              <a:spLocks noChangeArrowheads="1"/>
            </p:cNvSpPr>
            <p:nvPr/>
          </p:nvSpPr>
          <p:spPr bwMode="auto">
            <a:xfrm>
              <a:off x="2112680" y="1327150"/>
              <a:ext cx="5775890" cy="484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nl-NL" sz="2800" i="1">
                  <a:solidFill>
                    <a:schemeClr val="bg1"/>
                  </a:solidFill>
                  <a:latin typeface="Arial" pitchFamily="34" charset="0"/>
                </a:rPr>
                <a:t>Mie            			Rayleigh     </a:t>
              </a:r>
              <a:endParaRPr lang="nl-NL" altLang="nl-NL" sz="2800" i="1">
                <a:solidFill>
                  <a:schemeClr val="bg1"/>
                </a:solidFill>
                <a:latin typeface="Arial" pitchFamily="34" charset="0"/>
              </a:endParaRPr>
            </a:p>
          </p:txBody>
        </p:sp>
        <p:sp>
          <p:nvSpPr>
            <p:cNvPr id="20505" name="Tekstvak 1"/>
            <p:cNvSpPr txBox="1">
              <a:spLocks noChangeArrowheads="1"/>
            </p:cNvSpPr>
            <p:nvPr/>
          </p:nvSpPr>
          <p:spPr bwMode="auto">
            <a:xfrm>
              <a:off x="4164013" y="1112838"/>
              <a:ext cx="586532" cy="28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nl-NL" sz="1400">
                  <a:solidFill>
                    <a:srgbClr val="000000"/>
                  </a:solidFill>
                  <a:latin typeface="Verdana" pitchFamily="34" charset="0"/>
                </a:rPr>
                <a:t>m/s</a:t>
              </a:r>
              <a:endParaRPr lang="nl-NL" altLang="nl-NL" sz="1400">
                <a:solidFill>
                  <a:srgbClr val="000000"/>
                </a:solidFill>
                <a:latin typeface="Verdana" pitchFamily="34" charset="0"/>
              </a:endParaRPr>
            </a:p>
          </p:txBody>
        </p:sp>
        <p:sp>
          <p:nvSpPr>
            <p:cNvPr id="20506" name="Tekstvak 26"/>
            <p:cNvSpPr txBox="1">
              <a:spLocks noChangeArrowheads="1"/>
            </p:cNvSpPr>
            <p:nvPr/>
          </p:nvSpPr>
          <p:spPr bwMode="auto">
            <a:xfrm>
              <a:off x="8680450" y="1022350"/>
              <a:ext cx="586532" cy="28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nl-NL" sz="1400" dirty="0">
                  <a:solidFill>
                    <a:srgbClr val="000000"/>
                  </a:solidFill>
                  <a:latin typeface="Verdana" pitchFamily="34" charset="0"/>
                </a:rPr>
                <a:t>m/s</a:t>
              </a:r>
              <a:endParaRPr lang="nl-NL" altLang="nl-NL" sz="1400" dirty="0">
                <a:solidFill>
                  <a:srgbClr val="000000"/>
                </a:solidFill>
                <a:latin typeface="Verdana" pitchFamily="34" charset="0"/>
              </a:endParaRPr>
            </a:p>
          </p:txBody>
        </p:sp>
      </p:grpSp>
      <p:sp>
        <p:nvSpPr>
          <p:cNvPr id="20482" name="Titel 1"/>
          <p:cNvSpPr>
            <a:spLocks noGrp="1"/>
          </p:cNvSpPr>
          <p:nvPr>
            <p:ph type="title"/>
          </p:nvPr>
        </p:nvSpPr>
        <p:spPr>
          <a:xfrm>
            <a:off x="685800" y="177801"/>
            <a:ext cx="6934200" cy="817033"/>
          </a:xfrm>
        </p:spPr>
        <p:txBody>
          <a:bodyPr/>
          <a:lstStyle/>
          <a:p>
            <a:r>
              <a:rPr lang="nl-NL" altLang="nl-NL" dirty="0" smtClean="0"/>
              <a:t>RMSE wind error</a:t>
            </a:r>
          </a:p>
        </p:txBody>
      </p:sp>
      <p:sp>
        <p:nvSpPr>
          <p:cNvPr id="50" name="Rechthoek 49"/>
          <p:cNvSpPr/>
          <p:nvPr/>
        </p:nvSpPr>
        <p:spPr>
          <a:xfrm>
            <a:off x="0" y="5257801"/>
            <a:ext cx="9144000" cy="167216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grpSp>
        <p:nvGrpSpPr>
          <p:cNvPr id="20485" name="Group 30"/>
          <p:cNvGrpSpPr>
            <a:grpSpLocks/>
          </p:cNvGrpSpPr>
          <p:nvPr/>
        </p:nvGrpSpPr>
        <p:grpSpPr bwMode="auto">
          <a:xfrm>
            <a:off x="5286375" y="5359401"/>
            <a:ext cx="3933825" cy="1494367"/>
            <a:chOff x="3442" y="1173"/>
            <a:chExt cx="2478" cy="1025"/>
          </a:xfrm>
        </p:grpSpPr>
        <p:grpSp>
          <p:nvGrpSpPr>
            <p:cNvPr id="20487" name="Groep 9225"/>
            <p:cNvGrpSpPr>
              <a:grpSpLocks/>
            </p:cNvGrpSpPr>
            <p:nvPr/>
          </p:nvGrpSpPr>
          <p:grpSpPr bwMode="auto">
            <a:xfrm>
              <a:off x="3442" y="1173"/>
              <a:ext cx="1486" cy="1025"/>
              <a:chOff x="5316136" y="1392403"/>
              <a:chExt cx="2555597" cy="1626568"/>
            </a:xfrm>
          </p:grpSpPr>
          <p:cxnSp>
            <p:nvCxnSpPr>
              <p:cNvPr id="20493" name="Rechte verbindingslijn 8"/>
              <p:cNvCxnSpPr>
                <a:cxnSpLocks noChangeShapeType="1"/>
              </p:cNvCxnSpPr>
              <p:nvPr/>
            </p:nvCxnSpPr>
            <p:spPr bwMode="auto">
              <a:xfrm>
                <a:off x="6328229" y="2594037"/>
                <a:ext cx="8128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4" name="Rechte verbindingslijn 22"/>
              <p:cNvCxnSpPr>
                <a:cxnSpLocks noChangeShapeType="1"/>
              </p:cNvCxnSpPr>
              <p:nvPr/>
            </p:nvCxnSpPr>
            <p:spPr bwMode="auto">
              <a:xfrm flipV="1">
                <a:off x="6328229" y="2021505"/>
                <a:ext cx="1233714" cy="323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5" name="Rechte verbindingslijn 19"/>
              <p:cNvCxnSpPr>
                <a:cxnSpLocks noChangeShapeType="1"/>
              </p:cNvCxnSpPr>
              <p:nvPr/>
            </p:nvCxnSpPr>
            <p:spPr bwMode="auto">
              <a:xfrm flipH="1">
                <a:off x="7141029" y="2021505"/>
                <a:ext cx="420914" cy="572532"/>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96" name="Tekstvak 20"/>
              <p:cNvSpPr txBox="1">
                <a:spLocks noChangeArrowheads="1"/>
              </p:cNvSpPr>
              <p:nvPr/>
            </p:nvSpPr>
            <p:spPr bwMode="auto">
              <a:xfrm>
                <a:off x="5792819" y="2138244"/>
                <a:ext cx="1544645" cy="43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nl-NL" sz="2000" i="1">
                    <a:solidFill>
                      <a:srgbClr val="000000"/>
                    </a:solidFill>
                    <a:latin typeface="Arial" pitchFamily="34" charset="0"/>
                  </a:rPr>
                  <a:t>cloud layer</a:t>
                </a:r>
                <a:endParaRPr lang="nl-NL" altLang="nl-NL" sz="2000" i="1">
                  <a:solidFill>
                    <a:srgbClr val="000000"/>
                  </a:solidFill>
                  <a:latin typeface="Arial" pitchFamily="34" charset="0"/>
                </a:endParaRPr>
              </a:p>
            </p:txBody>
          </p:sp>
          <p:sp>
            <p:nvSpPr>
              <p:cNvPr id="20497" name="Tekstvak 3"/>
              <p:cNvSpPr txBox="1">
                <a:spLocks noChangeArrowheads="1"/>
              </p:cNvSpPr>
              <p:nvPr/>
            </p:nvSpPr>
            <p:spPr bwMode="auto">
              <a:xfrm>
                <a:off x="5316136" y="2098572"/>
                <a:ext cx="509323" cy="43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nl-NL" sz="2000" b="1" i="1">
                    <a:solidFill>
                      <a:srgbClr val="000000"/>
                    </a:solidFill>
                    <a:latin typeface="Arial" pitchFamily="34" charset="0"/>
                    <a:sym typeface="Symbol" pitchFamily="18" charset="2"/>
                  </a:rPr>
                  <a:t>z</a:t>
                </a:r>
                <a:endParaRPr lang="nl-NL" altLang="nl-NL" sz="2000" b="1" i="1">
                  <a:solidFill>
                    <a:srgbClr val="000000"/>
                  </a:solidFill>
                  <a:latin typeface="Arial" pitchFamily="34" charset="0"/>
                </a:endParaRPr>
              </a:p>
            </p:txBody>
          </p:sp>
          <p:cxnSp>
            <p:nvCxnSpPr>
              <p:cNvPr id="20498" name="Rechte verbindingslijn 23"/>
              <p:cNvCxnSpPr>
                <a:cxnSpLocks noChangeShapeType="1"/>
                <a:endCxn id="20502" idx="1"/>
              </p:cNvCxnSpPr>
              <p:nvPr/>
            </p:nvCxnSpPr>
            <p:spPr bwMode="auto">
              <a:xfrm flipH="1" flipV="1">
                <a:off x="7550012" y="1610156"/>
                <a:ext cx="11931" cy="411351"/>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9" name="Rechte verbindingslijn 30"/>
              <p:cNvCxnSpPr>
                <a:cxnSpLocks noChangeShapeType="1"/>
              </p:cNvCxnSpPr>
              <p:nvPr/>
            </p:nvCxnSpPr>
            <p:spPr bwMode="auto">
              <a:xfrm flipV="1">
                <a:off x="7119258" y="2594038"/>
                <a:ext cx="0" cy="424933"/>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00" name="Rechte verbindingslijn met pijl 26"/>
              <p:cNvCxnSpPr>
                <a:cxnSpLocks noChangeShapeType="1"/>
              </p:cNvCxnSpPr>
              <p:nvPr/>
            </p:nvCxnSpPr>
            <p:spPr bwMode="auto">
              <a:xfrm>
                <a:off x="5571169" y="1669141"/>
                <a:ext cx="0" cy="333829"/>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501" name="Rechte verbindingslijn met pijl 9216"/>
              <p:cNvCxnSpPr>
                <a:cxnSpLocks noChangeShapeType="1"/>
              </p:cNvCxnSpPr>
              <p:nvPr/>
            </p:nvCxnSpPr>
            <p:spPr bwMode="auto">
              <a:xfrm flipV="1">
                <a:off x="5571169" y="2641602"/>
                <a:ext cx="0" cy="319313"/>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02" name="Tekstvak 9223"/>
              <p:cNvSpPr txBox="1">
                <a:spLocks noChangeArrowheads="1"/>
              </p:cNvSpPr>
              <p:nvPr/>
            </p:nvSpPr>
            <p:spPr bwMode="auto">
              <a:xfrm>
                <a:off x="7550012" y="1392403"/>
                <a:ext cx="321721" cy="43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nl-NL" sz="2000" i="1">
                    <a:solidFill>
                      <a:srgbClr val="FF0000"/>
                    </a:solidFill>
                    <a:latin typeface="Arial" pitchFamily="34" charset="0"/>
                    <a:sym typeface="Symbol" pitchFamily="18" charset="2"/>
                  </a:rPr>
                  <a:t></a:t>
                </a:r>
                <a:endParaRPr lang="nl-NL" altLang="nl-NL" sz="2000" i="1">
                  <a:solidFill>
                    <a:srgbClr val="FF0000"/>
                  </a:solidFill>
                  <a:latin typeface="Arial" pitchFamily="34" charset="0"/>
                </a:endParaRPr>
              </a:p>
            </p:txBody>
          </p:sp>
        </p:grpSp>
        <p:cxnSp>
          <p:nvCxnSpPr>
            <p:cNvPr id="20488" name="Rechte verbindingslijn 9227"/>
            <p:cNvCxnSpPr>
              <a:cxnSpLocks noChangeShapeType="1"/>
            </p:cNvCxnSpPr>
            <p:nvPr/>
          </p:nvCxnSpPr>
          <p:spPr bwMode="auto">
            <a:xfrm>
              <a:off x="3657" y="1173"/>
              <a:ext cx="2021"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89" name="Rechte verbindingslijn 45"/>
            <p:cNvCxnSpPr>
              <a:cxnSpLocks noChangeShapeType="1"/>
            </p:cNvCxnSpPr>
            <p:nvPr/>
          </p:nvCxnSpPr>
          <p:spPr bwMode="auto">
            <a:xfrm>
              <a:off x="3653" y="2198"/>
              <a:ext cx="202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90" name="Tekstvak 9228"/>
            <p:cNvSpPr txBox="1">
              <a:spLocks noChangeArrowheads="1"/>
            </p:cNvSpPr>
            <p:nvPr/>
          </p:nvSpPr>
          <p:spPr bwMode="auto">
            <a:xfrm>
              <a:off x="5085" y="1607"/>
              <a:ext cx="835"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nl-NL" sz="2000">
                  <a:solidFill>
                    <a:srgbClr val="000000"/>
                  </a:solidFill>
                  <a:latin typeface="Arial" pitchFamily="34" charset="0"/>
                </a:rPr>
                <a:t>Bin height</a:t>
              </a:r>
              <a:endParaRPr lang="nl-NL" altLang="nl-NL" sz="2000">
                <a:solidFill>
                  <a:srgbClr val="000000"/>
                </a:solidFill>
                <a:latin typeface="Arial" pitchFamily="34" charset="0"/>
              </a:endParaRPr>
            </a:p>
          </p:txBody>
        </p:sp>
        <p:cxnSp>
          <p:nvCxnSpPr>
            <p:cNvPr id="20491" name="Rechte verbindingslijn met pijl 9230"/>
            <p:cNvCxnSpPr>
              <a:cxnSpLocks noChangeShapeType="1"/>
            </p:cNvCxnSpPr>
            <p:nvPr/>
          </p:nvCxnSpPr>
          <p:spPr bwMode="auto">
            <a:xfrm flipV="1">
              <a:off x="5571" y="1173"/>
              <a:ext cx="0" cy="399"/>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2" name="Rechte verbindingslijn met pijl 9232"/>
            <p:cNvCxnSpPr>
              <a:cxnSpLocks noChangeShapeType="1"/>
            </p:cNvCxnSpPr>
            <p:nvPr/>
          </p:nvCxnSpPr>
          <p:spPr bwMode="auto">
            <a:xfrm>
              <a:off x="5571" y="1895"/>
              <a:ext cx="0" cy="303"/>
            </a:xfrm>
            <a:prstGeom prst="straightConnector1">
              <a:avLst/>
            </a:prstGeom>
            <a:noFill/>
            <a:ln w="19050"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486" name="Tijdelijke aanduiding voor inhoud 2"/>
          <p:cNvSpPr>
            <a:spLocks noGrp="1"/>
          </p:cNvSpPr>
          <p:nvPr>
            <p:ph idx="4294967295"/>
          </p:nvPr>
        </p:nvSpPr>
        <p:spPr>
          <a:xfrm>
            <a:off x="90485" y="5329767"/>
            <a:ext cx="5319715" cy="1985433"/>
          </a:xfrm>
        </p:spPr>
        <p:txBody>
          <a:bodyPr/>
          <a:lstStyle/>
          <a:p>
            <a:pPr marL="107950" indent="-182563">
              <a:spcBef>
                <a:spcPct val="0"/>
              </a:spcBef>
            </a:pPr>
            <a:r>
              <a:rPr lang="en-US" altLang="nl-NL" sz="2000" dirty="0" smtClean="0">
                <a:sym typeface="Symbol" pitchFamily="18" charset="2"/>
              </a:rPr>
              <a:t> Rayleigh HLOS insensitive to z </a:t>
            </a:r>
          </a:p>
          <a:p>
            <a:pPr marL="107950" indent="-182563">
              <a:spcBef>
                <a:spcPct val="0"/>
              </a:spcBef>
            </a:pPr>
            <a:r>
              <a:rPr lang="en-US" altLang="nl-NL" sz="2000" dirty="0" smtClean="0">
                <a:sym typeface="Symbol" pitchFamily="18" charset="2"/>
              </a:rPr>
              <a:t> </a:t>
            </a:r>
            <a:r>
              <a:rPr lang="en-US" altLang="nl-NL" sz="2000" baseline="-25000" dirty="0" smtClean="0">
                <a:sym typeface="Symbol" pitchFamily="18" charset="2"/>
              </a:rPr>
              <a:t>c </a:t>
            </a:r>
            <a:r>
              <a:rPr lang="en-US" altLang="nl-NL" sz="2000" dirty="0" smtClean="0">
                <a:sym typeface="Symbol" pitchFamily="18" charset="2"/>
              </a:rPr>
              <a:t>can be obtained from Aeolus optics</a:t>
            </a:r>
          </a:p>
          <a:p>
            <a:pPr marL="107950" indent="-182563">
              <a:spcBef>
                <a:spcPct val="0"/>
              </a:spcBef>
            </a:pPr>
            <a:r>
              <a:rPr lang="en-US" altLang="nl-NL" sz="2000" dirty="0" smtClean="0">
                <a:sym typeface="Symbol" pitchFamily="18" charset="2"/>
              </a:rPr>
              <a:t> Rayleigh winds are under control</a:t>
            </a:r>
          </a:p>
          <a:p>
            <a:pPr marL="107950" indent="-182563">
              <a:spcBef>
                <a:spcPct val="0"/>
              </a:spcBef>
            </a:pPr>
            <a:r>
              <a:rPr lang="en-US" altLang="nl-NL" sz="2000" dirty="0" smtClean="0">
                <a:sym typeface="Symbol" pitchFamily="18" charset="2"/>
              </a:rPr>
              <a:t> Mie H however sensitive to z</a:t>
            </a:r>
            <a:endParaRPr lang="nl-NL" altLang="nl-NL" sz="2000" dirty="0" smtClean="0"/>
          </a:p>
        </p:txBody>
      </p:sp>
    </p:spTree>
    <p:extLst>
      <p:ext uri="{BB962C8B-B14F-4D97-AF65-F5344CB8AC3E}">
        <p14:creationId xmlns:p14="http://schemas.microsoft.com/office/powerpoint/2010/main" val="837957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p:nvPr>
        </p:nvSpPr>
        <p:spPr/>
        <p:txBody>
          <a:bodyPr/>
          <a:lstStyle/>
          <a:p>
            <a:r>
              <a:rPr lang="nl-NL" altLang="nl-NL" smtClean="0"/>
              <a:t>Polar Stratospheric Clouds</a:t>
            </a:r>
          </a:p>
        </p:txBody>
      </p:sp>
      <p:sp>
        <p:nvSpPr>
          <p:cNvPr id="22531" name="Tijdelijke aanduiding voor inhoud 2"/>
          <p:cNvSpPr>
            <a:spLocks noGrp="1"/>
          </p:cNvSpPr>
          <p:nvPr>
            <p:ph idx="1"/>
          </p:nvPr>
        </p:nvSpPr>
        <p:spPr>
          <a:xfrm>
            <a:off x="498475" y="1308100"/>
            <a:ext cx="7772400" cy="596900"/>
          </a:xfrm>
        </p:spPr>
        <p:txBody>
          <a:bodyPr/>
          <a:lstStyle/>
          <a:p>
            <a:pPr>
              <a:buFont typeface="Wingdings" panose="05000000000000000000" pitchFamily="2" charset="2"/>
              <a:buChar char="Ø"/>
            </a:pPr>
            <a:r>
              <a:rPr lang="nl-NL" altLang="nl-NL" dirty="0" err="1" smtClean="0"/>
              <a:t>Quite</a:t>
            </a:r>
            <a:r>
              <a:rPr lang="nl-NL" altLang="nl-NL" dirty="0" smtClean="0"/>
              <a:t> a lot over </a:t>
            </a:r>
            <a:r>
              <a:rPr lang="nl-NL" altLang="nl-NL" dirty="0" err="1" smtClean="0"/>
              <a:t>Antarctic</a:t>
            </a:r>
            <a:r>
              <a:rPr lang="nl-NL" altLang="nl-NL" dirty="0" smtClean="0"/>
              <a:t> in August </a:t>
            </a:r>
            <a:r>
              <a:rPr lang="nl-NL" altLang="nl-NL" dirty="0" err="1" smtClean="0"/>
              <a:t>and</a:t>
            </a:r>
            <a:r>
              <a:rPr lang="nl-NL" altLang="nl-NL" dirty="0" smtClean="0"/>
              <a:t> </a:t>
            </a:r>
            <a:r>
              <a:rPr lang="nl-NL" altLang="nl-NL" dirty="0" err="1" smtClean="0"/>
              <a:t>Arctic</a:t>
            </a:r>
            <a:r>
              <a:rPr lang="nl-NL" altLang="nl-NL" dirty="0" smtClean="0"/>
              <a:t> in </a:t>
            </a:r>
            <a:r>
              <a:rPr lang="nl-NL" altLang="nl-NL" dirty="0" err="1" smtClean="0"/>
              <a:t>January</a:t>
            </a:r>
            <a:endParaRPr lang="nl-NL" altLang="nl-NL" dirty="0" smtClean="0"/>
          </a:p>
        </p:txBody>
      </p:sp>
      <p:sp>
        <p:nvSpPr>
          <p:cNvPr id="22532" name="Tijdelijke aanduiding voor dianummer 3"/>
          <p:cNvSpPr>
            <a:spLocks noGrp="1"/>
          </p:cNvSpPr>
          <p:nvPr>
            <p:ph type="sldNum" sz="quarter" idx="4294967295"/>
          </p:nvPr>
        </p:nvSpPr>
        <p:spPr bwMode="auto">
          <a:xfrm>
            <a:off x="7948614" y="6377517"/>
            <a:ext cx="1195387"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eaLnBrk="0" hangingPunct="0">
              <a:spcBef>
                <a:spcPct val="20000"/>
              </a:spcBef>
              <a:buFont typeface="Arial" pitchFamily="34" charset="0"/>
              <a:buChar char="•"/>
              <a:defRPr sz="3200">
                <a:solidFill>
                  <a:schemeClr val="tx1"/>
                </a:solidFill>
                <a:latin typeface="Calibri" pitchFamily="34" charset="0"/>
              </a:defRPr>
            </a:lvl1pPr>
            <a:lvl2pPr marL="631825" indent="-242888" eaLnBrk="0" hangingPunct="0">
              <a:spcBef>
                <a:spcPct val="20000"/>
              </a:spcBef>
              <a:buFont typeface="Arial" pitchFamily="34" charset="0"/>
              <a:buChar char="–"/>
              <a:defRPr sz="2800">
                <a:solidFill>
                  <a:schemeClr val="tx1"/>
                </a:solidFill>
                <a:latin typeface="Calibri" pitchFamily="34" charset="0"/>
              </a:defRPr>
            </a:lvl2pPr>
            <a:lvl3pPr marL="973138" indent="-193675" eaLnBrk="0" hangingPunct="0">
              <a:spcBef>
                <a:spcPct val="20000"/>
              </a:spcBef>
              <a:buFont typeface="Arial" pitchFamily="34" charset="0"/>
              <a:buChar char="•"/>
              <a:defRPr sz="2400">
                <a:solidFill>
                  <a:schemeClr val="tx1"/>
                </a:solidFill>
                <a:latin typeface="Calibri" pitchFamily="34" charset="0"/>
              </a:defRPr>
            </a:lvl3pPr>
            <a:lvl4pPr marL="1363663" indent="-193675" eaLnBrk="0" hangingPunct="0">
              <a:spcBef>
                <a:spcPct val="20000"/>
              </a:spcBef>
              <a:buFont typeface="Arial" pitchFamily="34" charset="0"/>
              <a:buChar char="–"/>
              <a:defRPr sz="2000">
                <a:solidFill>
                  <a:schemeClr val="tx1"/>
                </a:solidFill>
                <a:latin typeface="Calibri" pitchFamily="34" charset="0"/>
              </a:defRPr>
            </a:lvl4pPr>
            <a:lvl5pPr marL="1752600" indent="-193675" eaLnBrk="0" hangingPunct="0">
              <a:spcBef>
                <a:spcPct val="20000"/>
              </a:spcBef>
              <a:buFont typeface="Arial" pitchFamily="34" charset="0"/>
              <a:buChar char="»"/>
              <a:defRPr sz="2000">
                <a:solidFill>
                  <a:schemeClr val="tx1"/>
                </a:solidFill>
                <a:latin typeface="Calibri" pitchFamily="34" charset="0"/>
              </a:defRPr>
            </a:lvl5pPr>
            <a:lvl6pPr marL="2209800" indent="-19367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67000" indent="-19367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24200" indent="-19367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581400" indent="-19367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fld id="{0374A14E-8A21-4D75-BE4B-3EDB1E4E7BC5}" type="slidenum">
              <a:rPr lang="en-GB" altLang="en-US" sz="1200">
                <a:solidFill>
                  <a:srgbClr val="000066"/>
                </a:solidFill>
                <a:latin typeface="esasubtitle"/>
              </a:rPr>
              <a:pPr algn="ctr" eaLnBrk="1" hangingPunct="1">
                <a:spcBef>
                  <a:spcPct val="0"/>
                </a:spcBef>
                <a:buFontTx/>
                <a:buNone/>
              </a:pPr>
              <a:t>15</a:t>
            </a:fld>
            <a:endParaRPr lang="en-GB" altLang="en-US" sz="1200">
              <a:solidFill>
                <a:srgbClr val="000066"/>
              </a:solidFill>
              <a:latin typeface="esasubtitle"/>
            </a:endParaRPr>
          </a:p>
        </p:txBody>
      </p:sp>
      <p:grpSp>
        <p:nvGrpSpPr>
          <p:cNvPr id="22533" name="Groep 10"/>
          <p:cNvGrpSpPr>
            <a:grpSpLocks/>
          </p:cNvGrpSpPr>
          <p:nvPr/>
        </p:nvGrpSpPr>
        <p:grpSpPr bwMode="auto">
          <a:xfrm>
            <a:off x="0" y="1600200"/>
            <a:ext cx="9144000" cy="4356100"/>
            <a:chOff x="107950" y="1890712"/>
            <a:chExt cx="9727060" cy="3506788"/>
          </a:xfrm>
        </p:grpSpPr>
        <p:pic>
          <p:nvPicPr>
            <p:cNvPr id="22535" name="Afbeelding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1599" y="1890712"/>
              <a:ext cx="7193411"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890712"/>
              <a:ext cx="2922588" cy="3506788"/>
            </a:xfrm>
            <a:prstGeom prst="rect">
              <a:avLst/>
            </a:prstGeom>
            <a:noFill/>
            <a:ln>
              <a:noFill/>
            </a:ln>
            <a:effectLst/>
            <a:extLst>
              <a:ext uri="{909E8E84-426E-40DD-AFC4-6F175D3DCCD1}">
                <a14:hiddenFill xmlns:a14="http://schemas.microsoft.com/office/drawing/2010/main">
                  <a:solidFill>
                    <a:srgbClr val="FF990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7" name="Tekstvak 7"/>
            <p:cNvSpPr txBox="1">
              <a:spLocks noChangeArrowheads="1"/>
            </p:cNvSpPr>
            <p:nvPr/>
          </p:nvSpPr>
          <p:spPr bwMode="auto">
            <a:xfrm>
              <a:off x="2983026" y="1981200"/>
              <a:ext cx="1042476" cy="46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 typeface="Wingdings" pitchFamily="2" charset="2"/>
                <a:buNone/>
              </a:pPr>
              <a:r>
                <a:rPr lang="nl-NL" altLang="nl-NL" sz="2400">
                  <a:solidFill>
                    <a:schemeClr val="bg1"/>
                  </a:solidFill>
                  <a:latin typeface="Times New Roman" pitchFamily="18" charset="0"/>
                </a:rPr>
                <a:t>30 km</a:t>
              </a:r>
            </a:p>
          </p:txBody>
        </p:sp>
        <p:sp>
          <p:nvSpPr>
            <p:cNvPr id="22538" name="Tekstvak 8"/>
            <p:cNvSpPr txBox="1">
              <a:spLocks noChangeArrowheads="1"/>
            </p:cNvSpPr>
            <p:nvPr/>
          </p:nvSpPr>
          <p:spPr bwMode="auto">
            <a:xfrm>
              <a:off x="2952263" y="3311673"/>
              <a:ext cx="1042476" cy="46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 typeface="Wingdings" pitchFamily="2" charset="2"/>
                <a:buNone/>
              </a:pPr>
              <a:r>
                <a:rPr lang="nl-NL" altLang="nl-NL" sz="2400">
                  <a:solidFill>
                    <a:schemeClr val="bg1"/>
                  </a:solidFill>
                  <a:latin typeface="Times New Roman" pitchFamily="18" charset="0"/>
                </a:rPr>
                <a:t>15 km</a:t>
              </a:r>
            </a:p>
          </p:txBody>
        </p:sp>
      </p:grpSp>
      <p:sp>
        <p:nvSpPr>
          <p:cNvPr id="10" name="Tijdelijke aanduiding voor inhoud 2"/>
          <p:cNvSpPr txBox="1">
            <a:spLocks/>
          </p:cNvSpPr>
          <p:nvPr/>
        </p:nvSpPr>
        <p:spPr bwMode="auto">
          <a:xfrm>
            <a:off x="463550" y="5956300"/>
            <a:ext cx="77724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5" tIns="38963" rIns="77925" bIns="38963"/>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a:buFont typeface="Wingdings" panose="05000000000000000000" pitchFamily="2" charset="2"/>
              <a:buChar char="Ø"/>
              <a:defRPr/>
            </a:pPr>
            <a:r>
              <a:rPr lang="nl-NL" altLang="nl-NL" kern="0" dirty="0" err="1" smtClean="0"/>
              <a:t>Mainly</a:t>
            </a:r>
            <a:r>
              <a:rPr lang="nl-NL" altLang="nl-NL" kern="0" dirty="0" smtClean="0"/>
              <a:t> </a:t>
            </a:r>
            <a:r>
              <a:rPr lang="nl-NL" altLang="nl-NL" kern="0" dirty="0" err="1" smtClean="0"/>
              <a:t>sampled</a:t>
            </a:r>
            <a:r>
              <a:rPr lang="nl-NL" altLang="nl-NL" kern="0" dirty="0" smtClean="0"/>
              <a:t> </a:t>
            </a:r>
            <a:r>
              <a:rPr lang="nl-NL" altLang="nl-NL" kern="0" dirty="0" err="1" smtClean="0"/>
              <a:t>by</a:t>
            </a:r>
            <a:r>
              <a:rPr lang="nl-NL" altLang="nl-NL" kern="0" dirty="0" smtClean="0"/>
              <a:t> </a:t>
            </a:r>
            <a:r>
              <a:rPr lang="nl-NL" altLang="nl-NL" kern="0" dirty="0" err="1" smtClean="0"/>
              <a:t>molecular</a:t>
            </a:r>
            <a:r>
              <a:rPr lang="nl-NL" altLang="nl-NL" kern="0" dirty="0" smtClean="0"/>
              <a:t> </a:t>
            </a:r>
            <a:r>
              <a:rPr lang="nl-NL" altLang="nl-NL" kern="0" dirty="0" err="1" smtClean="0"/>
              <a:t>channel</a:t>
            </a:r>
            <a:endParaRPr lang="nl-NL" altLang="nl-NL" kern="0" dirty="0" smtClean="0"/>
          </a:p>
        </p:txBody>
      </p:sp>
    </p:spTree>
    <p:extLst>
      <p:ext uri="{BB962C8B-B14F-4D97-AF65-F5344CB8AC3E}">
        <p14:creationId xmlns:p14="http://schemas.microsoft.com/office/powerpoint/2010/main" val="34325855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endParaRPr lang="nl-NL" altLang="nl-NL" sz="3700" smtClean="0"/>
          </a:p>
        </p:txBody>
      </p:sp>
      <p:sp>
        <p:nvSpPr>
          <p:cNvPr id="30723" name="Rectangle 3"/>
          <p:cNvSpPr>
            <a:spLocks noGrp="1" noChangeArrowheads="1"/>
          </p:cNvSpPr>
          <p:nvPr>
            <p:ph type="body" idx="4294967295"/>
          </p:nvPr>
        </p:nvSpPr>
        <p:spPr/>
        <p:txBody>
          <a:bodyPr/>
          <a:lstStyle/>
          <a:p>
            <a:endParaRPr lang="nl-NL" altLang="nl-NL" smtClean="0"/>
          </a:p>
        </p:txBody>
      </p:sp>
      <p:pic>
        <p:nvPicPr>
          <p:cNvPr id="30724" name="Picture 4" descr="end_to_end_testing_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kstvak 1"/>
          <p:cNvSpPr txBox="1">
            <a:spLocks noChangeArrowheads="1"/>
          </p:cNvSpPr>
          <p:nvPr/>
        </p:nvSpPr>
        <p:spPr bwMode="auto">
          <a:xfrm>
            <a:off x="-283" y="7940"/>
            <a:ext cx="36375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rgbClr val="000000"/>
                </a:solidFill>
                <a:latin typeface="Verdana" pitchFamily="34" charset="0"/>
                <a:cs typeface="Arial" charset="0"/>
              </a:defRPr>
            </a:lvl1pPr>
            <a:lvl2pPr marL="742950" indent="-285750">
              <a:defRPr sz="2600">
                <a:solidFill>
                  <a:srgbClr val="000000"/>
                </a:solidFill>
                <a:latin typeface="Verdana" pitchFamily="34" charset="0"/>
                <a:cs typeface="Arial" charset="0"/>
              </a:defRPr>
            </a:lvl2pPr>
            <a:lvl3pPr marL="1143000" indent="-228600">
              <a:defRPr sz="2600">
                <a:solidFill>
                  <a:srgbClr val="000000"/>
                </a:solidFill>
                <a:latin typeface="Verdana" pitchFamily="34" charset="0"/>
                <a:cs typeface="Arial" charset="0"/>
              </a:defRPr>
            </a:lvl3pPr>
            <a:lvl4pPr marL="1600200" indent="-228600">
              <a:defRPr sz="2600">
                <a:solidFill>
                  <a:srgbClr val="000000"/>
                </a:solidFill>
                <a:latin typeface="Verdana" pitchFamily="34" charset="0"/>
                <a:cs typeface="Arial" charset="0"/>
              </a:defRPr>
            </a:lvl4pPr>
            <a:lvl5pPr marL="2057400" indent="-228600">
              <a:defRPr sz="2600">
                <a:solidFill>
                  <a:srgbClr val="000000"/>
                </a:solidFill>
                <a:latin typeface="Verdana" pitchFamily="34" charset="0"/>
                <a:cs typeface="Arial" charset="0"/>
              </a:defRPr>
            </a:lvl5pPr>
            <a:lvl6pPr marL="2514600" indent="-228600" eaLnBrk="0" fontAlgn="base" hangingPunct="0">
              <a:spcBef>
                <a:spcPct val="0"/>
              </a:spcBef>
              <a:spcAft>
                <a:spcPct val="0"/>
              </a:spcAft>
              <a:defRPr sz="2600">
                <a:solidFill>
                  <a:srgbClr val="000000"/>
                </a:solidFill>
                <a:latin typeface="Verdana" pitchFamily="34" charset="0"/>
                <a:cs typeface="Arial" charset="0"/>
              </a:defRPr>
            </a:lvl6pPr>
            <a:lvl7pPr marL="2971800" indent="-228600" eaLnBrk="0" fontAlgn="base" hangingPunct="0">
              <a:spcBef>
                <a:spcPct val="0"/>
              </a:spcBef>
              <a:spcAft>
                <a:spcPct val="0"/>
              </a:spcAft>
              <a:defRPr sz="2600">
                <a:solidFill>
                  <a:srgbClr val="000000"/>
                </a:solidFill>
                <a:latin typeface="Verdana" pitchFamily="34" charset="0"/>
                <a:cs typeface="Arial" charset="0"/>
              </a:defRPr>
            </a:lvl7pPr>
            <a:lvl8pPr marL="3429000" indent="-228600" eaLnBrk="0" fontAlgn="base" hangingPunct="0">
              <a:spcBef>
                <a:spcPct val="0"/>
              </a:spcBef>
              <a:spcAft>
                <a:spcPct val="0"/>
              </a:spcAft>
              <a:defRPr sz="2600">
                <a:solidFill>
                  <a:srgbClr val="000000"/>
                </a:solidFill>
                <a:latin typeface="Verdana" pitchFamily="34" charset="0"/>
                <a:cs typeface="Arial" charset="0"/>
              </a:defRPr>
            </a:lvl8pPr>
            <a:lvl9pPr marL="3886200" indent="-228600" eaLnBrk="0" fontAlgn="base" hangingPunct="0">
              <a:spcBef>
                <a:spcPct val="0"/>
              </a:spcBef>
              <a:spcAft>
                <a:spcPct val="0"/>
              </a:spcAft>
              <a:defRPr sz="2600">
                <a:solidFill>
                  <a:srgbClr val="000000"/>
                </a:solidFill>
                <a:latin typeface="Verdana" pitchFamily="34" charset="0"/>
                <a:cs typeface="Arial" charset="0"/>
              </a:defRPr>
            </a:lvl9pPr>
          </a:lstStyle>
          <a:p>
            <a:pPr algn="ctr"/>
            <a:r>
              <a:rPr lang="en-US" altLang="nl-NL" sz="4000" b="1" dirty="0">
                <a:solidFill>
                  <a:srgbClr val="002060"/>
                </a:solidFill>
                <a:latin typeface="+mj-lt"/>
              </a:rPr>
              <a:t>Forward </a:t>
            </a:r>
            <a:br>
              <a:rPr lang="en-US" altLang="nl-NL" sz="4000" b="1" dirty="0">
                <a:solidFill>
                  <a:srgbClr val="002060"/>
                </a:solidFill>
                <a:latin typeface="+mj-lt"/>
              </a:rPr>
            </a:br>
            <a:r>
              <a:rPr lang="en-US" altLang="nl-NL" sz="4000" b="1" dirty="0">
                <a:solidFill>
                  <a:srgbClr val="002060"/>
                </a:solidFill>
                <a:latin typeface="+mj-lt"/>
              </a:rPr>
              <a:t>Engineering</a:t>
            </a:r>
            <a:endParaRPr lang="nl-NL" altLang="nl-NL" sz="4000" b="1" dirty="0">
              <a:solidFill>
                <a:srgbClr val="002060"/>
              </a:solidFill>
              <a:latin typeface="+mj-lt"/>
            </a:endParaRPr>
          </a:p>
        </p:txBody>
      </p:sp>
      <p:sp>
        <p:nvSpPr>
          <p:cNvPr id="6" name="Text Box 12"/>
          <p:cNvSpPr txBox="1">
            <a:spLocks noChangeArrowheads="1"/>
          </p:cNvSpPr>
          <p:nvPr/>
        </p:nvSpPr>
        <p:spPr bwMode="auto">
          <a:xfrm>
            <a:off x="228600" y="5986541"/>
            <a:ext cx="3879780" cy="59644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91000"/>
              </a:lnSpc>
              <a:spcBef>
                <a:spcPct val="0"/>
              </a:spcBef>
              <a:buClr>
                <a:srgbClr val="0033CC"/>
              </a:buClr>
              <a:buFont typeface="Wingdings" pitchFamily="2" charset="2"/>
              <a:buChar char="Ø"/>
            </a:pPr>
            <a:r>
              <a:rPr lang="en-US" altLang="nl-NL" sz="1800" dirty="0"/>
              <a:t> </a:t>
            </a:r>
            <a:r>
              <a:rPr lang="en-US" altLang="nl-NL" sz="1800" dirty="0" smtClean="0">
                <a:solidFill>
                  <a:srgbClr val="0033CC"/>
                </a:solidFill>
              </a:rPr>
              <a:t>Mission success depends on reverse</a:t>
            </a:r>
            <a:br>
              <a:rPr lang="en-US" altLang="nl-NL" sz="1800" dirty="0" smtClean="0">
                <a:solidFill>
                  <a:srgbClr val="0033CC"/>
                </a:solidFill>
              </a:rPr>
            </a:br>
            <a:r>
              <a:rPr lang="en-US" altLang="nl-NL" sz="1800" dirty="0" smtClean="0">
                <a:solidFill>
                  <a:srgbClr val="0033CC"/>
                </a:solidFill>
              </a:rPr>
              <a:t>     engineering generally (in </a:t>
            </a:r>
            <a:r>
              <a:rPr lang="en-US" altLang="nl-NL" sz="1800" dirty="0" err="1" smtClean="0">
                <a:solidFill>
                  <a:srgbClr val="0033CC"/>
                </a:solidFill>
              </a:rPr>
              <a:t>cal</a:t>
            </a:r>
            <a:r>
              <a:rPr lang="en-US" altLang="nl-NL" sz="1800" dirty="0" smtClean="0">
                <a:solidFill>
                  <a:srgbClr val="0033CC"/>
                </a:solidFill>
              </a:rPr>
              <a:t>/</a:t>
            </a:r>
            <a:r>
              <a:rPr lang="en-US" altLang="nl-NL" sz="1800" dirty="0" err="1" smtClean="0">
                <a:solidFill>
                  <a:srgbClr val="0033CC"/>
                </a:solidFill>
              </a:rPr>
              <a:t>val</a:t>
            </a:r>
            <a:r>
              <a:rPr lang="en-US" altLang="nl-NL" sz="1800" dirty="0" smtClean="0">
                <a:solidFill>
                  <a:srgbClr val="0033CC"/>
                </a:solidFill>
              </a:rPr>
              <a:t>)</a:t>
            </a:r>
            <a:endParaRPr lang="en-US" altLang="nl-NL" sz="1800" dirty="0">
              <a:solidFill>
                <a:srgbClr val="0033CC"/>
              </a:solidFill>
            </a:endParaRPr>
          </a:p>
        </p:txBody>
      </p:sp>
      <p:sp>
        <p:nvSpPr>
          <p:cNvPr id="7" name="Text Box 12"/>
          <p:cNvSpPr txBox="1">
            <a:spLocks noChangeArrowheads="1"/>
          </p:cNvSpPr>
          <p:nvPr/>
        </p:nvSpPr>
        <p:spPr bwMode="auto">
          <a:xfrm>
            <a:off x="6844654" y="4749800"/>
            <a:ext cx="2328201" cy="1100558"/>
          </a:xfrm>
          <a:prstGeom prst="rect">
            <a:avLst/>
          </a:prstGeom>
          <a:solidFill>
            <a:schemeClr val="bg1"/>
          </a:solidFill>
          <a:ln>
            <a:noFill/>
          </a:ln>
          <a:effectLs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91000"/>
              </a:lnSpc>
              <a:spcBef>
                <a:spcPct val="0"/>
              </a:spcBef>
              <a:buClr>
                <a:srgbClr val="0033CC"/>
              </a:buClr>
              <a:buFont typeface="Wingdings" pitchFamily="2" charset="2"/>
              <a:buChar char="Ø"/>
            </a:pPr>
            <a:r>
              <a:rPr lang="en-US" altLang="nl-NL" sz="1800" dirty="0"/>
              <a:t> </a:t>
            </a:r>
            <a:r>
              <a:rPr lang="en-US" altLang="nl-NL" sz="1800" dirty="0" smtClean="0">
                <a:solidFill>
                  <a:srgbClr val="0033CC"/>
                </a:solidFill>
              </a:rPr>
              <a:t>KNMI developed a </a:t>
            </a:r>
            <a:br>
              <a:rPr lang="en-US" altLang="nl-NL" sz="1800" dirty="0" smtClean="0">
                <a:solidFill>
                  <a:srgbClr val="0033CC"/>
                </a:solidFill>
              </a:rPr>
            </a:br>
            <a:r>
              <a:rPr lang="en-US" altLang="nl-NL" sz="1800" dirty="0" smtClean="0">
                <a:solidFill>
                  <a:srgbClr val="0033CC"/>
                </a:solidFill>
              </a:rPr>
              <a:t>     Chain of Processors </a:t>
            </a:r>
            <a:br>
              <a:rPr lang="en-US" altLang="nl-NL" sz="1800" dirty="0" smtClean="0">
                <a:solidFill>
                  <a:srgbClr val="0033CC"/>
                </a:solidFill>
              </a:rPr>
            </a:br>
            <a:r>
              <a:rPr lang="en-US" altLang="nl-NL" sz="1800" dirty="0" smtClean="0">
                <a:solidFill>
                  <a:srgbClr val="0033CC"/>
                </a:solidFill>
              </a:rPr>
              <a:t>     to aid </a:t>
            </a:r>
            <a:r>
              <a:rPr lang="en-US" altLang="nl-NL" sz="1800" dirty="0" err="1" smtClean="0">
                <a:solidFill>
                  <a:srgbClr val="0033CC"/>
                </a:solidFill>
              </a:rPr>
              <a:t>cal</a:t>
            </a:r>
            <a:r>
              <a:rPr lang="en-US" altLang="nl-NL" sz="1800" dirty="0" smtClean="0">
                <a:solidFill>
                  <a:srgbClr val="0033CC"/>
                </a:solidFill>
              </a:rPr>
              <a:t>/</a:t>
            </a:r>
            <a:r>
              <a:rPr lang="en-US" altLang="nl-NL" sz="1800" dirty="0" err="1" smtClean="0">
                <a:solidFill>
                  <a:srgbClr val="0033CC"/>
                </a:solidFill>
              </a:rPr>
              <a:t>val</a:t>
            </a:r>
            <a:r>
              <a:rPr lang="en-US" altLang="nl-NL" sz="1800" dirty="0" smtClean="0">
                <a:solidFill>
                  <a:srgbClr val="0033CC"/>
                </a:solidFill>
              </a:rPr>
              <a:t> </a:t>
            </a:r>
            <a:br>
              <a:rPr lang="en-US" altLang="nl-NL" sz="1800" dirty="0" smtClean="0">
                <a:solidFill>
                  <a:srgbClr val="0033CC"/>
                </a:solidFill>
              </a:rPr>
            </a:br>
            <a:r>
              <a:rPr lang="en-US" altLang="nl-NL" sz="1800" dirty="0" smtClean="0">
                <a:solidFill>
                  <a:srgbClr val="0033CC"/>
                </a:solidFill>
              </a:rPr>
              <a:t>     feedback process</a:t>
            </a:r>
            <a:endParaRPr lang="en-US" altLang="nl-NL" sz="1800" dirty="0">
              <a:solidFill>
                <a:srgbClr val="0033CC"/>
              </a:solidFill>
            </a:endParaRPr>
          </a:p>
        </p:txBody>
      </p:sp>
    </p:spTree>
    <p:extLst>
      <p:ext uri="{BB962C8B-B14F-4D97-AF65-F5344CB8AC3E}">
        <p14:creationId xmlns:p14="http://schemas.microsoft.com/office/powerpoint/2010/main" val="3705994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rwa5f%205d%20first%20dump%20aladin%20world%20rect"/>
          <p:cNvPicPr>
            <a:picLocks noChangeAspect="1" noChangeArrowheads="1"/>
          </p:cNvPicPr>
          <p:nvPr/>
        </p:nvPicPr>
        <p:blipFill>
          <a:blip r:embed="rId2">
            <a:extLst>
              <a:ext uri="{28A0092B-C50C-407E-A947-70E740481C1C}">
                <a14:useLocalDpi xmlns:a14="http://schemas.microsoft.com/office/drawing/2010/main" val="0"/>
              </a:ext>
            </a:extLst>
          </a:blip>
          <a:srcRect l="1001" t="13382" r="3970" b="21976"/>
          <a:stretch>
            <a:fillRect/>
          </a:stretch>
        </p:blipFill>
        <p:spPr bwMode="auto">
          <a:xfrm>
            <a:off x="317500" y="1989138"/>
            <a:ext cx="5783263" cy="3436937"/>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3"/>
          <p:cNvSpPr>
            <a:spLocks noChangeArrowheads="1"/>
          </p:cNvSpPr>
          <p:nvPr/>
        </p:nvSpPr>
        <p:spPr bwMode="auto">
          <a:xfrm>
            <a:off x="317500" y="2060575"/>
            <a:ext cx="5783263" cy="338455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108548" name="Picture 4" descr="Svalbard ground st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2275" y="908050"/>
            <a:ext cx="2897188" cy="2141538"/>
          </a:xfrm>
          <a:prstGeom prst="rect">
            <a:avLst/>
          </a:prstGeom>
          <a:noFill/>
          <a:ln w="9525">
            <a:solidFill>
              <a:srgbClr val="A3C0F3"/>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Lst>
        </p:spPr>
      </p:pic>
      <p:sp>
        <p:nvSpPr>
          <p:cNvPr id="108549" name="Text Box 5"/>
          <p:cNvSpPr txBox="1">
            <a:spLocks noChangeArrowheads="1"/>
          </p:cNvSpPr>
          <p:nvPr/>
        </p:nvSpPr>
        <p:spPr bwMode="auto">
          <a:xfrm>
            <a:off x="517525" y="1187450"/>
            <a:ext cx="452120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nl-NL" sz="2400" b="1" dirty="0">
                <a:solidFill>
                  <a:schemeClr val="tx1"/>
                </a:solidFill>
                <a:latin typeface="Arial" charset="0"/>
              </a:rPr>
              <a:t>QRT coverage  </a:t>
            </a:r>
          </a:p>
          <a:p>
            <a:pPr>
              <a:spcBef>
                <a:spcPct val="50000"/>
              </a:spcBef>
            </a:pPr>
            <a:r>
              <a:rPr lang="en-US" altLang="nl-NL" sz="1800" b="1" dirty="0">
                <a:solidFill>
                  <a:schemeClr val="tx1"/>
                </a:solidFill>
                <a:latin typeface="Arial" charset="0"/>
              </a:rPr>
              <a:t>Dumps to Svalbard X-band station</a:t>
            </a:r>
            <a:endParaRPr lang="en-GB" altLang="nl-NL" sz="1800" b="1" dirty="0">
              <a:solidFill>
                <a:schemeClr val="tx1"/>
              </a:solidFill>
              <a:latin typeface="Arial" charset="0"/>
            </a:endParaRPr>
          </a:p>
        </p:txBody>
      </p:sp>
      <p:sp>
        <p:nvSpPr>
          <p:cNvPr id="108550" name="Text Box 6"/>
          <p:cNvSpPr txBox="1">
            <a:spLocks noChangeArrowheads="1"/>
          </p:cNvSpPr>
          <p:nvPr/>
        </p:nvSpPr>
        <p:spPr bwMode="auto">
          <a:xfrm>
            <a:off x="7577138" y="3371850"/>
            <a:ext cx="896937" cy="19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nl-NL" sz="700" b="1">
                <a:solidFill>
                  <a:schemeClr val="tx1"/>
                </a:solidFill>
                <a:latin typeface="Arial" charset="0"/>
              </a:rPr>
              <a:t>Courtesy KSAT</a:t>
            </a:r>
          </a:p>
        </p:txBody>
      </p:sp>
      <p:sp>
        <p:nvSpPr>
          <p:cNvPr id="108551" name="Text Box 7"/>
          <p:cNvSpPr txBox="1">
            <a:spLocks noChangeArrowheads="1"/>
          </p:cNvSpPr>
          <p:nvPr/>
        </p:nvSpPr>
        <p:spPr bwMode="auto">
          <a:xfrm>
            <a:off x="6499225" y="3789363"/>
            <a:ext cx="2187575" cy="1095375"/>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nl-NL" sz="1600" b="1">
                <a:solidFill>
                  <a:srgbClr val="0000FF"/>
                </a:solidFill>
                <a:latin typeface="Arial" charset="0"/>
              </a:rPr>
              <a:t>QRT service: delivery of L1B BUFR to users within 30 min. </a:t>
            </a:r>
          </a:p>
        </p:txBody>
      </p:sp>
      <p:sp>
        <p:nvSpPr>
          <p:cNvPr id="108552" name="Line 8"/>
          <p:cNvSpPr>
            <a:spLocks noChangeShapeType="1"/>
          </p:cNvSpPr>
          <p:nvPr/>
        </p:nvSpPr>
        <p:spPr bwMode="auto">
          <a:xfrm flipV="1">
            <a:off x="3706813" y="1700213"/>
            <a:ext cx="1730375" cy="720725"/>
          </a:xfrm>
          <a:prstGeom prst="line">
            <a:avLst/>
          </a:prstGeom>
          <a:noFill/>
          <a:ln w="635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8553" name="Line 9"/>
          <p:cNvSpPr>
            <a:spLocks noChangeShapeType="1"/>
          </p:cNvSpPr>
          <p:nvPr/>
        </p:nvSpPr>
        <p:spPr bwMode="auto">
          <a:xfrm>
            <a:off x="4705350" y="2997200"/>
            <a:ext cx="1793875" cy="792163"/>
          </a:xfrm>
          <a:prstGeom prst="line">
            <a:avLst/>
          </a:prstGeom>
          <a:noFill/>
          <a:ln w="63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8554" name="Oval 10"/>
          <p:cNvSpPr>
            <a:spLocks noChangeArrowheads="1"/>
          </p:cNvSpPr>
          <p:nvPr/>
        </p:nvSpPr>
        <p:spPr bwMode="auto">
          <a:xfrm>
            <a:off x="4638675" y="2924175"/>
            <a:ext cx="131763" cy="144463"/>
          </a:xfrm>
          <a:prstGeom prst="ellipse">
            <a:avLst/>
          </a:prstGeom>
          <a:solidFill>
            <a:schemeClr val="accent1"/>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8556" name="Text Box 12"/>
          <p:cNvSpPr txBox="1">
            <a:spLocks noChangeArrowheads="1"/>
          </p:cNvSpPr>
          <p:nvPr/>
        </p:nvSpPr>
        <p:spPr bwMode="auto">
          <a:xfrm>
            <a:off x="152400" y="5661025"/>
            <a:ext cx="8763000" cy="65248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571500">
              <a:defRPr>
                <a:solidFill>
                  <a:schemeClr val="tx1"/>
                </a:solidFill>
                <a:latin typeface="Arial" charset="0"/>
              </a:defRPr>
            </a:lvl2pPr>
            <a:lvl3pPr marL="1143000">
              <a:defRPr>
                <a:solidFill>
                  <a:schemeClr val="tx1"/>
                </a:solidFill>
                <a:latin typeface="Arial" charset="0"/>
              </a:defRPr>
            </a:lvl3pPr>
            <a:lvl4pPr marL="1714500">
              <a:defRPr>
                <a:solidFill>
                  <a:schemeClr val="tx1"/>
                </a:solidFill>
                <a:latin typeface="Arial" charset="0"/>
              </a:defRPr>
            </a:lvl4pPr>
            <a:lvl5pPr marL="2286000">
              <a:defRPr>
                <a:solidFill>
                  <a:schemeClr val="tx1"/>
                </a:solidFill>
                <a:latin typeface="Arial" charset="0"/>
              </a:defRPr>
            </a:lvl5pPr>
            <a:lvl6pPr marL="2743200" fontAlgn="base">
              <a:spcBef>
                <a:spcPct val="0"/>
              </a:spcBef>
              <a:spcAft>
                <a:spcPct val="0"/>
              </a:spcAft>
              <a:defRPr>
                <a:solidFill>
                  <a:schemeClr val="tx1"/>
                </a:solidFill>
                <a:latin typeface="Arial" charset="0"/>
              </a:defRPr>
            </a:lvl6pPr>
            <a:lvl7pPr marL="3200400" fontAlgn="base">
              <a:spcBef>
                <a:spcPct val="0"/>
              </a:spcBef>
              <a:spcAft>
                <a:spcPct val="0"/>
              </a:spcAft>
              <a:defRPr>
                <a:solidFill>
                  <a:schemeClr val="tx1"/>
                </a:solidFill>
                <a:latin typeface="Arial" charset="0"/>
              </a:defRPr>
            </a:lvl7pPr>
            <a:lvl8pPr marL="3657600" fontAlgn="base">
              <a:spcBef>
                <a:spcPct val="0"/>
              </a:spcBef>
              <a:spcAft>
                <a:spcPct val="0"/>
              </a:spcAft>
              <a:defRPr>
                <a:solidFill>
                  <a:schemeClr val="tx1"/>
                </a:solidFill>
                <a:latin typeface="Arial" charset="0"/>
              </a:defRPr>
            </a:lvl8pPr>
            <a:lvl9pPr marL="4114800" fontAlgn="base">
              <a:spcBef>
                <a:spcPct val="0"/>
              </a:spcBef>
              <a:spcAft>
                <a:spcPct val="0"/>
              </a:spcAft>
              <a:defRPr>
                <a:solidFill>
                  <a:schemeClr val="tx1"/>
                </a:solidFill>
                <a:latin typeface="Arial" charset="0"/>
              </a:defRPr>
            </a:lvl9pPr>
          </a:lstStyle>
          <a:p>
            <a:pPr algn="ctr" eaLnBrk="1" hangingPunct="1">
              <a:lnSpc>
                <a:spcPct val="91000"/>
              </a:lnSpc>
              <a:buClr>
                <a:srgbClr val="0033CC"/>
              </a:buClr>
              <a:buSzPct val="100000"/>
              <a:buFont typeface="Wingdings" pitchFamily="2" charset="2"/>
              <a:buChar char="Ø"/>
            </a:pPr>
            <a:r>
              <a:rPr lang="en-US" altLang="nl-NL" sz="2000" dirty="0">
                <a:latin typeface="+mn-lt"/>
              </a:rPr>
              <a:t> </a:t>
            </a:r>
            <a:r>
              <a:rPr lang="en-US" altLang="nl-NL" sz="2000" dirty="0">
                <a:solidFill>
                  <a:srgbClr val="0033CC"/>
                </a:solidFill>
                <a:latin typeface="+mn-lt"/>
              </a:rPr>
              <a:t>Explore possibility of L2B BUFR delivery to users in QRT/NRT to </a:t>
            </a:r>
            <a:br>
              <a:rPr lang="en-US" altLang="nl-NL" sz="2000" dirty="0">
                <a:solidFill>
                  <a:srgbClr val="0033CC"/>
                </a:solidFill>
                <a:latin typeface="+mn-lt"/>
              </a:rPr>
            </a:br>
            <a:r>
              <a:rPr lang="en-US" altLang="nl-NL" sz="2000" dirty="0">
                <a:solidFill>
                  <a:srgbClr val="0033CC"/>
                </a:solidFill>
                <a:latin typeface="+mn-lt"/>
              </a:rPr>
              <a:t>enable regional short-range forecasting benefit</a:t>
            </a:r>
          </a:p>
        </p:txBody>
      </p:sp>
      <p:sp>
        <p:nvSpPr>
          <p:cNvPr id="15" name="Text Box 3"/>
          <p:cNvSpPr txBox="1">
            <a:spLocks noChangeArrowheads="1"/>
          </p:cNvSpPr>
          <p:nvPr/>
        </p:nvSpPr>
        <p:spPr bwMode="auto">
          <a:xfrm>
            <a:off x="1219200" y="76200"/>
            <a:ext cx="6048375" cy="1200329"/>
          </a:xfrm>
          <a:prstGeom prst="rect">
            <a:avLst/>
          </a:prstGeom>
          <a:noFill/>
          <a:ln>
            <a:noFill/>
          </a:ln>
          <a:effectLst/>
          <a:extLst>
            <a:ext uri="{909E8E84-426E-40DD-AFC4-6F175D3DCCD1}">
              <a14:hiddenFill xmlns:a14="http://schemas.microsoft.com/office/drawing/2010/main">
                <a:solidFill>
                  <a:srgbClr val="A3C0F3"/>
                </a:solidFill>
              </a14:hiddenFill>
            </a:ex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pPr algn="ctr">
              <a:spcBef>
                <a:spcPct val="50000"/>
              </a:spcBef>
            </a:pPr>
            <a:r>
              <a:rPr lang="en-US" altLang="nl-NL" sz="3600" b="1" dirty="0">
                <a:solidFill>
                  <a:schemeClr val="bg1"/>
                </a:solidFill>
              </a:rPr>
              <a:t>Quasi Real-Time (QRT)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38201" y="381000"/>
            <a:ext cx="6934199" cy="5715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nl-NL" sz="3200" dirty="0"/>
              <a:t>Prospect based on </a:t>
            </a:r>
            <a:r>
              <a:rPr lang="en-US" altLang="nl-NL" sz="3200" dirty="0" err="1"/>
              <a:t>HiRLAM</a:t>
            </a:r>
            <a:r>
              <a:rPr lang="en-US" altLang="nl-NL" sz="3200" dirty="0"/>
              <a:t> operations</a:t>
            </a:r>
          </a:p>
        </p:txBody>
      </p:sp>
      <p:sp>
        <p:nvSpPr>
          <p:cNvPr id="23555" name="Rectangle 3"/>
          <p:cNvSpPr>
            <a:spLocks noGrp="1" noChangeArrowheads="1"/>
          </p:cNvSpPr>
          <p:nvPr>
            <p:ph idx="1"/>
          </p:nvPr>
        </p:nvSpPr>
        <p:spPr>
          <a:xfrm>
            <a:off x="228600" y="1219200"/>
            <a:ext cx="8763000" cy="43561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nl-NL" sz="1000" dirty="0"/>
          </a:p>
          <a:p>
            <a:pPr>
              <a:buFont typeface="Arial" charset="0"/>
              <a:buChar char="•"/>
            </a:pPr>
            <a:r>
              <a:rPr lang="en-US" altLang="nl-NL" sz="2000" dirty="0"/>
              <a:t> 	~70-100% of Aeolus </a:t>
            </a:r>
            <a:r>
              <a:rPr lang="en-US" altLang="nl-NL" sz="2000" dirty="0">
                <a:solidFill>
                  <a:srgbClr val="00B050"/>
                </a:solidFill>
              </a:rPr>
              <a:t>QRT</a:t>
            </a:r>
            <a:r>
              <a:rPr lang="en-US" altLang="nl-NL" sz="2000" dirty="0"/>
              <a:t> L2B winds can be </a:t>
            </a:r>
            <a:br>
              <a:rPr lang="en-US" altLang="nl-NL" sz="2000" dirty="0"/>
            </a:br>
            <a:r>
              <a:rPr lang="en-US" altLang="nl-NL" sz="2000" dirty="0"/>
              <a:t>	used in current </a:t>
            </a:r>
            <a:r>
              <a:rPr lang="en-US" altLang="nl-NL" sz="2000" dirty="0" err="1"/>
              <a:t>HiRLAM</a:t>
            </a:r>
            <a:r>
              <a:rPr lang="en-US" altLang="nl-NL" sz="2000" dirty="0"/>
              <a:t> implementations</a:t>
            </a:r>
          </a:p>
          <a:p>
            <a:pPr>
              <a:buFont typeface="Arial" charset="0"/>
              <a:buChar char="•"/>
            </a:pPr>
            <a:endParaRPr lang="en-US" altLang="nl-NL" sz="2000" dirty="0"/>
          </a:p>
          <a:p>
            <a:pPr>
              <a:buFont typeface="Arial" charset="0"/>
              <a:buChar char="•"/>
            </a:pPr>
            <a:r>
              <a:rPr lang="en-US" altLang="nl-NL" sz="2000" dirty="0"/>
              <a:t> 	&lt; 50% of Aeolus </a:t>
            </a:r>
            <a:r>
              <a:rPr lang="en-US" altLang="nl-NL" sz="2000" dirty="0">
                <a:solidFill>
                  <a:srgbClr val="FF0000"/>
                </a:solidFill>
              </a:rPr>
              <a:t>NRT</a:t>
            </a:r>
            <a:r>
              <a:rPr lang="en-US" altLang="nl-NL" sz="2000" dirty="0"/>
              <a:t> L2B winds can be </a:t>
            </a:r>
            <a:br>
              <a:rPr lang="en-US" altLang="nl-NL" sz="2000" dirty="0"/>
            </a:br>
            <a:r>
              <a:rPr lang="en-US" altLang="nl-NL" sz="2000" dirty="0"/>
              <a:t>	used in </a:t>
            </a:r>
            <a:r>
              <a:rPr lang="en-US" altLang="nl-NL" sz="2000" dirty="0" err="1"/>
              <a:t>HiRLAM</a:t>
            </a:r>
            <a:endParaRPr lang="en-US" altLang="nl-NL" sz="2000" dirty="0"/>
          </a:p>
          <a:p>
            <a:pPr>
              <a:buFont typeface="Arial" charset="0"/>
              <a:buChar char="•"/>
            </a:pPr>
            <a:endParaRPr lang="en-US" altLang="nl-NL" sz="2000" dirty="0"/>
          </a:p>
          <a:p>
            <a:pPr lvl="1"/>
            <a:r>
              <a:rPr lang="en-US" altLang="nl-NL" sz="2000" dirty="0"/>
              <a:t> 	These numbers vary for other NRT and QRT specs.</a:t>
            </a:r>
          </a:p>
          <a:p>
            <a:pPr>
              <a:buFont typeface="Arial" charset="0"/>
              <a:buChar char="•"/>
            </a:pPr>
            <a:endParaRPr lang="en-US" altLang="nl-NL" sz="2000" dirty="0"/>
          </a:p>
          <a:p>
            <a:pPr>
              <a:buFont typeface="Arial" charset="0"/>
              <a:buChar char="•"/>
            </a:pPr>
            <a:r>
              <a:rPr lang="en-US" altLang="nl-NL" sz="2000" dirty="0"/>
              <a:t> 	There is a general tendency to </a:t>
            </a:r>
            <a:r>
              <a:rPr lang="en-US" altLang="nl-NL" sz="2000" dirty="0" smtClean="0"/>
              <a:t>3-h/1-h </a:t>
            </a:r>
            <a:r>
              <a:rPr lang="en-US" altLang="nl-NL" sz="2000" dirty="0"/>
              <a:t>cycling </a:t>
            </a:r>
            <a:br>
              <a:rPr lang="en-US" altLang="nl-NL" sz="2000" dirty="0"/>
            </a:br>
            <a:r>
              <a:rPr lang="en-US" altLang="nl-NL" sz="2000" dirty="0"/>
              <a:t>	and fast cut-off in the coming years to </a:t>
            </a:r>
            <a:br>
              <a:rPr lang="en-US" altLang="nl-NL" sz="2000" dirty="0"/>
            </a:br>
            <a:r>
              <a:rPr lang="en-US" altLang="nl-NL" sz="2000" dirty="0"/>
              <a:t>	better exploit fast observations (like EARS), </a:t>
            </a:r>
            <a:br>
              <a:rPr lang="en-US" altLang="nl-NL" sz="2000" dirty="0"/>
            </a:br>
            <a:r>
              <a:rPr lang="en-US" altLang="nl-NL" sz="2000" dirty="0"/>
              <a:t>	increasing the need for QRT delivery in regional </a:t>
            </a:r>
            <a:r>
              <a:rPr lang="en-US" altLang="nl-NL" sz="2000" dirty="0" smtClean="0"/>
              <a:t/>
            </a:r>
            <a:br>
              <a:rPr lang="en-US" altLang="nl-NL" sz="2000" dirty="0" smtClean="0"/>
            </a:br>
            <a:r>
              <a:rPr lang="en-US" altLang="nl-NL" sz="2000" dirty="0" smtClean="0"/>
              <a:t>	NWP</a:t>
            </a:r>
            <a:endParaRPr lang="en-US" altLang="nl-NL" sz="2000" dirty="0"/>
          </a:p>
          <a:p>
            <a:endParaRPr lang="en-US" altLang="nl-NL" sz="2000" dirty="0"/>
          </a:p>
          <a:p>
            <a:endParaRPr lang="en-US" altLang="nl-NL" sz="2000" dirty="0"/>
          </a:p>
          <a:p>
            <a:pPr>
              <a:buFont typeface="Arial" charset="0"/>
              <a:buChar char="•"/>
            </a:pPr>
            <a:endParaRPr lang="en-US" altLang="nl-NL" sz="1600" dirty="0"/>
          </a:p>
          <a:p>
            <a:endParaRPr lang="en-US" altLang="nl-NL"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if Aeolus is a success?</a:t>
            </a:r>
            <a:endParaRPr lang="nl-NL" dirty="0"/>
          </a:p>
        </p:txBody>
      </p:sp>
      <p:sp>
        <p:nvSpPr>
          <p:cNvPr id="4" name="Tijdelijke aanduiding voor voettekst 3"/>
          <p:cNvSpPr>
            <a:spLocks noGrp="1"/>
          </p:cNvSpPr>
          <p:nvPr>
            <p:ph type="ftr" sz="quarter" idx="10"/>
          </p:nvPr>
        </p:nvSpPr>
        <p:spPr/>
        <p:txBody>
          <a:bodyPr/>
          <a:lstStyle/>
          <a:p>
            <a:r>
              <a:rPr lang="it-IT" altLang="nl-NL" smtClean="0"/>
              <a:t>Page </a:t>
            </a:r>
            <a:fld id="{41448E4F-E40F-4343-AB00-DD385A7C706D}" type="slidenum">
              <a:rPr lang="it-IT" altLang="nl-NL" smtClean="0"/>
              <a:pPr/>
              <a:t>19</a:t>
            </a:fld>
            <a:endParaRPr lang="it-IT" altLang="nl-NL"/>
          </a:p>
        </p:txBody>
      </p:sp>
      <p:sp>
        <p:nvSpPr>
          <p:cNvPr id="5" name="Tijdelijke aanduiding voor inhoud 2"/>
          <p:cNvSpPr>
            <a:spLocks noGrp="1"/>
          </p:cNvSpPr>
          <p:nvPr>
            <p:ph idx="1"/>
          </p:nvPr>
        </p:nvSpPr>
        <p:spPr>
          <a:xfrm>
            <a:off x="612774" y="1371600"/>
            <a:ext cx="8226425" cy="4318000"/>
          </a:xfrm>
        </p:spPr>
        <p:txBody>
          <a:bodyPr>
            <a:noAutofit/>
          </a:bodyPr>
          <a:lstStyle/>
          <a:p>
            <a:pPr marL="0" indent="0">
              <a:buNone/>
            </a:pPr>
            <a:r>
              <a:rPr lang="en-US" sz="1400" b="1" dirty="0"/>
              <a:t>13</a:t>
            </a:r>
            <a:r>
              <a:rPr lang="en-US" sz="1400" b="1" baseline="30000" dirty="0"/>
              <a:t>th</a:t>
            </a:r>
            <a:r>
              <a:rPr lang="en-US" sz="1400" b="1" dirty="0"/>
              <a:t> International Winds Workshop, Monterey, 27 June - 1 July 2016</a:t>
            </a:r>
          </a:p>
          <a:p>
            <a:endParaRPr lang="en-US" sz="1400" b="1" dirty="0"/>
          </a:p>
          <a:p>
            <a:pPr marL="0" indent="0">
              <a:buNone/>
            </a:pPr>
            <a:r>
              <a:rPr lang="en-US" sz="1400" b="1" dirty="0" smtClean="0"/>
              <a:t>Draft report to WMO CGMS from </a:t>
            </a:r>
            <a:r>
              <a:rPr lang="en-US" sz="1400" b="1" dirty="0"/>
              <a:t>Working Group 2 (WG2): Data Assimilation</a:t>
            </a:r>
          </a:p>
          <a:p>
            <a:endParaRPr lang="nl-NL" sz="800" dirty="0"/>
          </a:p>
          <a:p>
            <a:r>
              <a:rPr lang="en-US" sz="1400" b="1" dirty="0"/>
              <a:t>6. New satellite mission proposals</a:t>
            </a:r>
          </a:p>
          <a:p>
            <a:endParaRPr lang="en-US" sz="800" b="1" dirty="0"/>
          </a:p>
          <a:p>
            <a:pPr marL="0" indent="0">
              <a:buNone/>
            </a:pPr>
            <a:r>
              <a:rPr lang="en-US" sz="1400" dirty="0"/>
              <a:t>There continues to be an unmet requirement of wind profile observations with sufficient global and temporal coverage. The group is looking forward to Aeolus data which will give profiles of line-of-sight winds, but notes that currently there is </a:t>
            </a:r>
            <a:r>
              <a:rPr lang="en-US" sz="1400" dirty="0">
                <a:solidFill>
                  <a:srgbClr val="FF0000"/>
                </a:solidFill>
              </a:rPr>
              <a:t>no secure follow-on mission</a:t>
            </a:r>
            <a:r>
              <a:rPr lang="en-US" sz="1400" dirty="0"/>
              <a:t>. Some proposed missions with potential have been presented at the workshop.</a:t>
            </a:r>
          </a:p>
          <a:p>
            <a:pPr marL="0" indent="0">
              <a:buNone/>
            </a:pPr>
            <a:r>
              <a:rPr lang="en-US" sz="1400" b="1" dirty="0" smtClean="0"/>
              <a:t>Recommendation </a:t>
            </a:r>
            <a:r>
              <a:rPr lang="en-US" sz="1400" b="1" dirty="0"/>
              <a:t>to space agencies: to implement satellite missions that allow the provision of wind profile / dynamical information with global coverage (e.g., DWL, </a:t>
            </a:r>
            <a:r>
              <a:rPr lang="en-US" sz="1400" b="1" dirty="0" err="1"/>
              <a:t>hyperspectral</a:t>
            </a:r>
            <a:r>
              <a:rPr lang="en-US" sz="1400" b="1" dirty="0"/>
              <a:t> IR with high temporal frequency and spatial resolution). </a:t>
            </a:r>
            <a:r>
              <a:rPr lang="en-US" sz="1400" dirty="0"/>
              <a:t>. </a:t>
            </a:r>
            <a:endParaRPr lang="en-US" sz="1400" dirty="0" smtClean="0"/>
          </a:p>
          <a:p>
            <a:endParaRPr lang="en-US" sz="1400" b="1" dirty="0"/>
          </a:p>
          <a:p>
            <a:r>
              <a:rPr lang="en-US" sz="2000" b="1" dirty="0" smtClean="0">
                <a:solidFill>
                  <a:srgbClr val="FF0000"/>
                </a:solidFill>
              </a:rPr>
              <a:t>Low-cost </a:t>
            </a:r>
            <a:r>
              <a:rPr lang="en-US" sz="2000" b="1" dirty="0" smtClean="0">
                <a:solidFill>
                  <a:srgbClr val="FF0000"/>
                </a:solidFill>
              </a:rPr>
              <a:t>pre-design study?</a:t>
            </a:r>
            <a:endParaRPr lang="en-US" sz="2000" b="1" dirty="0">
              <a:solidFill>
                <a:srgbClr val="FF0000"/>
              </a:solidFill>
            </a:endParaRPr>
          </a:p>
          <a:p>
            <a:endParaRPr lang="nl-NL" sz="1400" dirty="0"/>
          </a:p>
        </p:txBody>
      </p:sp>
    </p:spTree>
    <p:extLst>
      <p:ext uri="{BB962C8B-B14F-4D97-AF65-F5344CB8AC3E}">
        <p14:creationId xmlns:p14="http://schemas.microsoft.com/office/powerpoint/2010/main" val="7375900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GB" altLang="en-US" sz="4000" dirty="0" smtClean="0"/>
              <a:t>Outline</a:t>
            </a:r>
          </a:p>
        </p:txBody>
      </p:sp>
      <p:sp>
        <p:nvSpPr>
          <p:cNvPr id="8195" name="Content Placeholder 2"/>
          <p:cNvSpPr>
            <a:spLocks noGrp="1"/>
          </p:cNvSpPr>
          <p:nvPr>
            <p:ph idx="1"/>
          </p:nvPr>
        </p:nvSpPr>
        <p:spPr/>
        <p:txBody>
          <a:bodyPr/>
          <a:lstStyle/>
          <a:p>
            <a:r>
              <a:rPr lang="en-GB" altLang="en-US" sz="2000" dirty="0" smtClean="0"/>
              <a:t>ADM-Aeolus scientific motivation and objectives</a:t>
            </a:r>
          </a:p>
          <a:p>
            <a:r>
              <a:rPr lang="en-GB" altLang="en-US" sz="2000" dirty="0" smtClean="0"/>
              <a:t>Mission and instrument characteristics</a:t>
            </a:r>
          </a:p>
          <a:p>
            <a:r>
              <a:rPr lang="en-GB" altLang="en-US" sz="2000" dirty="0" smtClean="0"/>
              <a:t>Instrument and project status</a:t>
            </a:r>
          </a:p>
          <a:p>
            <a:r>
              <a:rPr lang="en-GB" altLang="en-US" sz="2000" dirty="0" smtClean="0"/>
              <a:t>Processing and data products</a:t>
            </a:r>
          </a:p>
          <a:p>
            <a:r>
              <a:rPr lang="en-GB" altLang="en-US" sz="2000" dirty="0" smtClean="0"/>
              <a:t>Mission CAL/VAL and campaigns</a:t>
            </a:r>
          </a:p>
          <a:p>
            <a:r>
              <a:rPr lang="en-GB" altLang="en-US" sz="2000" dirty="0" smtClean="0"/>
              <a:t>Conclusions</a:t>
            </a:r>
            <a:endParaRPr lang="en-GB" altLang="en-US" sz="2000" dirty="0" smtClean="0"/>
          </a:p>
          <a:p>
            <a:endParaRPr lang="en-GB" altLang="en-US" sz="2000" dirty="0" smtClean="0"/>
          </a:p>
          <a:p>
            <a:endParaRPr lang="en-GB" altLang="en-US" sz="2000" dirty="0" smtClean="0"/>
          </a:p>
        </p:txBody>
      </p:sp>
    </p:spTree>
    <p:extLst>
      <p:ext uri="{BB962C8B-B14F-4D97-AF65-F5344CB8AC3E}">
        <p14:creationId xmlns:p14="http://schemas.microsoft.com/office/powerpoint/2010/main" val="3275173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r>
              <a:rPr lang="nl-NL" altLang="nl-NL" smtClean="0"/>
              <a:t> Summary</a:t>
            </a:r>
          </a:p>
        </p:txBody>
      </p:sp>
      <p:sp>
        <p:nvSpPr>
          <p:cNvPr id="23555" name="Tijdelijke aanduiding voor inhoud 2"/>
          <p:cNvSpPr>
            <a:spLocks noGrp="1"/>
          </p:cNvSpPr>
          <p:nvPr>
            <p:ph idx="1"/>
          </p:nvPr>
        </p:nvSpPr>
        <p:spPr>
          <a:xfrm>
            <a:off x="152400" y="1295400"/>
            <a:ext cx="8991600" cy="4876800"/>
          </a:xfrm>
        </p:spPr>
        <p:txBody>
          <a:bodyPr/>
          <a:lstStyle/>
          <a:p>
            <a:r>
              <a:rPr lang="en-US" altLang="nl-NL" sz="1800" dirty="0" smtClean="0"/>
              <a:t>Expectations of the impact of Aeolus remain high</a:t>
            </a:r>
          </a:p>
          <a:p>
            <a:r>
              <a:rPr lang="en-US" altLang="nl-NL" sz="1800" dirty="0" smtClean="0"/>
              <a:t>Main improvements are expected in the tropical dynamics, the upper air and in the representation and </a:t>
            </a:r>
            <a:r>
              <a:rPr lang="en-US" altLang="nl-NL" sz="1800" dirty="0" err="1" smtClean="0"/>
              <a:t>parameterisation</a:t>
            </a:r>
            <a:r>
              <a:rPr lang="en-US" altLang="nl-NL" sz="1800" dirty="0" smtClean="0"/>
              <a:t> of dynamical processes, such as gravity wave drag, (moist) convection and turbulence</a:t>
            </a:r>
          </a:p>
          <a:p>
            <a:r>
              <a:rPr lang="en-US" altLang="nl-NL" sz="1800" dirty="0" smtClean="0"/>
              <a:t>Data processing studies have been performed and errors assessed; subtleties in optical and wind processing appear important, certainly near clouds</a:t>
            </a:r>
          </a:p>
          <a:p>
            <a:r>
              <a:rPr lang="en-US" altLang="nl-NL" sz="1800" dirty="0" smtClean="0"/>
              <a:t>A chain of calibration and wind processors is developed</a:t>
            </a:r>
          </a:p>
          <a:p>
            <a:r>
              <a:rPr lang="en-US" altLang="nl-NL" sz="1800" dirty="0" smtClean="0"/>
              <a:t>To support the operational meteorological community, QRT/NRT ingestion is facilitated by ESA in the Ground Segment up to L1B</a:t>
            </a:r>
          </a:p>
          <a:p>
            <a:r>
              <a:rPr lang="en-US" altLang="nl-NL" sz="1800" dirty="0" smtClean="0"/>
              <a:t>The </a:t>
            </a:r>
            <a:r>
              <a:rPr lang="en-US" altLang="nl-NL" sz="1800" dirty="0" err="1" smtClean="0"/>
              <a:t>cal</a:t>
            </a:r>
            <a:r>
              <a:rPr lang="en-US" altLang="nl-NL" sz="1800" dirty="0" smtClean="0"/>
              <a:t>/</a:t>
            </a:r>
            <a:r>
              <a:rPr lang="en-US" altLang="nl-NL" sz="1800" dirty="0" err="1" smtClean="0"/>
              <a:t>val</a:t>
            </a:r>
            <a:r>
              <a:rPr lang="en-US" altLang="nl-NL" sz="1800" dirty="0" smtClean="0"/>
              <a:t> phase will be an exiting time where the </a:t>
            </a:r>
            <a:br>
              <a:rPr lang="en-US" altLang="nl-NL" sz="1800" dirty="0" smtClean="0"/>
            </a:br>
            <a:r>
              <a:rPr lang="en-US" altLang="nl-NL" sz="1800" dirty="0" smtClean="0"/>
              <a:t>A-team looks forward to!</a:t>
            </a:r>
          </a:p>
          <a:p>
            <a:r>
              <a:rPr lang="en-US" altLang="nl-NL" sz="1800" dirty="0" smtClean="0"/>
              <a:t>Aeolus is a demonstrator </a:t>
            </a:r>
            <a:r>
              <a:rPr lang="en-US" altLang="nl-NL" sz="1800" dirty="0" smtClean="0"/>
              <a:t>in preparation for </a:t>
            </a:r>
            <a:r>
              <a:rPr lang="en-US" altLang="nl-NL" sz="1800" dirty="0" smtClean="0"/>
              <a:t>a </a:t>
            </a:r>
            <a:r>
              <a:rPr lang="en-US" altLang="nl-NL" sz="1800" dirty="0" smtClean="0"/>
              <a:t>follow-on</a:t>
            </a:r>
            <a:endParaRPr lang="en-US" altLang="nl-NL" sz="1800" dirty="0" smtClean="0"/>
          </a:p>
        </p:txBody>
      </p:sp>
    </p:spTree>
    <p:extLst>
      <p:ext uri="{BB962C8B-B14F-4D97-AF65-F5344CB8AC3E}">
        <p14:creationId xmlns:p14="http://schemas.microsoft.com/office/powerpoint/2010/main" val="3937504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txBox="1">
            <a:spLocks/>
          </p:cNvSpPr>
          <p:nvPr/>
        </p:nvSpPr>
        <p:spPr bwMode="auto">
          <a:xfrm>
            <a:off x="762001" y="333375"/>
            <a:ext cx="6905624"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rgbClr val="192C67"/>
                </a:solidFill>
                <a:latin typeface="Calibri" pitchFamily="34" charset="0"/>
              </a:defRPr>
            </a:lvl1pPr>
            <a:lvl2pPr marL="742950" indent="-285750" eaLnBrk="0" hangingPunct="0">
              <a:spcBef>
                <a:spcPct val="20000"/>
              </a:spcBef>
              <a:buFont typeface="Arial" charset="0"/>
              <a:buChar char="–"/>
              <a:defRPr sz="2800">
                <a:solidFill>
                  <a:srgbClr val="192C67"/>
                </a:solidFill>
                <a:latin typeface="Calibri" pitchFamily="34" charset="0"/>
              </a:defRPr>
            </a:lvl2pPr>
            <a:lvl3pPr marL="1143000" indent="-228600" eaLnBrk="0" hangingPunct="0">
              <a:spcBef>
                <a:spcPct val="20000"/>
              </a:spcBef>
              <a:buFont typeface="Arial" charset="0"/>
              <a:buChar char="•"/>
              <a:defRPr sz="2400">
                <a:solidFill>
                  <a:srgbClr val="192C67"/>
                </a:solidFill>
                <a:latin typeface="Calibri" pitchFamily="34" charset="0"/>
              </a:defRPr>
            </a:lvl3pPr>
            <a:lvl4pPr marL="1600200" indent="-228600" eaLnBrk="0" hangingPunct="0">
              <a:spcBef>
                <a:spcPct val="20000"/>
              </a:spcBef>
              <a:buFont typeface="Arial" charset="0"/>
              <a:buChar char="–"/>
              <a:defRPr sz="2000">
                <a:solidFill>
                  <a:srgbClr val="192C67"/>
                </a:solidFill>
                <a:latin typeface="Calibri" pitchFamily="34" charset="0"/>
              </a:defRPr>
            </a:lvl4pPr>
            <a:lvl5pPr marL="2057400" indent="-228600" eaLnBrk="0" hangingPunct="0">
              <a:spcBef>
                <a:spcPct val="20000"/>
              </a:spcBef>
              <a:buFont typeface="Arial"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charset="0"/>
              <a:buChar char="»"/>
              <a:defRPr sz="2000">
                <a:solidFill>
                  <a:srgbClr val="192C67"/>
                </a:solidFill>
                <a:latin typeface="Calibri" pitchFamily="34" charset="0"/>
              </a:defRPr>
            </a:lvl9pPr>
          </a:lstStyle>
          <a:p>
            <a:pPr>
              <a:spcBef>
                <a:spcPct val="0"/>
              </a:spcBef>
              <a:buFontTx/>
              <a:buNone/>
            </a:pPr>
            <a:r>
              <a:rPr lang="en-US" altLang="en-US" sz="3600" b="1" dirty="0">
                <a:solidFill>
                  <a:schemeClr val="bg1"/>
                </a:solidFill>
              </a:rPr>
              <a:t>An artist’s view of </a:t>
            </a:r>
            <a:r>
              <a:rPr lang="en-US" altLang="en-US" sz="3600" b="1" dirty="0" smtClean="0">
                <a:solidFill>
                  <a:schemeClr val="bg1"/>
                </a:solidFill>
              </a:rPr>
              <a:t>Aeolus in flight</a:t>
            </a:r>
            <a:endParaRPr lang="en-GB" altLang="en-US" sz="3600" b="1" dirty="0">
              <a:solidFill>
                <a:schemeClr val="bg1"/>
              </a:solidFill>
            </a:endParaRPr>
          </a:p>
        </p:txBody>
      </p:sp>
      <p:pic>
        <p:nvPicPr>
          <p:cNvPr id="39939" name="Picture 5">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7588" y="1447800"/>
            <a:ext cx="7010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6"/>
          <p:cNvSpPr txBox="1">
            <a:spLocks noChangeArrowheads="1"/>
          </p:cNvSpPr>
          <p:nvPr/>
        </p:nvSpPr>
        <p:spPr bwMode="auto">
          <a:xfrm>
            <a:off x="1763713" y="5891212"/>
            <a:ext cx="5067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rgbClr val="192C67"/>
                </a:solidFill>
                <a:latin typeface="Calibri" pitchFamily="34" charset="0"/>
              </a:defRPr>
            </a:lvl1pPr>
            <a:lvl2pPr marL="742950" indent="-285750" eaLnBrk="0" hangingPunct="0">
              <a:spcBef>
                <a:spcPct val="20000"/>
              </a:spcBef>
              <a:buFont typeface="Arial" charset="0"/>
              <a:buChar char="–"/>
              <a:defRPr sz="2800">
                <a:solidFill>
                  <a:srgbClr val="192C67"/>
                </a:solidFill>
                <a:latin typeface="Calibri" pitchFamily="34" charset="0"/>
              </a:defRPr>
            </a:lvl2pPr>
            <a:lvl3pPr marL="1143000" indent="-228600" eaLnBrk="0" hangingPunct="0">
              <a:spcBef>
                <a:spcPct val="20000"/>
              </a:spcBef>
              <a:buFont typeface="Arial" charset="0"/>
              <a:buChar char="•"/>
              <a:defRPr sz="2400">
                <a:solidFill>
                  <a:srgbClr val="192C67"/>
                </a:solidFill>
                <a:latin typeface="Calibri" pitchFamily="34" charset="0"/>
              </a:defRPr>
            </a:lvl3pPr>
            <a:lvl4pPr marL="1600200" indent="-228600" eaLnBrk="0" hangingPunct="0">
              <a:spcBef>
                <a:spcPct val="20000"/>
              </a:spcBef>
              <a:buFont typeface="Arial" charset="0"/>
              <a:buChar char="–"/>
              <a:defRPr sz="2000">
                <a:solidFill>
                  <a:srgbClr val="192C67"/>
                </a:solidFill>
                <a:latin typeface="Calibri" pitchFamily="34" charset="0"/>
              </a:defRPr>
            </a:lvl4pPr>
            <a:lvl5pPr marL="2057400" indent="-228600" eaLnBrk="0" hangingPunct="0">
              <a:spcBef>
                <a:spcPct val="20000"/>
              </a:spcBef>
              <a:buFont typeface="Arial"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charset="0"/>
              <a:buChar char="»"/>
              <a:defRPr sz="2000">
                <a:solidFill>
                  <a:srgbClr val="192C67"/>
                </a:solidFill>
                <a:latin typeface="Calibri" pitchFamily="34" charset="0"/>
              </a:defRPr>
            </a:lvl9pPr>
          </a:lstStyle>
          <a:p>
            <a:pPr eaLnBrk="1" hangingPunct="1">
              <a:spcBef>
                <a:spcPct val="0"/>
              </a:spcBef>
              <a:buFontTx/>
              <a:buNone/>
            </a:pPr>
            <a:r>
              <a:rPr lang="en-GB" altLang="en-US" sz="2000" b="1" i="1" dirty="0">
                <a:solidFill>
                  <a:srgbClr val="002060"/>
                </a:solidFill>
                <a:hlinkClick r:id="rId4"/>
              </a:rPr>
              <a:t>http://www.esa.int/livingplanet/ADM-Aeolus</a:t>
            </a:r>
            <a:endParaRPr lang="en-GB" altLang="en-US" sz="2000" b="1" i="1" dirty="0">
              <a:solidFill>
                <a:srgbClr val="002060"/>
              </a:solidFill>
            </a:endParaRPr>
          </a:p>
          <a:p>
            <a:pPr eaLnBrk="1" hangingPunct="1">
              <a:spcBef>
                <a:spcPct val="0"/>
              </a:spcBef>
              <a:buFontTx/>
              <a:buNone/>
            </a:pPr>
            <a:endParaRPr lang="en-GB" altLang="en-US" sz="1200" b="1" i="1" dirty="0">
              <a:solidFill>
                <a:srgbClr val="FF0000"/>
              </a:solidFill>
            </a:endParaRPr>
          </a:p>
        </p:txBody>
      </p:sp>
    </p:spTree>
    <p:extLst>
      <p:ext uri="{BB962C8B-B14F-4D97-AF65-F5344CB8AC3E}">
        <p14:creationId xmlns:p14="http://schemas.microsoft.com/office/powerpoint/2010/main" val="1996812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217445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1295400" y="304800"/>
            <a:ext cx="7467600" cy="685800"/>
          </a:xfrm>
        </p:spPr>
        <p:txBody>
          <a:bodyPr/>
          <a:lstStyle/>
          <a:p>
            <a:r>
              <a:rPr lang="nl-NL" altLang="nl-NL"/>
              <a:t>Bus?</a:t>
            </a:r>
            <a:endParaRPr lang="en-GB" altLang="nl-NL"/>
          </a:p>
        </p:txBody>
      </p:sp>
      <p:grpSp>
        <p:nvGrpSpPr>
          <p:cNvPr id="219139" name="Group 3"/>
          <p:cNvGrpSpPr>
            <a:grpSpLocks/>
          </p:cNvGrpSpPr>
          <p:nvPr/>
        </p:nvGrpSpPr>
        <p:grpSpPr bwMode="auto">
          <a:xfrm>
            <a:off x="0" y="0"/>
            <a:ext cx="9144000" cy="6858000"/>
            <a:chOff x="934" y="665"/>
            <a:chExt cx="4616" cy="3226"/>
          </a:xfrm>
        </p:grpSpPr>
        <p:pic>
          <p:nvPicPr>
            <p:cNvPr id="21914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 y="665"/>
              <a:ext cx="4616" cy="3226"/>
            </a:xfrm>
            <a:prstGeom prst="rect">
              <a:avLst/>
            </a:prstGeom>
            <a:noFill/>
            <a:extLst>
              <a:ext uri="{909E8E84-426E-40DD-AFC4-6F175D3DCCD1}">
                <a14:hiddenFill xmlns:a14="http://schemas.microsoft.com/office/drawing/2010/main">
                  <a:solidFill>
                    <a:srgbClr val="FFFFFF"/>
                  </a:solidFill>
                </a14:hiddenFill>
              </a:ext>
            </a:extLst>
          </p:spPr>
        </p:pic>
        <p:sp>
          <p:nvSpPr>
            <p:cNvPr id="219141" name="Text Box 5"/>
            <p:cNvSpPr txBox="1">
              <a:spLocks noChangeArrowheads="1"/>
            </p:cNvSpPr>
            <p:nvPr/>
          </p:nvSpPr>
          <p:spPr bwMode="auto">
            <a:xfrm>
              <a:off x="4703" y="3496"/>
              <a:ext cx="625"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200" b="1">
                  <a:latin typeface="Times New Roman" pitchFamily="18" charset="0"/>
                </a:rPr>
                <a:t>planetary waves</a:t>
              </a:r>
            </a:p>
          </p:txBody>
        </p:sp>
        <p:sp>
          <p:nvSpPr>
            <p:cNvPr id="219142" name="Text Box 6"/>
            <p:cNvSpPr txBox="1">
              <a:spLocks noChangeArrowheads="1"/>
            </p:cNvSpPr>
            <p:nvPr/>
          </p:nvSpPr>
          <p:spPr bwMode="auto">
            <a:xfrm>
              <a:off x="3600" y="3498"/>
              <a:ext cx="781"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200" b="1">
                  <a:latin typeface="Times New Roman" pitchFamily="18" charset="0"/>
                </a:rPr>
                <a:t>low pressure systems</a:t>
              </a:r>
            </a:p>
          </p:txBody>
        </p:sp>
        <p:sp>
          <p:nvSpPr>
            <p:cNvPr id="219143" name="Text Box 7"/>
            <p:cNvSpPr txBox="1">
              <a:spLocks noChangeArrowheads="1"/>
            </p:cNvSpPr>
            <p:nvPr/>
          </p:nvSpPr>
          <p:spPr bwMode="auto">
            <a:xfrm>
              <a:off x="2644" y="3491"/>
              <a:ext cx="550"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200" b="1">
                  <a:latin typeface="Times New Roman" pitchFamily="18" charset="0"/>
                </a:rPr>
                <a:t>storms, fronts</a:t>
              </a:r>
            </a:p>
          </p:txBody>
        </p:sp>
        <p:sp>
          <p:nvSpPr>
            <p:cNvPr id="219144" name="Text Box 8"/>
            <p:cNvSpPr txBox="1">
              <a:spLocks noChangeArrowheads="1"/>
            </p:cNvSpPr>
            <p:nvPr/>
          </p:nvSpPr>
          <p:spPr bwMode="auto">
            <a:xfrm>
              <a:off x="1312" y="3495"/>
              <a:ext cx="862" cy="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200" b="1">
                  <a:latin typeface="Times New Roman" pitchFamily="18" charset="0"/>
                </a:rPr>
                <a:t>orographic circulations</a:t>
              </a:r>
            </a:p>
          </p:txBody>
        </p:sp>
        <p:sp>
          <p:nvSpPr>
            <p:cNvPr id="219145" name="Text Box 9"/>
            <p:cNvSpPr txBox="1">
              <a:spLocks noChangeArrowheads="1"/>
            </p:cNvSpPr>
            <p:nvPr/>
          </p:nvSpPr>
          <p:spPr bwMode="auto">
            <a:xfrm rot="5400000">
              <a:off x="1259" y="1265"/>
              <a:ext cx="563" cy="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200" b="1">
                  <a:latin typeface="Times New Roman" pitchFamily="18" charset="0"/>
                </a:rPr>
                <a:t>mature systems</a:t>
              </a:r>
            </a:p>
          </p:txBody>
        </p:sp>
        <p:sp>
          <p:nvSpPr>
            <p:cNvPr id="219146" name="Text Box 10"/>
            <p:cNvSpPr txBox="1">
              <a:spLocks noChangeArrowheads="1"/>
            </p:cNvSpPr>
            <p:nvPr/>
          </p:nvSpPr>
          <p:spPr bwMode="auto">
            <a:xfrm rot="5400000">
              <a:off x="1192" y="2080"/>
              <a:ext cx="670" cy="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200" b="1">
                  <a:latin typeface="Times New Roman" pitchFamily="18" charset="0"/>
                </a:rPr>
                <a:t>developing systems</a:t>
              </a:r>
            </a:p>
          </p:txBody>
        </p:sp>
        <p:sp>
          <p:nvSpPr>
            <p:cNvPr id="219147" name="Text Box 11"/>
            <p:cNvSpPr txBox="1">
              <a:spLocks noChangeArrowheads="1"/>
            </p:cNvSpPr>
            <p:nvPr/>
          </p:nvSpPr>
          <p:spPr bwMode="auto">
            <a:xfrm rot="5400000">
              <a:off x="1254" y="2964"/>
              <a:ext cx="55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sz="1200" b="1">
                  <a:latin typeface="Times New Roman" pitchFamily="18" charset="0"/>
                </a:rPr>
                <a:t>boundary layer</a:t>
              </a:r>
            </a:p>
          </p:txBody>
        </p:sp>
      </p:grpSp>
      <p:sp>
        <p:nvSpPr>
          <p:cNvPr id="219148" name="Text Box 12"/>
          <p:cNvSpPr txBox="1">
            <a:spLocks noChangeArrowheads="1"/>
          </p:cNvSpPr>
          <p:nvPr/>
        </p:nvSpPr>
        <p:spPr bwMode="auto">
          <a:xfrm>
            <a:off x="533400" y="6096000"/>
            <a:ext cx="10086975" cy="8223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400">
                <a:latin typeface="Times New Roman" pitchFamily="18" charset="0"/>
              </a:rPr>
              <a:t>   10                     100                      1000                    10.000    H [km]</a:t>
            </a:r>
            <a:br>
              <a:rPr lang="nl-NL" altLang="nl-NL" sz="2400">
                <a:latin typeface="Times New Roman" pitchFamily="18" charset="0"/>
              </a:rPr>
            </a:br>
            <a:r>
              <a:rPr lang="nl-NL" altLang="nl-NL" sz="2400">
                <a:latin typeface="Times New Roman" pitchFamily="18" charset="0"/>
              </a:rPr>
              <a:t>   Shower       Front        Storm          Climate zone               World                        </a:t>
            </a:r>
            <a:endParaRPr lang="en-GB" altLang="nl-NL" sz="2400">
              <a:latin typeface="Times New Roman" pitchFamily="18" charset="0"/>
            </a:endParaRPr>
          </a:p>
        </p:txBody>
      </p:sp>
      <p:sp>
        <p:nvSpPr>
          <p:cNvPr id="219149" name="Text Box 13"/>
          <p:cNvSpPr txBox="1">
            <a:spLocks noChangeArrowheads="1"/>
          </p:cNvSpPr>
          <p:nvPr/>
        </p:nvSpPr>
        <p:spPr bwMode="auto">
          <a:xfrm rot="-5400000">
            <a:off x="-3017044" y="3015456"/>
            <a:ext cx="6856413" cy="8223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2400">
                <a:latin typeface="Times New Roman" pitchFamily="18" charset="0"/>
              </a:rPr>
              <a:t>    Mist           Cloud layer            Rain colomn </a:t>
            </a:r>
            <a:br>
              <a:rPr lang="nl-NL" altLang="nl-NL" sz="2400">
                <a:latin typeface="Times New Roman" pitchFamily="18" charset="0"/>
              </a:rPr>
            </a:br>
            <a:r>
              <a:rPr lang="nl-NL" altLang="nl-NL" sz="2400">
                <a:latin typeface="Times New Roman" pitchFamily="18" charset="0"/>
              </a:rPr>
              <a:t>        10   V [m]   100                 1000              10.000</a:t>
            </a:r>
            <a:endParaRPr lang="en-GB" altLang="nl-NL" sz="2400">
              <a:latin typeface="Times New Roman" pitchFamily="18" charset="0"/>
            </a:endParaRPr>
          </a:p>
        </p:txBody>
      </p:sp>
      <p:sp>
        <p:nvSpPr>
          <p:cNvPr id="219150" name="Line 14"/>
          <p:cNvSpPr>
            <a:spLocks noChangeShapeType="1"/>
          </p:cNvSpPr>
          <p:nvPr/>
        </p:nvSpPr>
        <p:spPr bwMode="auto">
          <a:xfrm flipH="1">
            <a:off x="2057400" y="2819400"/>
            <a:ext cx="1524000" cy="457200"/>
          </a:xfrm>
          <a:prstGeom prst="line">
            <a:avLst/>
          </a:prstGeom>
          <a:noFill/>
          <a:ln w="76200">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19151" name="Text Box 15"/>
          <p:cNvSpPr txBox="1">
            <a:spLocks noChangeArrowheads="1"/>
          </p:cNvSpPr>
          <p:nvPr/>
        </p:nvSpPr>
        <p:spPr bwMode="auto">
          <a:xfrm rot="-974391">
            <a:off x="1447800" y="2443163"/>
            <a:ext cx="23749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3200">
                <a:solidFill>
                  <a:srgbClr val="00CC66"/>
                </a:solidFill>
                <a:latin typeface="Times New Roman" pitchFamily="18" charset="0"/>
              </a:rPr>
              <a:t>Development</a:t>
            </a:r>
            <a:endParaRPr lang="en-GB" altLang="nl-NL" sz="3200">
              <a:solidFill>
                <a:srgbClr val="00CC66"/>
              </a:solidFill>
              <a:latin typeface="Times New Roman" pitchFamily="18" charset="0"/>
            </a:endParaRPr>
          </a:p>
        </p:txBody>
      </p:sp>
      <p:sp>
        <p:nvSpPr>
          <p:cNvPr id="219152" name="Text Box 16"/>
          <p:cNvSpPr txBox="1">
            <a:spLocks noChangeArrowheads="1"/>
          </p:cNvSpPr>
          <p:nvPr/>
        </p:nvSpPr>
        <p:spPr bwMode="auto">
          <a:xfrm>
            <a:off x="1066800" y="228600"/>
            <a:ext cx="3217863" cy="10668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3200">
                <a:solidFill>
                  <a:schemeClr val="folHlink"/>
                </a:solidFill>
                <a:latin typeface="Times New Roman" pitchFamily="18" charset="0"/>
              </a:rPr>
              <a:t>Wind determines</a:t>
            </a:r>
            <a:br>
              <a:rPr lang="nl-NL" altLang="nl-NL" sz="3200">
                <a:solidFill>
                  <a:schemeClr val="folHlink"/>
                </a:solidFill>
                <a:latin typeface="Times New Roman" pitchFamily="18" charset="0"/>
              </a:rPr>
            </a:br>
            <a:r>
              <a:rPr lang="nl-NL" altLang="nl-NL" sz="3200">
                <a:solidFill>
                  <a:schemeClr val="folHlink"/>
                </a:solidFill>
                <a:latin typeface="Times New Roman" pitchFamily="18" charset="0"/>
              </a:rPr>
              <a:t>weather evolution</a:t>
            </a:r>
            <a:endParaRPr lang="en-GB" altLang="nl-NL" sz="3200">
              <a:solidFill>
                <a:schemeClr val="folHlink"/>
              </a:solidFill>
              <a:latin typeface="Times New Roman" pitchFamily="18" charset="0"/>
            </a:endParaRPr>
          </a:p>
        </p:txBody>
      </p:sp>
      <p:sp>
        <p:nvSpPr>
          <p:cNvPr id="219153" name="Text Box 17"/>
          <p:cNvSpPr txBox="1">
            <a:spLocks noChangeArrowheads="1"/>
          </p:cNvSpPr>
          <p:nvPr/>
        </p:nvSpPr>
        <p:spPr bwMode="auto">
          <a:xfrm>
            <a:off x="5651500" y="4419600"/>
            <a:ext cx="3241675" cy="15541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3200">
                <a:solidFill>
                  <a:schemeClr val="folHlink"/>
                </a:solidFill>
                <a:latin typeface="Times New Roman" pitchFamily="18" charset="0"/>
              </a:rPr>
              <a:t>Temperature and pressure for</a:t>
            </a:r>
            <a:br>
              <a:rPr lang="nl-NL" altLang="nl-NL" sz="3200">
                <a:solidFill>
                  <a:schemeClr val="folHlink"/>
                </a:solidFill>
                <a:latin typeface="Times New Roman" pitchFamily="18" charset="0"/>
              </a:rPr>
            </a:br>
            <a:r>
              <a:rPr lang="nl-NL" altLang="nl-NL" sz="3200">
                <a:solidFill>
                  <a:schemeClr val="folHlink"/>
                </a:solidFill>
                <a:latin typeface="Times New Roman" pitchFamily="18" charset="0"/>
              </a:rPr>
              <a:t>weather evolution</a:t>
            </a:r>
            <a:endParaRPr lang="en-GB" altLang="nl-NL" sz="3200">
              <a:solidFill>
                <a:schemeClr val="folHlink"/>
              </a:solidFill>
              <a:latin typeface="Times New Roman" pitchFamily="18" charset="0"/>
            </a:endParaRPr>
          </a:p>
        </p:txBody>
      </p:sp>
      <p:sp>
        <p:nvSpPr>
          <p:cNvPr id="219154" name="Text Box 18"/>
          <p:cNvSpPr txBox="1">
            <a:spLocks noChangeArrowheads="1"/>
          </p:cNvSpPr>
          <p:nvPr/>
        </p:nvSpPr>
        <p:spPr bwMode="auto">
          <a:xfrm rot="-3491171">
            <a:off x="2393950" y="2863850"/>
            <a:ext cx="4356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2400">
                <a:solidFill>
                  <a:schemeClr val="bg2"/>
                </a:solidFill>
                <a:latin typeface="Times New Roman" pitchFamily="18" charset="0"/>
              </a:rPr>
              <a:t>Rossby limiet voor 45 N (of 45 Z)</a:t>
            </a:r>
            <a:endParaRPr lang="en-GB" altLang="nl-NL" sz="2400">
              <a:solidFill>
                <a:schemeClr val="bg2"/>
              </a:solidFill>
              <a:latin typeface="Times New Roman" pitchFamily="18" charset="0"/>
            </a:endParaRPr>
          </a:p>
        </p:txBody>
      </p:sp>
      <p:sp>
        <p:nvSpPr>
          <p:cNvPr id="219155" name="Oval 19"/>
          <p:cNvSpPr>
            <a:spLocks noChangeArrowheads="1"/>
          </p:cNvSpPr>
          <p:nvPr/>
        </p:nvSpPr>
        <p:spPr bwMode="auto">
          <a:xfrm>
            <a:off x="3581400" y="2667000"/>
            <a:ext cx="228600" cy="228600"/>
          </a:xfrm>
          <a:prstGeom prst="ellipse">
            <a:avLst/>
          </a:prstGeom>
          <a:solidFill>
            <a:schemeClr val="tx2"/>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19156" name="Text Box 20"/>
          <p:cNvSpPr txBox="1">
            <a:spLocks noChangeArrowheads="1"/>
          </p:cNvSpPr>
          <p:nvPr/>
        </p:nvSpPr>
        <p:spPr bwMode="auto">
          <a:xfrm>
            <a:off x="1066800" y="3765550"/>
            <a:ext cx="1600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nl-NL" altLang="nl-NL" sz="4800" b="1" i="1">
                <a:solidFill>
                  <a:srgbClr val="FF3300"/>
                </a:solidFill>
                <a:effectLst>
                  <a:outerShdw blurRad="38100" dist="38100" dir="2700000" algn="tl">
                    <a:srgbClr val="C0C0C0"/>
                  </a:outerShdw>
                </a:effectLst>
                <a:latin typeface="Times New Roman" pitchFamily="18" charset="0"/>
              </a:rPr>
              <a:t>Fast</a:t>
            </a:r>
            <a:endParaRPr lang="en-GB" altLang="nl-NL" sz="4800" b="1" i="1">
              <a:solidFill>
                <a:srgbClr val="FF3300"/>
              </a:solidFill>
              <a:effectLst>
                <a:outerShdw blurRad="38100" dist="38100" dir="2700000" algn="tl">
                  <a:srgbClr val="C0C0C0"/>
                </a:outerShdw>
              </a:effectLst>
              <a:latin typeface="Times New Roman" pitchFamily="18" charset="0"/>
            </a:endParaRPr>
          </a:p>
        </p:txBody>
      </p:sp>
      <p:sp>
        <p:nvSpPr>
          <p:cNvPr id="219157" name="Text Box 21"/>
          <p:cNvSpPr txBox="1">
            <a:spLocks noChangeArrowheads="1"/>
          </p:cNvSpPr>
          <p:nvPr/>
        </p:nvSpPr>
        <p:spPr bwMode="auto">
          <a:xfrm>
            <a:off x="5943600" y="2057400"/>
            <a:ext cx="140493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nl-NL" altLang="nl-NL" sz="4800" b="1" i="1">
                <a:solidFill>
                  <a:srgbClr val="FF3300"/>
                </a:solidFill>
                <a:effectLst>
                  <a:outerShdw blurRad="38100" dist="38100" dir="2700000" algn="tl">
                    <a:srgbClr val="C0C0C0"/>
                  </a:outerShdw>
                </a:effectLst>
                <a:latin typeface="Times New Roman" pitchFamily="18" charset="0"/>
              </a:rPr>
              <a:t>Slow</a:t>
            </a:r>
            <a:endParaRPr lang="en-GB" altLang="nl-NL" sz="4800" b="1" i="1">
              <a:solidFill>
                <a:srgbClr val="FF3300"/>
              </a:solidFill>
              <a:effectLst>
                <a:outerShdw blurRad="38100" dist="38100" dir="2700000" algn="tl">
                  <a:srgbClr val="C0C0C0"/>
                </a:outerShdw>
              </a:effectLst>
              <a:latin typeface="Times New Roman" pitchFamily="18" charset="0"/>
            </a:endParaRPr>
          </a:p>
        </p:txBody>
      </p:sp>
      <p:sp>
        <p:nvSpPr>
          <p:cNvPr id="2" name="Tekstvak 1"/>
          <p:cNvSpPr txBox="1"/>
          <p:nvPr/>
        </p:nvSpPr>
        <p:spPr>
          <a:xfrm>
            <a:off x="3559086" y="3036992"/>
            <a:ext cx="4670514" cy="2092881"/>
          </a:xfrm>
          <a:prstGeom prst="rect">
            <a:avLst/>
          </a:prstGeom>
          <a:solidFill>
            <a:srgbClr val="7030A0"/>
          </a:solidFill>
          <a:ln w="57150">
            <a:solidFill>
              <a:srgbClr val="FF0000"/>
            </a:solidFill>
          </a:ln>
        </p:spPr>
        <p:txBody>
          <a:bodyPr wrap="square" rtlCol="0">
            <a:spAutoFit/>
          </a:bodyPr>
          <a:lstStyle/>
          <a:p>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So:</a:t>
            </a:r>
          </a:p>
          <a:p>
            <a:pPr marL="342900" indent="-342900">
              <a:buFontTx/>
              <a:buChar char="-"/>
            </a:pP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Measure wind</a:t>
            </a:r>
          </a:p>
          <a:p>
            <a:pPr marL="342900" indent="-342900">
              <a:buFontTx/>
              <a:buChar char="-"/>
            </a:pP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With more spatial detail</a:t>
            </a:r>
          </a:p>
          <a:p>
            <a:pPr marL="342900" indent="-342900">
              <a:buFontTx/>
              <a:buChar char="-"/>
            </a:pP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More often, AND</a:t>
            </a:r>
          </a:p>
          <a:p>
            <a:pPr marL="342900" indent="-342900">
              <a:buFontTx/>
              <a:buChar char="-"/>
            </a:pPr>
            <a:r>
              <a:rPr lang="en-US" dirty="0" smtClean="0">
                <a:solidFill>
                  <a:srgbClr val="FFFF00"/>
                </a:solidFill>
                <a:latin typeface="Verdana" panose="020B0604030504040204" pitchFamily="34" charset="0"/>
                <a:ea typeface="Verdana" panose="020B0604030504040204" pitchFamily="34" charset="0"/>
                <a:cs typeface="Verdana" panose="020B0604030504040204" pitchFamily="34" charset="0"/>
              </a:rPr>
              <a:t>More accurately</a:t>
            </a:r>
            <a:endParaRPr lang="nl-NL"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7003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txBox="1">
            <a:spLocks/>
          </p:cNvSpPr>
          <p:nvPr/>
        </p:nvSpPr>
        <p:spPr bwMode="auto">
          <a:xfrm>
            <a:off x="933450" y="379413"/>
            <a:ext cx="66103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rgbClr val="192C67"/>
                </a:solidFill>
                <a:latin typeface="Calibri" pitchFamily="34" charset="0"/>
              </a:defRPr>
            </a:lvl1pPr>
            <a:lvl2pPr marL="742950" indent="-285750" eaLnBrk="0" hangingPunct="0">
              <a:spcBef>
                <a:spcPct val="20000"/>
              </a:spcBef>
              <a:buFont typeface="Arial" charset="0"/>
              <a:buChar char="–"/>
              <a:defRPr sz="2800">
                <a:solidFill>
                  <a:srgbClr val="192C67"/>
                </a:solidFill>
                <a:latin typeface="Calibri" pitchFamily="34" charset="0"/>
              </a:defRPr>
            </a:lvl2pPr>
            <a:lvl3pPr marL="1143000" indent="-228600" eaLnBrk="0" hangingPunct="0">
              <a:spcBef>
                <a:spcPct val="20000"/>
              </a:spcBef>
              <a:buFont typeface="Arial" charset="0"/>
              <a:buChar char="•"/>
              <a:defRPr sz="2400">
                <a:solidFill>
                  <a:srgbClr val="192C67"/>
                </a:solidFill>
                <a:latin typeface="Calibri" pitchFamily="34" charset="0"/>
              </a:defRPr>
            </a:lvl3pPr>
            <a:lvl4pPr marL="1600200" indent="-228600" eaLnBrk="0" hangingPunct="0">
              <a:spcBef>
                <a:spcPct val="20000"/>
              </a:spcBef>
              <a:buFont typeface="Arial" charset="0"/>
              <a:buChar char="–"/>
              <a:defRPr sz="2000">
                <a:solidFill>
                  <a:srgbClr val="192C67"/>
                </a:solidFill>
                <a:latin typeface="Calibri" pitchFamily="34" charset="0"/>
              </a:defRPr>
            </a:lvl4pPr>
            <a:lvl5pPr marL="2057400" indent="-228600" eaLnBrk="0" hangingPunct="0">
              <a:spcBef>
                <a:spcPct val="20000"/>
              </a:spcBef>
              <a:buFont typeface="Arial"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charset="0"/>
              <a:buChar char="»"/>
              <a:defRPr sz="2000">
                <a:solidFill>
                  <a:srgbClr val="192C67"/>
                </a:solidFill>
                <a:latin typeface="Calibri" pitchFamily="34" charset="0"/>
              </a:defRPr>
            </a:lvl9pPr>
          </a:lstStyle>
          <a:p>
            <a:pPr>
              <a:spcBef>
                <a:spcPct val="0"/>
              </a:spcBef>
              <a:buFontTx/>
              <a:buNone/>
            </a:pPr>
            <a:r>
              <a:rPr lang="en-GB" altLang="en-US" sz="3600" b="1" dirty="0">
                <a:solidFill>
                  <a:schemeClr val="bg1"/>
                </a:solidFill>
              </a:rPr>
              <a:t>Differences in </a:t>
            </a:r>
            <a:r>
              <a:rPr lang="en-GB" altLang="en-US" sz="3600" b="1" dirty="0" smtClean="0">
                <a:solidFill>
                  <a:schemeClr val="bg1"/>
                </a:solidFill>
              </a:rPr>
              <a:t>(re)analysis </a:t>
            </a:r>
            <a:r>
              <a:rPr lang="en-GB" altLang="en-US" sz="3600" b="1" dirty="0">
                <a:solidFill>
                  <a:schemeClr val="bg1"/>
                </a:solidFill>
              </a:rPr>
              <a:t>data</a:t>
            </a:r>
          </a:p>
        </p:txBody>
      </p:sp>
      <p:sp>
        <p:nvSpPr>
          <p:cNvPr id="10243" name="TextBox 3"/>
          <p:cNvSpPr txBox="1">
            <a:spLocks noChangeArrowheads="1"/>
          </p:cNvSpPr>
          <p:nvPr/>
        </p:nvSpPr>
        <p:spPr bwMode="auto">
          <a:xfrm>
            <a:off x="4857750" y="6276975"/>
            <a:ext cx="2578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rgbClr val="192C67"/>
                </a:solidFill>
                <a:latin typeface="Calibri" pitchFamily="34" charset="0"/>
              </a:defRPr>
            </a:lvl1pPr>
            <a:lvl2pPr marL="742950" indent="-285750" eaLnBrk="0" hangingPunct="0">
              <a:spcBef>
                <a:spcPct val="20000"/>
              </a:spcBef>
              <a:buFont typeface="Arial" charset="0"/>
              <a:buChar char="–"/>
              <a:defRPr sz="2800">
                <a:solidFill>
                  <a:srgbClr val="192C67"/>
                </a:solidFill>
                <a:latin typeface="Calibri" pitchFamily="34" charset="0"/>
              </a:defRPr>
            </a:lvl2pPr>
            <a:lvl3pPr marL="1143000" indent="-228600" eaLnBrk="0" hangingPunct="0">
              <a:spcBef>
                <a:spcPct val="20000"/>
              </a:spcBef>
              <a:buFont typeface="Arial" charset="0"/>
              <a:buChar char="•"/>
              <a:defRPr sz="2400">
                <a:solidFill>
                  <a:srgbClr val="192C67"/>
                </a:solidFill>
                <a:latin typeface="Calibri" pitchFamily="34" charset="0"/>
              </a:defRPr>
            </a:lvl3pPr>
            <a:lvl4pPr marL="1600200" indent="-228600" eaLnBrk="0" hangingPunct="0">
              <a:spcBef>
                <a:spcPct val="20000"/>
              </a:spcBef>
              <a:buFont typeface="Arial" charset="0"/>
              <a:buChar char="–"/>
              <a:defRPr sz="2000">
                <a:solidFill>
                  <a:srgbClr val="192C67"/>
                </a:solidFill>
                <a:latin typeface="Calibri" pitchFamily="34" charset="0"/>
              </a:defRPr>
            </a:lvl4pPr>
            <a:lvl5pPr marL="2057400" indent="-228600" eaLnBrk="0" hangingPunct="0">
              <a:spcBef>
                <a:spcPct val="20000"/>
              </a:spcBef>
              <a:buFont typeface="Arial"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charset="0"/>
              <a:buChar char="»"/>
              <a:defRPr sz="2000">
                <a:solidFill>
                  <a:srgbClr val="192C67"/>
                </a:solidFill>
                <a:latin typeface="Calibri" pitchFamily="34" charset="0"/>
              </a:defRPr>
            </a:lvl9pPr>
          </a:lstStyle>
          <a:p>
            <a:pPr eaLnBrk="1" hangingPunct="1">
              <a:spcBef>
                <a:spcPct val="0"/>
              </a:spcBef>
              <a:buFontTx/>
              <a:buNone/>
            </a:pPr>
            <a:r>
              <a:rPr lang="en-GB" altLang="en-US" sz="1200" b="1" dirty="0">
                <a:solidFill>
                  <a:srgbClr val="00549F"/>
                </a:solidFill>
              </a:rPr>
              <a:t>Baker et al., 2014</a:t>
            </a:r>
          </a:p>
        </p:txBody>
      </p:sp>
      <p:grpSp>
        <p:nvGrpSpPr>
          <p:cNvPr id="10244" name="Group 5"/>
          <p:cNvGrpSpPr>
            <a:grpSpLocks/>
          </p:cNvGrpSpPr>
          <p:nvPr/>
        </p:nvGrpSpPr>
        <p:grpSpPr bwMode="auto">
          <a:xfrm>
            <a:off x="2038350" y="1358900"/>
            <a:ext cx="7029450" cy="4889500"/>
            <a:chOff x="1151466" y="1327344"/>
            <a:chExt cx="7029273" cy="4888842"/>
          </a:xfrm>
        </p:grpSpPr>
        <p:pic>
          <p:nvPicPr>
            <p:cNvPr id="1024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1466" y="1327344"/>
              <a:ext cx="7029273" cy="488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7"/>
            <p:cNvSpPr txBox="1">
              <a:spLocks noChangeArrowheads="1"/>
            </p:cNvSpPr>
            <p:nvPr/>
          </p:nvSpPr>
          <p:spPr bwMode="auto">
            <a:xfrm>
              <a:off x="2375602" y="1365439"/>
              <a:ext cx="482504"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charset="0"/>
                <a:buChar char="•"/>
                <a:defRPr sz="3200">
                  <a:solidFill>
                    <a:srgbClr val="192C67"/>
                  </a:solidFill>
                  <a:latin typeface="Calibri" pitchFamily="34" charset="0"/>
                </a:defRPr>
              </a:lvl1pPr>
              <a:lvl2pPr marL="742950" indent="-285750" eaLnBrk="0" hangingPunct="0">
                <a:spcBef>
                  <a:spcPct val="20000"/>
                </a:spcBef>
                <a:buFont typeface="Arial" charset="0"/>
                <a:buChar char="–"/>
                <a:defRPr sz="2800">
                  <a:solidFill>
                    <a:srgbClr val="192C67"/>
                  </a:solidFill>
                  <a:latin typeface="Calibri" pitchFamily="34" charset="0"/>
                </a:defRPr>
              </a:lvl2pPr>
              <a:lvl3pPr marL="1143000" indent="-228600" eaLnBrk="0" hangingPunct="0">
                <a:spcBef>
                  <a:spcPct val="20000"/>
                </a:spcBef>
                <a:buFont typeface="Arial" charset="0"/>
                <a:buChar char="•"/>
                <a:defRPr sz="2400">
                  <a:solidFill>
                    <a:srgbClr val="192C67"/>
                  </a:solidFill>
                  <a:latin typeface="Calibri" pitchFamily="34" charset="0"/>
                </a:defRPr>
              </a:lvl3pPr>
              <a:lvl4pPr marL="1600200" indent="-228600" eaLnBrk="0" hangingPunct="0">
                <a:spcBef>
                  <a:spcPct val="20000"/>
                </a:spcBef>
                <a:buFont typeface="Arial" charset="0"/>
                <a:buChar char="–"/>
                <a:defRPr sz="2000">
                  <a:solidFill>
                    <a:srgbClr val="192C67"/>
                  </a:solidFill>
                  <a:latin typeface="Calibri" pitchFamily="34" charset="0"/>
                </a:defRPr>
              </a:lvl4pPr>
              <a:lvl5pPr marL="2057400" indent="-228600" eaLnBrk="0" hangingPunct="0">
                <a:spcBef>
                  <a:spcPct val="20000"/>
                </a:spcBef>
                <a:buFont typeface="Arial"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charset="0"/>
                <a:buChar char="»"/>
                <a:defRPr sz="2000">
                  <a:solidFill>
                    <a:srgbClr val="192C67"/>
                  </a:solidFill>
                  <a:latin typeface="Calibri" pitchFamily="34" charset="0"/>
                </a:defRPr>
              </a:lvl9pPr>
            </a:lstStyle>
            <a:p>
              <a:pPr eaLnBrk="1" hangingPunct="1">
                <a:spcBef>
                  <a:spcPct val="0"/>
                </a:spcBef>
                <a:buFontTx/>
                <a:buNone/>
              </a:pPr>
              <a:r>
                <a:rPr lang="en-GB" altLang="en-US" sz="1400" dirty="0">
                  <a:solidFill>
                    <a:schemeClr val="tx1"/>
                  </a:solidFill>
                </a:rPr>
                <a:t>NCEP</a:t>
              </a:r>
            </a:p>
          </p:txBody>
        </p:sp>
      </p:grpSp>
      <p:sp>
        <p:nvSpPr>
          <p:cNvPr id="2" name="Tekstvak 1"/>
          <p:cNvSpPr txBox="1"/>
          <p:nvPr/>
        </p:nvSpPr>
        <p:spPr>
          <a:xfrm>
            <a:off x="304800" y="2209800"/>
            <a:ext cx="1737976" cy="2092881"/>
          </a:xfrm>
          <a:prstGeom prst="rect">
            <a:avLst/>
          </a:prstGeom>
          <a:noFill/>
        </p:spPr>
        <p:txBody>
          <a:bodyPr wrap="none" rtlCol="0">
            <a:spAutoFit/>
          </a:bodyPr>
          <a:lstStyle/>
          <a:p>
            <a:r>
              <a:rPr lang="en-US" dirty="0" smtClean="0">
                <a:solidFill>
                  <a:srgbClr val="002060"/>
                </a:solidFill>
              </a:rPr>
              <a:t>Tropics</a:t>
            </a:r>
          </a:p>
          <a:p>
            <a:endParaRPr lang="en-US" dirty="0">
              <a:solidFill>
                <a:srgbClr val="002060"/>
              </a:solidFill>
            </a:endParaRPr>
          </a:p>
          <a:p>
            <a:r>
              <a:rPr lang="en-US" dirty="0" smtClean="0">
                <a:solidFill>
                  <a:srgbClr val="002060"/>
                </a:solidFill>
              </a:rPr>
              <a:t>Oceans</a:t>
            </a:r>
          </a:p>
          <a:p>
            <a:endParaRPr lang="en-US" dirty="0">
              <a:solidFill>
                <a:srgbClr val="002060"/>
              </a:solidFill>
            </a:endParaRPr>
          </a:p>
          <a:p>
            <a:r>
              <a:rPr lang="en-US" dirty="0" smtClean="0">
                <a:solidFill>
                  <a:srgbClr val="002060"/>
                </a:solidFill>
              </a:rPr>
              <a:t>Upper air</a:t>
            </a:r>
            <a:endParaRPr lang="nl-NL" dirty="0">
              <a:solidFill>
                <a:srgbClr val="002060"/>
              </a:solidFill>
            </a:endParaRPr>
          </a:p>
        </p:txBody>
      </p:sp>
    </p:spTree>
    <p:extLst>
      <p:ext uri="{BB962C8B-B14F-4D97-AF65-F5344CB8AC3E}">
        <p14:creationId xmlns:p14="http://schemas.microsoft.com/office/powerpoint/2010/main" val="30910672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4"/>
          <p:cNvPicPr>
            <a:picLocks noChangeAspect="1" noChangeArrowheads="1"/>
          </p:cNvPicPr>
          <p:nvPr/>
        </p:nvPicPr>
        <p:blipFill>
          <a:blip r:embed="rId3">
            <a:extLst>
              <a:ext uri="{28A0092B-C50C-407E-A947-70E740481C1C}">
                <a14:useLocalDpi xmlns:a14="http://schemas.microsoft.com/office/drawing/2010/main" val="0"/>
              </a:ext>
            </a:extLst>
          </a:blip>
          <a:srcRect l="4749" t="23297" r="2206" b="7288"/>
          <a:stretch>
            <a:fillRect/>
          </a:stretch>
        </p:blipFill>
        <p:spPr bwMode="auto">
          <a:xfrm>
            <a:off x="5303292" y="44452"/>
            <a:ext cx="3764513" cy="282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94" name="Group 6"/>
          <p:cNvGrpSpPr>
            <a:grpSpLocks/>
          </p:cNvGrpSpPr>
          <p:nvPr/>
        </p:nvGrpSpPr>
        <p:grpSpPr bwMode="auto">
          <a:xfrm>
            <a:off x="2514600" y="685644"/>
            <a:ext cx="3630513" cy="2669584"/>
            <a:chOff x="777892" y="42583"/>
            <a:chExt cx="4506661" cy="2212053"/>
          </a:xfrm>
        </p:grpSpPr>
        <p:pic>
          <p:nvPicPr>
            <p:cNvPr id="12308" name="Picture 10"/>
            <p:cNvPicPr>
              <a:picLocks noChangeAspect="1" noChangeArrowheads="1"/>
            </p:cNvPicPr>
            <p:nvPr/>
          </p:nvPicPr>
          <p:blipFill>
            <a:blip r:embed="rId4">
              <a:extLst>
                <a:ext uri="{28A0092B-C50C-407E-A947-70E740481C1C}">
                  <a14:useLocalDpi xmlns:a14="http://schemas.microsoft.com/office/drawing/2010/main" val="0"/>
                </a:ext>
              </a:extLst>
            </a:blip>
            <a:srcRect l="10757" t="54208" r="19829" b="5447"/>
            <a:stretch>
              <a:fillRect/>
            </a:stretch>
          </p:blipFill>
          <p:spPr bwMode="auto">
            <a:xfrm>
              <a:off x="777892" y="399631"/>
              <a:ext cx="4506661" cy="185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416241" y="800397"/>
              <a:ext cx="936043" cy="10102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rgbClr val="FFFFFF"/>
                </a:solidFill>
              </a:endParaRPr>
            </a:p>
          </p:txBody>
        </p:sp>
        <p:sp>
          <p:nvSpPr>
            <p:cNvPr id="12310" name="TextBox 15"/>
            <p:cNvSpPr txBox="1">
              <a:spLocks noChangeArrowheads="1"/>
            </p:cNvSpPr>
            <p:nvPr/>
          </p:nvSpPr>
          <p:spPr bwMode="auto">
            <a:xfrm>
              <a:off x="797881" y="42583"/>
              <a:ext cx="3446188" cy="2805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sz="1600" b="1" dirty="0">
                  <a:solidFill>
                    <a:srgbClr val="4F81BD"/>
                  </a:solidFill>
                  <a:latin typeface="Helvetica" pitchFamily="34" charset="0"/>
                </a:rPr>
                <a:t>200 </a:t>
              </a:r>
              <a:r>
                <a:rPr lang="en-GB" altLang="nl-NL" sz="1600" b="1" dirty="0" err="1">
                  <a:solidFill>
                    <a:srgbClr val="4F81BD"/>
                  </a:solidFill>
                  <a:latin typeface="Helvetica" pitchFamily="34" charset="0"/>
                </a:rPr>
                <a:t>mb</a:t>
              </a:r>
              <a:r>
                <a:rPr lang="en-GB" altLang="nl-NL" sz="1600" b="1" dirty="0">
                  <a:solidFill>
                    <a:srgbClr val="4F81BD"/>
                  </a:solidFill>
                  <a:latin typeface="Helvetica" pitchFamily="34" charset="0"/>
                </a:rPr>
                <a:t> winds 15 </a:t>
              </a:r>
              <a:r>
                <a:rPr lang="en-GB" altLang="nl-NL" sz="1600" b="1" dirty="0" smtClean="0">
                  <a:solidFill>
                    <a:srgbClr val="4F81BD"/>
                  </a:solidFill>
                  <a:latin typeface="Helvetica" pitchFamily="34" charset="0"/>
                </a:rPr>
                <a:t>Mar </a:t>
              </a:r>
              <a:r>
                <a:rPr lang="en-GB" altLang="nl-NL" sz="1600" b="1" dirty="0">
                  <a:solidFill>
                    <a:srgbClr val="4F81BD"/>
                  </a:solidFill>
                  <a:latin typeface="Helvetica" pitchFamily="34" charset="0"/>
                </a:rPr>
                <a:t>2014</a:t>
              </a:r>
            </a:p>
          </p:txBody>
        </p:sp>
      </p:grpSp>
      <p:sp>
        <p:nvSpPr>
          <p:cNvPr id="12297" name="Oval 10"/>
          <p:cNvSpPr>
            <a:spLocks noChangeArrowheads="1"/>
          </p:cNvSpPr>
          <p:nvPr/>
        </p:nvSpPr>
        <p:spPr bwMode="auto">
          <a:xfrm>
            <a:off x="8705916" y="291270"/>
            <a:ext cx="361889" cy="246819"/>
          </a:xfrm>
          <a:prstGeom prst="ellipse">
            <a:avLst/>
          </a:prstGeom>
          <a:noFill/>
          <a:ln w="3810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lIns="68580" tIns="34290" rIns="68580" bIns="34290"/>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endParaRPr lang="en-GB" altLang="nl-NL" sz="1600">
              <a:solidFill>
                <a:srgbClr val="000000"/>
              </a:solidFill>
              <a:latin typeface="Times" pitchFamily="18" charset="0"/>
            </a:endParaRPr>
          </a:p>
        </p:txBody>
      </p:sp>
      <p:sp>
        <p:nvSpPr>
          <p:cNvPr id="12296" name="TextBox 7"/>
          <p:cNvSpPr txBox="1">
            <a:spLocks noChangeArrowheads="1"/>
          </p:cNvSpPr>
          <p:nvPr/>
        </p:nvSpPr>
        <p:spPr bwMode="auto">
          <a:xfrm>
            <a:off x="3352800" y="44451"/>
            <a:ext cx="1982659" cy="377026"/>
          </a:xfrm>
          <a:prstGeom prst="rect">
            <a:avLst/>
          </a:prstGeom>
          <a:solidFill>
            <a:schemeClr val="accent1"/>
          </a:solidFill>
          <a:ln w="9525">
            <a:solidFill>
              <a:srgbClr val="00B0F0"/>
            </a:solidFill>
            <a:miter lim="800000"/>
            <a:headEnd/>
            <a:tailEnd/>
          </a:ln>
        </p:spPr>
        <p:txBody>
          <a:bodyPr wrap="square" lIns="68580" tIns="34290" rIns="68580" bIns="3429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sz="2000" dirty="0">
                <a:ln w="3175">
                  <a:solidFill>
                    <a:schemeClr val="bg1"/>
                  </a:solidFill>
                </a:ln>
                <a:solidFill>
                  <a:schemeClr val="bg1"/>
                </a:solidFill>
                <a:latin typeface="Helvetica" pitchFamily="34" charset="0"/>
              </a:rPr>
              <a:t>A poor forecast</a:t>
            </a:r>
          </a:p>
        </p:txBody>
      </p:sp>
      <p:cxnSp>
        <p:nvCxnSpPr>
          <p:cNvPr id="12298" name="Straight Arrow Connector 17"/>
          <p:cNvCxnSpPr>
            <a:cxnSpLocks noChangeShapeType="1"/>
            <a:stCxn id="12296" idx="3"/>
          </p:cNvCxnSpPr>
          <p:nvPr/>
        </p:nvCxnSpPr>
        <p:spPr bwMode="auto">
          <a:xfrm>
            <a:off x="5335459" y="232965"/>
            <a:ext cx="3294256" cy="181716"/>
          </a:xfrm>
          <a:prstGeom prst="straightConnector1">
            <a:avLst/>
          </a:prstGeom>
          <a:noFill/>
          <a:ln w="38100" algn="ctr">
            <a:solidFill>
              <a:schemeClr val="accent1"/>
            </a:solidFill>
            <a:round/>
            <a:headEnd/>
            <a:tailEnd type="stealth" w="lg" len="lg"/>
          </a:ln>
        </p:spPr>
      </p:cxnSp>
      <p:sp>
        <p:nvSpPr>
          <p:cNvPr id="12292" name="Titel 1"/>
          <p:cNvSpPr txBox="1">
            <a:spLocks/>
          </p:cNvSpPr>
          <p:nvPr/>
        </p:nvSpPr>
        <p:spPr bwMode="auto">
          <a:xfrm>
            <a:off x="609600" y="177801"/>
            <a:ext cx="1941514" cy="81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nl-NL" sz="4400" b="1" dirty="0">
                <a:solidFill>
                  <a:schemeClr val="bg1"/>
                </a:solidFill>
              </a:rPr>
              <a:t>Tropics</a:t>
            </a:r>
            <a:endParaRPr lang="nl-NL" altLang="nl-NL" sz="4400" b="1" dirty="0">
              <a:solidFill>
                <a:schemeClr val="bg1"/>
              </a:solidFill>
            </a:endParaRPr>
          </a:p>
        </p:txBody>
      </p:sp>
      <p:grpSp>
        <p:nvGrpSpPr>
          <p:cNvPr id="7" name="Groep 6"/>
          <p:cNvGrpSpPr/>
          <p:nvPr/>
        </p:nvGrpSpPr>
        <p:grpSpPr>
          <a:xfrm>
            <a:off x="76201" y="3189729"/>
            <a:ext cx="8370787" cy="3592071"/>
            <a:chOff x="76201" y="3189729"/>
            <a:chExt cx="8370787" cy="3592071"/>
          </a:xfrm>
        </p:grpSpPr>
        <p:sp>
          <p:nvSpPr>
            <p:cNvPr id="12291" name="Tijdelijke aanduiding voor inhoud 2"/>
            <p:cNvSpPr txBox="1">
              <a:spLocks/>
            </p:cNvSpPr>
            <p:nvPr/>
          </p:nvSpPr>
          <p:spPr bwMode="auto">
            <a:xfrm>
              <a:off x="76201" y="3200400"/>
              <a:ext cx="2586831"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r>
                <a:rPr lang="en-US" altLang="nl-NL" sz="2400" dirty="0"/>
                <a:t>Tropical errors affect European forecasts on the predictable </a:t>
              </a:r>
              <a:r>
                <a:rPr lang="en-US" altLang="nl-NL" sz="2400" dirty="0" smtClean="0"/>
                <a:t>range</a:t>
              </a:r>
            </a:p>
            <a:p>
              <a:endParaRPr lang="en-US" altLang="nl-NL" sz="2400" dirty="0" smtClean="0"/>
            </a:p>
            <a:p>
              <a:r>
                <a:rPr lang="en-US" altLang="nl-NL" sz="2400" dirty="0" smtClean="0"/>
                <a:t>Amplification of error by moist convection</a:t>
              </a:r>
              <a:endParaRPr lang="nl-NL" altLang="nl-NL" sz="2400" dirty="0"/>
            </a:p>
          </p:txBody>
        </p:sp>
        <p:grpSp>
          <p:nvGrpSpPr>
            <p:cNvPr id="6" name="Groep 5"/>
            <p:cNvGrpSpPr/>
            <p:nvPr/>
          </p:nvGrpSpPr>
          <p:grpSpPr>
            <a:xfrm>
              <a:off x="2563111" y="3189729"/>
              <a:ext cx="5883877" cy="3592071"/>
              <a:chOff x="2563111" y="3189729"/>
              <a:chExt cx="5883877" cy="3592071"/>
            </a:xfrm>
          </p:grpSpPr>
          <p:grpSp>
            <p:nvGrpSpPr>
              <p:cNvPr id="5" name="Groep 4"/>
              <p:cNvGrpSpPr/>
              <p:nvPr/>
            </p:nvGrpSpPr>
            <p:grpSpPr>
              <a:xfrm>
                <a:off x="2563111" y="3189729"/>
                <a:ext cx="5883877" cy="3592071"/>
                <a:chOff x="2563111" y="3189729"/>
                <a:chExt cx="5883877" cy="3592071"/>
              </a:xfrm>
            </p:grpSpPr>
            <p:grpSp>
              <p:nvGrpSpPr>
                <p:cNvPr id="12295" name="Group 13"/>
                <p:cNvGrpSpPr>
                  <a:grpSpLocks/>
                </p:cNvGrpSpPr>
                <p:nvPr/>
              </p:nvGrpSpPr>
              <p:grpSpPr bwMode="auto">
                <a:xfrm>
                  <a:off x="2563111" y="3201237"/>
                  <a:ext cx="5864823" cy="3580563"/>
                  <a:chOff x="485775" y="3299793"/>
                  <a:chExt cx="7820025" cy="3348658"/>
                </a:xfrm>
              </p:grpSpPr>
              <p:pic>
                <p:nvPicPr>
                  <p:cNvPr id="12300" name="Picture 2"/>
                  <p:cNvPicPr>
                    <a:picLocks noChangeAspect="1" noChangeArrowheads="1"/>
                  </p:cNvPicPr>
                  <p:nvPr/>
                </p:nvPicPr>
                <p:blipFill>
                  <a:blip r:embed="rId5">
                    <a:extLst>
                      <a:ext uri="{28A0092B-C50C-407E-A947-70E740481C1C}">
                        <a14:useLocalDpi xmlns:a14="http://schemas.microsoft.com/office/drawing/2010/main" val="0"/>
                      </a:ext>
                    </a:extLst>
                  </a:blip>
                  <a:srcRect l="4311" t="30209" r="4330" b="14388"/>
                  <a:stretch>
                    <a:fillRect/>
                  </a:stretch>
                </p:blipFill>
                <p:spPr bwMode="auto">
                  <a:xfrm>
                    <a:off x="485775" y="3299793"/>
                    <a:ext cx="7820025" cy="3348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936679" y="4783692"/>
                    <a:ext cx="4421867" cy="1639088"/>
                  </a:xfrm>
                  <a:custGeom>
                    <a:avLst/>
                    <a:gdLst>
                      <a:gd name="connsiteX0" fmla="*/ 0 w 4423144"/>
                      <a:gd name="connsiteY0" fmla="*/ 1638035 h 1638035"/>
                      <a:gd name="connsiteX1" fmla="*/ 414669 w 4423144"/>
                      <a:gd name="connsiteY1" fmla="*/ 1180835 h 1638035"/>
                      <a:gd name="connsiteX2" fmla="*/ 903767 w 4423144"/>
                      <a:gd name="connsiteY2" fmla="*/ 1010714 h 1638035"/>
                      <a:gd name="connsiteX3" fmla="*/ 1307804 w 4423144"/>
                      <a:gd name="connsiteY3" fmla="*/ 968184 h 1638035"/>
                      <a:gd name="connsiteX4" fmla="*/ 1616148 w 4423144"/>
                      <a:gd name="connsiteY4" fmla="*/ 829961 h 1638035"/>
                      <a:gd name="connsiteX5" fmla="*/ 2020186 w 4423144"/>
                      <a:gd name="connsiteY5" fmla="*/ 489719 h 1638035"/>
                      <a:gd name="connsiteX6" fmla="*/ 2381693 w 4423144"/>
                      <a:gd name="connsiteY6" fmla="*/ 287700 h 1638035"/>
                      <a:gd name="connsiteX7" fmla="*/ 2870790 w 4423144"/>
                      <a:gd name="connsiteY7" fmla="*/ 128212 h 1638035"/>
                      <a:gd name="connsiteX8" fmla="*/ 3625702 w 4423144"/>
                      <a:gd name="connsiteY8" fmla="*/ 11254 h 1638035"/>
                      <a:gd name="connsiteX9" fmla="*/ 4423144 w 4423144"/>
                      <a:gd name="connsiteY9" fmla="*/ 11254 h 163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3144" h="1638035">
                        <a:moveTo>
                          <a:pt x="0" y="1638035"/>
                        </a:moveTo>
                        <a:cubicBezTo>
                          <a:pt x="132020" y="1461711"/>
                          <a:pt x="264041" y="1285388"/>
                          <a:pt x="414669" y="1180835"/>
                        </a:cubicBezTo>
                        <a:cubicBezTo>
                          <a:pt x="565297" y="1076282"/>
                          <a:pt x="754911" y="1046156"/>
                          <a:pt x="903767" y="1010714"/>
                        </a:cubicBezTo>
                        <a:cubicBezTo>
                          <a:pt x="1052623" y="975272"/>
                          <a:pt x="1189074" y="998309"/>
                          <a:pt x="1307804" y="968184"/>
                        </a:cubicBezTo>
                        <a:cubicBezTo>
                          <a:pt x="1426534" y="938059"/>
                          <a:pt x="1497418" y="909705"/>
                          <a:pt x="1616148" y="829961"/>
                        </a:cubicBezTo>
                        <a:cubicBezTo>
                          <a:pt x="1734878" y="750217"/>
                          <a:pt x="1892595" y="580096"/>
                          <a:pt x="2020186" y="489719"/>
                        </a:cubicBezTo>
                        <a:cubicBezTo>
                          <a:pt x="2147777" y="399342"/>
                          <a:pt x="2239926" y="347951"/>
                          <a:pt x="2381693" y="287700"/>
                        </a:cubicBezTo>
                        <a:cubicBezTo>
                          <a:pt x="2523460" y="227449"/>
                          <a:pt x="2663455" y="174286"/>
                          <a:pt x="2870790" y="128212"/>
                        </a:cubicBezTo>
                        <a:cubicBezTo>
                          <a:pt x="3078125" y="82138"/>
                          <a:pt x="3366976" y="30747"/>
                          <a:pt x="3625702" y="11254"/>
                        </a:cubicBezTo>
                        <a:cubicBezTo>
                          <a:pt x="3884428" y="-8239"/>
                          <a:pt x="4153786" y="1507"/>
                          <a:pt x="4423144" y="11254"/>
                        </a:cubicBezTo>
                      </a:path>
                    </a:pathLst>
                  </a:custGeom>
                  <a:noFill/>
                  <a:ln w="762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solidFill>
                        <a:srgbClr val="FFFFFF"/>
                      </a:solidFill>
                    </a:endParaRPr>
                  </a:p>
                </p:txBody>
              </p:sp>
              <p:sp>
                <p:nvSpPr>
                  <p:cNvPr id="12302" name="TextBox 9"/>
                  <p:cNvSpPr txBox="1">
                    <a:spLocks noChangeArrowheads="1"/>
                  </p:cNvSpPr>
                  <p:nvPr/>
                </p:nvSpPr>
                <p:spPr bwMode="auto">
                  <a:xfrm>
                    <a:off x="6156176" y="4293547"/>
                    <a:ext cx="880356" cy="3166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sz="1600" b="1">
                        <a:solidFill>
                          <a:srgbClr val="4F81BD"/>
                        </a:solidFill>
                      </a:rPr>
                      <a:t>Day 6</a:t>
                    </a:r>
                  </a:p>
                </p:txBody>
              </p:sp>
              <p:sp>
                <p:nvSpPr>
                  <p:cNvPr id="12303" name="TextBox 11"/>
                  <p:cNvSpPr txBox="1">
                    <a:spLocks noChangeArrowheads="1"/>
                  </p:cNvSpPr>
                  <p:nvPr/>
                </p:nvSpPr>
                <p:spPr bwMode="auto">
                  <a:xfrm>
                    <a:off x="4932039" y="4439226"/>
                    <a:ext cx="880356" cy="3166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sz="1600" b="1">
                        <a:solidFill>
                          <a:srgbClr val="4F81BD"/>
                        </a:solidFill>
                      </a:rPr>
                      <a:t>Day 5</a:t>
                    </a:r>
                  </a:p>
                </p:txBody>
              </p:sp>
              <p:sp>
                <p:nvSpPr>
                  <p:cNvPr id="12304" name="TextBox 12"/>
                  <p:cNvSpPr txBox="1">
                    <a:spLocks noChangeArrowheads="1"/>
                  </p:cNvSpPr>
                  <p:nvPr/>
                </p:nvSpPr>
                <p:spPr bwMode="auto">
                  <a:xfrm>
                    <a:off x="3729098" y="4813095"/>
                    <a:ext cx="880356" cy="3166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sz="1600" b="1">
                        <a:solidFill>
                          <a:srgbClr val="4F81BD"/>
                        </a:solidFill>
                      </a:rPr>
                      <a:t>Day 4</a:t>
                    </a:r>
                  </a:p>
                </p:txBody>
              </p:sp>
              <p:sp>
                <p:nvSpPr>
                  <p:cNvPr id="12305" name="TextBox 14"/>
                  <p:cNvSpPr txBox="1">
                    <a:spLocks noChangeArrowheads="1"/>
                  </p:cNvSpPr>
                  <p:nvPr/>
                </p:nvSpPr>
                <p:spPr bwMode="auto">
                  <a:xfrm>
                    <a:off x="2050439" y="5485253"/>
                    <a:ext cx="880356" cy="3166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sz="1600" b="1">
                        <a:solidFill>
                          <a:srgbClr val="4F81BD"/>
                        </a:solidFill>
                      </a:rPr>
                      <a:t>Day 2</a:t>
                    </a:r>
                  </a:p>
                </p:txBody>
              </p:sp>
              <p:sp>
                <p:nvSpPr>
                  <p:cNvPr id="4" name="Cloud 3"/>
                  <p:cNvSpPr/>
                  <p:nvPr/>
                </p:nvSpPr>
                <p:spPr bwMode="auto">
                  <a:xfrm>
                    <a:off x="2628852" y="5223157"/>
                    <a:ext cx="1043548" cy="435507"/>
                  </a:xfrm>
                  <a:prstGeom prst="cloud">
                    <a:avLst/>
                  </a:prstGeom>
                  <a:solidFill>
                    <a:schemeClr val="bg1"/>
                  </a:solidFill>
                  <a:ln w="12700" cap="flat" cmpd="sng" algn="ctr">
                    <a:solidFill>
                      <a:schemeClr val="tx1"/>
                    </a:solidFill>
                    <a:prstDash val="solid"/>
                    <a:round/>
                    <a:headEnd type="none" w="med" len="med"/>
                    <a:tailEnd type="none" w="med" len="med"/>
                  </a:ln>
                  <a:effectLst/>
                </p:spPr>
                <p:txBody>
                  <a:bodyPr/>
                  <a:lstStyle/>
                  <a:p>
                    <a:pPr>
                      <a:defRPr/>
                    </a:pPr>
                    <a:r>
                      <a:rPr lang="en-GB" sz="1400" b="1" dirty="0" smtClean="0">
                        <a:solidFill>
                          <a:srgbClr val="4F81BD"/>
                        </a:solidFill>
                        <a:cs typeface="Arial" charset="0"/>
                      </a:rPr>
                      <a:t>D3</a:t>
                    </a:r>
                    <a:endParaRPr lang="en-GB" sz="1400" b="1" dirty="0">
                      <a:solidFill>
                        <a:srgbClr val="4F81BD"/>
                      </a:solidFill>
                      <a:cs typeface="Arial" charset="0"/>
                    </a:endParaRPr>
                  </a:p>
                </p:txBody>
              </p:sp>
              <p:sp>
                <p:nvSpPr>
                  <p:cNvPr id="12307" name="Lightning Bolt 5"/>
                  <p:cNvSpPr>
                    <a:spLocks noChangeArrowheads="1"/>
                  </p:cNvSpPr>
                  <p:nvPr/>
                </p:nvSpPr>
                <p:spPr bwMode="auto">
                  <a:xfrm>
                    <a:off x="3131840" y="5538731"/>
                    <a:ext cx="288032" cy="338541"/>
                  </a:xfrm>
                  <a:prstGeom prst="lightningBolt">
                    <a:avLst/>
                  </a:prstGeom>
                  <a:solidFill>
                    <a:srgbClr val="FFC000"/>
                  </a:solidFill>
                  <a:ln w="12700" algn="ctr">
                    <a:solidFill>
                      <a:schemeClr val="tx1"/>
                    </a:solidFill>
                    <a:round/>
                    <a:headEnd/>
                    <a:tailEnd/>
                  </a:ln>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GB" altLang="nl-NL" sz="1600">
                      <a:solidFill>
                        <a:srgbClr val="000000"/>
                      </a:solidFill>
                    </a:endParaRPr>
                  </a:p>
                </p:txBody>
              </p:sp>
            </p:grpSp>
            <p:sp>
              <p:nvSpPr>
                <p:cNvPr id="12299" name="TextBox 16"/>
                <p:cNvSpPr txBox="1">
                  <a:spLocks noChangeArrowheads="1"/>
                </p:cNvSpPr>
                <p:nvPr/>
              </p:nvSpPr>
              <p:spPr bwMode="auto">
                <a:xfrm>
                  <a:off x="6553200" y="3189729"/>
                  <a:ext cx="1893788"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sz="1600" b="1" dirty="0">
                      <a:solidFill>
                        <a:srgbClr val="4F81BD"/>
                      </a:solidFill>
                      <a:latin typeface="Helvetica" pitchFamily="34" charset="0"/>
                    </a:rPr>
                    <a:t>Error Propagation</a:t>
                  </a:r>
                </a:p>
              </p:txBody>
            </p:sp>
          </p:grpSp>
          <p:pic>
            <p:nvPicPr>
              <p:cNvPr id="23" name="Picture 13" descr="ECMWF_Master_Logo_WHITE_nostrap.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3200" y="6477000"/>
                <a:ext cx="533400" cy="122767"/>
              </a:xfrm>
              <a:prstGeom prst="rect">
                <a:avLst/>
              </a:prstGeom>
              <a:solidFill>
                <a:srgbClr val="002060"/>
              </a:solidFill>
              <a:ln>
                <a:noFill/>
              </a:ln>
              <a:extLst/>
            </p:spPr>
          </p:pic>
        </p:grpSp>
      </p:grpSp>
    </p:spTree>
    <p:extLst>
      <p:ext uri="{BB962C8B-B14F-4D97-AF65-F5344CB8AC3E}">
        <p14:creationId xmlns:p14="http://schemas.microsoft.com/office/powerpoint/2010/main" val="361079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1000"/>
                                        <p:tgtEl>
                                          <p:spTgt spid="12294"/>
                                        </p:tgtEl>
                                      </p:cBhvr>
                                    </p:animEffect>
                                    <p:anim calcmode="lin" valueType="num">
                                      <p:cBhvr>
                                        <p:cTn id="8" dur="1000" fill="hold"/>
                                        <p:tgtEl>
                                          <p:spTgt spid="12294"/>
                                        </p:tgtEl>
                                        <p:attrNameLst>
                                          <p:attrName>ppt_x</p:attrName>
                                        </p:attrNameLst>
                                      </p:cBhvr>
                                      <p:tavLst>
                                        <p:tav tm="0">
                                          <p:val>
                                            <p:strVal val="#ppt_x"/>
                                          </p:val>
                                        </p:tav>
                                        <p:tav tm="100000">
                                          <p:val>
                                            <p:strVal val="#ppt_x"/>
                                          </p:val>
                                        </p:tav>
                                      </p:tavLst>
                                    </p:anim>
                                    <p:anim calcmode="lin" valueType="num">
                                      <p:cBhvr>
                                        <p:cTn id="9" dur="1000" fill="hold"/>
                                        <p:tgtEl>
                                          <p:spTgt spid="122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3050" y="3962400"/>
            <a:ext cx="3790950" cy="277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4488" y="1200152"/>
            <a:ext cx="3871912" cy="276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5680076" y="3600451"/>
            <a:ext cx="1754326"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a:solidFill>
                  <a:srgbClr val="000000"/>
                </a:solidFill>
              </a:rPr>
              <a:t>Unbalanced</a:t>
            </a:r>
          </a:p>
        </p:txBody>
      </p:sp>
      <p:sp>
        <p:nvSpPr>
          <p:cNvPr id="13317" name="TextBox 9"/>
          <p:cNvSpPr txBox="1">
            <a:spLocks noChangeArrowheads="1"/>
          </p:cNvSpPr>
          <p:nvPr/>
        </p:nvSpPr>
        <p:spPr bwMode="auto">
          <a:xfrm>
            <a:off x="3252788" y="3431118"/>
            <a:ext cx="1291059"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a:solidFill>
                  <a:srgbClr val="000000"/>
                </a:solidFill>
              </a:rPr>
              <a:t>Full field</a:t>
            </a:r>
          </a:p>
        </p:txBody>
      </p:sp>
      <p:sp>
        <p:nvSpPr>
          <p:cNvPr id="13318" name="TextBox 10"/>
          <p:cNvSpPr txBox="1">
            <a:spLocks noChangeArrowheads="1"/>
          </p:cNvSpPr>
          <p:nvPr/>
        </p:nvSpPr>
        <p:spPr bwMode="auto">
          <a:xfrm>
            <a:off x="685801" y="0"/>
            <a:ext cx="7010400" cy="117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GB" altLang="nl-NL" sz="3600" b="1" dirty="0">
                <a:solidFill>
                  <a:schemeClr val="bg1"/>
                </a:solidFill>
                <a:latin typeface="+mj-lt"/>
              </a:rPr>
              <a:t>Absolute analysis increments </a:t>
            </a:r>
            <a:r>
              <a:rPr lang="en-GB" altLang="nl-NL" sz="3600" b="1" dirty="0" smtClean="0">
                <a:solidFill>
                  <a:schemeClr val="bg1"/>
                </a:solidFill>
                <a:latin typeface="+mj-lt"/>
              </a:rPr>
              <a:t>u</a:t>
            </a:r>
            <a:r>
              <a:rPr lang="en-GB" altLang="nl-NL" sz="3600" b="1" baseline="-25000" dirty="0" smtClean="0">
                <a:solidFill>
                  <a:schemeClr val="bg1"/>
                </a:solidFill>
                <a:latin typeface="+mj-lt"/>
              </a:rPr>
              <a:t>150</a:t>
            </a:r>
            <a:endParaRPr lang="en-GB" altLang="nl-NL" sz="3600" b="1" baseline="-25000" dirty="0">
              <a:solidFill>
                <a:schemeClr val="bg1"/>
              </a:solidFill>
              <a:latin typeface="+mj-lt"/>
            </a:endParaRPr>
          </a:p>
        </p:txBody>
      </p:sp>
      <p:pic>
        <p:nvPicPr>
          <p:cNvPr id="1331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3050" y="1191685"/>
            <a:ext cx="3790950" cy="277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6"/>
          <p:cNvSpPr txBox="1">
            <a:spLocks noChangeArrowheads="1"/>
          </p:cNvSpPr>
          <p:nvPr/>
        </p:nvSpPr>
        <p:spPr bwMode="auto">
          <a:xfrm>
            <a:off x="6629401" y="3429001"/>
            <a:ext cx="1372812"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a:solidFill>
                  <a:srgbClr val="000000"/>
                </a:solidFill>
              </a:rPr>
              <a:t>Balanced</a:t>
            </a:r>
          </a:p>
        </p:txBody>
      </p:sp>
      <p:sp>
        <p:nvSpPr>
          <p:cNvPr id="13321" name="TextBox 6"/>
          <p:cNvSpPr txBox="1">
            <a:spLocks noChangeArrowheads="1"/>
          </p:cNvSpPr>
          <p:nvPr/>
        </p:nvSpPr>
        <p:spPr bwMode="auto">
          <a:xfrm>
            <a:off x="6629401" y="6218768"/>
            <a:ext cx="1754326"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altLang="nl-NL">
                <a:solidFill>
                  <a:srgbClr val="000000"/>
                </a:solidFill>
              </a:rPr>
              <a:t>Unbalanced</a:t>
            </a:r>
          </a:p>
        </p:txBody>
      </p:sp>
      <p:sp>
        <p:nvSpPr>
          <p:cNvPr id="2" name="Rechthoek 1"/>
          <p:cNvSpPr/>
          <p:nvPr/>
        </p:nvSpPr>
        <p:spPr>
          <a:xfrm>
            <a:off x="152400" y="1498601"/>
            <a:ext cx="1462088" cy="1200329"/>
          </a:xfrm>
          <a:prstGeom prst="rect">
            <a:avLst/>
          </a:prstGeom>
        </p:spPr>
        <p:txBody>
          <a:bodyPr wrap="square">
            <a:spAutoFit/>
          </a:bodyPr>
          <a:lstStyle/>
          <a:p>
            <a:pPr algn="ctr" eaLnBrk="1" hangingPunct="1"/>
            <a:r>
              <a:rPr lang="en-GB" altLang="nl-NL" sz="1800" dirty="0"/>
              <a:t>18UTC average for Sept-Nov 2015</a:t>
            </a:r>
          </a:p>
        </p:txBody>
      </p:sp>
      <p:sp>
        <p:nvSpPr>
          <p:cNvPr id="11" name="Tijdelijke aanduiding voor inhoud 2"/>
          <p:cNvSpPr txBox="1">
            <a:spLocks/>
          </p:cNvSpPr>
          <p:nvPr/>
        </p:nvSpPr>
        <p:spPr bwMode="auto">
          <a:xfrm>
            <a:off x="87086" y="4520961"/>
            <a:ext cx="5265964" cy="21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r>
              <a:rPr lang="en-US" altLang="nl-NL" sz="2400" dirty="0" smtClean="0"/>
              <a:t>Dynamical errors in the tropics and in moist convection are mostly unbalanced and 3D winds are needed to observe them, hence Aeolus</a:t>
            </a:r>
            <a:endParaRPr lang="nl-NL" altLang="nl-NL" sz="2400" dirty="0"/>
          </a:p>
        </p:txBody>
      </p:sp>
      <p:pic>
        <p:nvPicPr>
          <p:cNvPr id="12" name="Picture 13" descr="ECMWF_Master_Logo_WHITE_nostra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6388099"/>
            <a:ext cx="533400" cy="122767"/>
          </a:xfrm>
          <a:prstGeom prst="rect">
            <a:avLst/>
          </a:prstGeom>
          <a:solidFill>
            <a:srgbClr val="002060"/>
          </a:solidFill>
          <a:ln>
            <a:noFill/>
          </a:ln>
          <a:extLst/>
        </p:spPr>
      </p:pic>
    </p:spTree>
    <p:extLst>
      <p:ext uri="{BB962C8B-B14F-4D97-AF65-F5344CB8AC3E}">
        <p14:creationId xmlns:p14="http://schemas.microsoft.com/office/powerpoint/2010/main" val="923596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p:cNvSpPr>
          <p:nvPr>
            <p:ph type="title"/>
          </p:nvPr>
        </p:nvSpPr>
        <p:spPr/>
        <p:txBody>
          <a:bodyPr/>
          <a:lstStyle/>
          <a:p>
            <a:r>
              <a:rPr lang="en-GB" altLang="nl-NL" smtClean="0"/>
              <a:t>Hi-res radiosonde shear</a:t>
            </a:r>
          </a:p>
        </p:txBody>
      </p:sp>
      <p:sp>
        <p:nvSpPr>
          <p:cNvPr id="55301" name="Rectangle 4"/>
          <p:cNvSpPr>
            <a:spLocks noGrp="1" noChangeArrowheads="1"/>
          </p:cNvSpPr>
          <p:nvPr>
            <p:ph type="body" idx="1"/>
          </p:nvPr>
        </p:nvSpPr>
        <p:spPr>
          <a:xfrm>
            <a:off x="1" y="1219200"/>
            <a:ext cx="2285999" cy="5662083"/>
          </a:xfrm>
          <a:solidFill>
            <a:srgbClr val="DDDDDD"/>
          </a:solidFill>
        </p:spPr>
        <p:txBody>
          <a:bodyPr/>
          <a:lstStyle/>
          <a:p>
            <a:pPr marL="185738" indent="-185738">
              <a:lnSpc>
                <a:spcPct val="80000"/>
              </a:lnSpc>
              <a:spcBef>
                <a:spcPts val="1200"/>
              </a:spcBef>
              <a:spcAft>
                <a:spcPts val="600"/>
              </a:spcAft>
              <a:buFont typeface="Wingdings" pitchFamily="2" charset="2"/>
              <a:buChar char="ü"/>
              <a:defRPr/>
            </a:pPr>
            <a:r>
              <a:rPr lang="en-GB" altLang="nl-NL" sz="2000" dirty="0" smtClean="0"/>
              <a:t>ECMWF winds agree very well with </a:t>
            </a:r>
            <a:r>
              <a:rPr lang="en-GB" altLang="nl-NL" sz="2000" dirty="0" err="1" smtClean="0"/>
              <a:t>sondes</a:t>
            </a:r>
            <a:endParaRPr lang="en-GB" altLang="nl-NL" sz="2000" dirty="0" smtClean="0"/>
          </a:p>
          <a:p>
            <a:pPr marL="185738" indent="-185738">
              <a:lnSpc>
                <a:spcPct val="80000"/>
              </a:lnSpc>
              <a:spcAft>
                <a:spcPts val="600"/>
              </a:spcAft>
              <a:buFont typeface="Wingdings" pitchFamily="2" charset="2"/>
              <a:buChar char="ü"/>
              <a:defRPr/>
            </a:pPr>
            <a:r>
              <a:rPr lang="en-GB" altLang="nl-NL" sz="2000" dirty="0" smtClean="0"/>
              <a:t>Vert. shear in ECMWF model 2-3 times lower, however</a:t>
            </a:r>
          </a:p>
          <a:p>
            <a:pPr marL="185738" indent="-185738">
              <a:lnSpc>
                <a:spcPct val="80000"/>
              </a:lnSpc>
              <a:spcAft>
                <a:spcPts val="600"/>
              </a:spcAft>
              <a:buFont typeface="Wingdings" pitchFamily="2" charset="2"/>
              <a:buChar char="ü"/>
              <a:defRPr/>
            </a:pPr>
            <a:r>
              <a:rPr lang="en-GB" altLang="nl-NL" sz="2000" dirty="0" smtClean="0"/>
              <a:t>Large tropical </a:t>
            </a:r>
            <a:r>
              <a:rPr lang="en-GB" altLang="nl-NL" sz="2000" dirty="0" err="1" smtClean="0"/>
              <a:t>tropopause</a:t>
            </a:r>
            <a:r>
              <a:rPr lang="en-GB" altLang="nl-NL" sz="2000" dirty="0" smtClean="0"/>
              <a:t> shear gradient</a:t>
            </a:r>
            <a:endParaRPr lang="en-GB" altLang="nl-NL" sz="800" dirty="0" smtClean="0"/>
          </a:p>
          <a:p>
            <a:pPr marL="185738" indent="-185738">
              <a:lnSpc>
                <a:spcPct val="80000"/>
              </a:lnSpc>
              <a:buFont typeface="Wingdings" pitchFamily="2" charset="2"/>
              <a:buChar char="Ø"/>
              <a:defRPr/>
            </a:pPr>
            <a:r>
              <a:rPr lang="en-GB" altLang="nl-NL" sz="2000" dirty="0" smtClean="0"/>
              <a:t>Shear determines mixing of air, air interaction, cloud </a:t>
            </a:r>
            <a:r>
              <a:rPr lang="en-GB" altLang="nl-NL" sz="2000" dirty="0" err="1" smtClean="0"/>
              <a:t>dyn</a:t>
            </a:r>
            <a:r>
              <a:rPr lang="en-GB" altLang="nl-NL" sz="2000" dirty="0" smtClean="0"/>
              <a:t>., ..</a:t>
            </a:r>
          </a:p>
          <a:p>
            <a:pPr marL="0" indent="0">
              <a:lnSpc>
                <a:spcPct val="80000"/>
              </a:lnSpc>
              <a:buFont typeface="Arial" charset="0"/>
              <a:buNone/>
              <a:defRPr/>
            </a:pPr>
            <a:endParaRPr lang="en-GB" altLang="nl-NL" sz="800" b="1" dirty="0" smtClean="0">
              <a:solidFill>
                <a:srgbClr val="34007A"/>
              </a:solidFill>
            </a:endParaRPr>
          </a:p>
          <a:p>
            <a:pPr marL="0" indent="0">
              <a:lnSpc>
                <a:spcPct val="80000"/>
              </a:lnSpc>
              <a:buFont typeface="Arial" charset="0"/>
              <a:buNone/>
              <a:defRPr/>
            </a:pPr>
            <a:r>
              <a:rPr lang="en-GB" altLang="nl-NL" sz="1400" b="1" dirty="0">
                <a:solidFill>
                  <a:srgbClr val="00B050"/>
                </a:solidFill>
              </a:rPr>
              <a:t> </a:t>
            </a:r>
          </a:p>
          <a:p>
            <a:pPr marL="0" indent="0">
              <a:lnSpc>
                <a:spcPct val="80000"/>
              </a:lnSpc>
              <a:buFont typeface="Arial" charset="0"/>
              <a:buNone/>
              <a:defRPr/>
            </a:pPr>
            <a:r>
              <a:rPr lang="en-GB" altLang="nl-NL" sz="1400" b="1" dirty="0" err="1" smtClean="0">
                <a:solidFill>
                  <a:srgbClr val="00B050"/>
                </a:solidFill>
              </a:rPr>
              <a:t>Houchi</a:t>
            </a:r>
            <a:r>
              <a:rPr lang="en-GB" altLang="nl-NL" sz="1400" b="1" dirty="0" smtClean="0">
                <a:solidFill>
                  <a:srgbClr val="00B050"/>
                </a:solidFill>
              </a:rPr>
              <a:t> et al. 2010</a:t>
            </a:r>
          </a:p>
        </p:txBody>
      </p:sp>
      <p:grpSp>
        <p:nvGrpSpPr>
          <p:cNvPr id="14340" name="Groep 2"/>
          <p:cNvGrpSpPr>
            <a:grpSpLocks/>
          </p:cNvGrpSpPr>
          <p:nvPr/>
        </p:nvGrpSpPr>
        <p:grpSpPr bwMode="auto">
          <a:xfrm>
            <a:off x="2195514" y="1193800"/>
            <a:ext cx="6948487" cy="5689600"/>
            <a:chOff x="2195514" y="1240555"/>
            <a:chExt cx="6948487" cy="4031533"/>
          </a:xfrm>
        </p:grpSpPr>
        <p:sp>
          <p:nvSpPr>
            <p:cNvPr id="14341" name="Rectangle 9"/>
            <p:cNvSpPr>
              <a:spLocks noChangeArrowheads="1"/>
            </p:cNvSpPr>
            <p:nvPr/>
          </p:nvSpPr>
          <p:spPr bwMode="auto">
            <a:xfrm>
              <a:off x="2195514" y="4893469"/>
              <a:ext cx="6948487" cy="3786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nl-NL" altLang="nl-NL" sz="1800">
                <a:solidFill>
                  <a:srgbClr val="000000"/>
                </a:solidFill>
              </a:endParaRPr>
            </a:p>
          </p:txBody>
        </p:sp>
        <p:pic>
          <p:nvPicPr>
            <p:cNvPr id="14342" name="Picture 3"/>
            <p:cNvPicPr>
              <a:picLocks noChangeAspect="1" noChangeArrowheads="1"/>
            </p:cNvPicPr>
            <p:nvPr/>
          </p:nvPicPr>
          <p:blipFill>
            <a:blip r:embed="rId2">
              <a:extLst>
                <a:ext uri="{28A0092B-C50C-407E-A947-70E740481C1C}">
                  <a14:useLocalDpi xmlns:a14="http://schemas.microsoft.com/office/drawing/2010/main" val="0"/>
                </a:ext>
              </a:extLst>
            </a:blip>
            <a:srcRect l="19896" t="27289" r="20625" b="8104"/>
            <a:stretch>
              <a:fillRect/>
            </a:stretch>
          </p:blipFill>
          <p:spPr bwMode="auto">
            <a:xfrm>
              <a:off x="2195514" y="1240555"/>
              <a:ext cx="6948487" cy="387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Text Box 5"/>
            <p:cNvSpPr txBox="1">
              <a:spLocks noChangeArrowheads="1"/>
            </p:cNvSpPr>
            <p:nvPr/>
          </p:nvSpPr>
          <p:spPr bwMode="auto">
            <a:xfrm>
              <a:off x="4238625" y="2459755"/>
              <a:ext cx="915635" cy="28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nl-NL" sz="2000">
                  <a:solidFill>
                    <a:srgbClr val="000000"/>
                  </a:solidFill>
                  <a:latin typeface="Verdana" pitchFamily="34" charset="0"/>
                </a:rPr>
                <a:t>RAOB</a:t>
              </a:r>
            </a:p>
          </p:txBody>
        </p:sp>
        <p:sp>
          <p:nvSpPr>
            <p:cNvPr id="14344" name="Text Box 6"/>
            <p:cNvSpPr txBox="1">
              <a:spLocks noChangeArrowheads="1"/>
            </p:cNvSpPr>
            <p:nvPr/>
          </p:nvSpPr>
          <p:spPr bwMode="auto">
            <a:xfrm>
              <a:off x="3981451" y="4593355"/>
              <a:ext cx="1143262" cy="28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nl-NL" sz="2000">
                  <a:solidFill>
                    <a:srgbClr val="000000"/>
                  </a:solidFill>
                  <a:latin typeface="Verdana" pitchFamily="34" charset="0"/>
                </a:rPr>
                <a:t>ECMWF</a:t>
              </a:r>
            </a:p>
          </p:txBody>
        </p:sp>
        <p:sp>
          <p:nvSpPr>
            <p:cNvPr id="14345" name="Text Box 7"/>
            <p:cNvSpPr txBox="1">
              <a:spLocks noChangeArrowheads="1"/>
            </p:cNvSpPr>
            <p:nvPr/>
          </p:nvSpPr>
          <p:spPr bwMode="auto">
            <a:xfrm>
              <a:off x="7278689" y="4593355"/>
              <a:ext cx="1143262" cy="28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nl-NL" sz="2000">
                  <a:solidFill>
                    <a:srgbClr val="000000"/>
                  </a:solidFill>
                  <a:latin typeface="Verdana" pitchFamily="34" charset="0"/>
                </a:rPr>
                <a:t>ECMWF</a:t>
              </a:r>
            </a:p>
          </p:txBody>
        </p:sp>
        <p:sp>
          <p:nvSpPr>
            <p:cNvPr id="14346" name="Text Box 8"/>
            <p:cNvSpPr txBox="1">
              <a:spLocks noChangeArrowheads="1"/>
            </p:cNvSpPr>
            <p:nvPr/>
          </p:nvSpPr>
          <p:spPr bwMode="auto">
            <a:xfrm>
              <a:off x="7527925" y="2459755"/>
              <a:ext cx="915635" cy="28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nl-NL" sz="2000">
                  <a:solidFill>
                    <a:srgbClr val="000000"/>
                  </a:solidFill>
                  <a:latin typeface="Verdana" pitchFamily="34" charset="0"/>
                </a:rPr>
                <a:t>RAOB</a:t>
              </a:r>
            </a:p>
          </p:txBody>
        </p:sp>
        <p:sp>
          <p:nvSpPr>
            <p:cNvPr id="14347" name="Line 10"/>
            <p:cNvSpPr>
              <a:spLocks noChangeShapeType="1"/>
            </p:cNvSpPr>
            <p:nvPr/>
          </p:nvSpPr>
          <p:spPr bwMode="auto">
            <a:xfrm>
              <a:off x="7451725" y="1329929"/>
              <a:ext cx="0" cy="3618309"/>
            </a:xfrm>
            <a:prstGeom prst="line">
              <a:avLst/>
            </a:prstGeom>
            <a:noFill/>
            <a:ln w="9525">
              <a:solidFill>
                <a:srgbClr val="F413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4348" name="Line 11"/>
            <p:cNvSpPr>
              <a:spLocks noChangeShapeType="1"/>
            </p:cNvSpPr>
            <p:nvPr/>
          </p:nvSpPr>
          <p:spPr bwMode="auto">
            <a:xfrm>
              <a:off x="5927726" y="2193131"/>
              <a:ext cx="2447925" cy="0"/>
            </a:xfrm>
            <a:prstGeom prst="line">
              <a:avLst/>
            </a:prstGeom>
            <a:noFill/>
            <a:ln w="9525">
              <a:solidFill>
                <a:srgbClr val="F413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4349" name="Line 12"/>
            <p:cNvSpPr>
              <a:spLocks noChangeShapeType="1"/>
            </p:cNvSpPr>
            <p:nvPr/>
          </p:nvSpPr>
          <p:spPr bwMode="auto">
            <a:xfrm>
              <a:off x="2665414" y="2193131"/>
              <a:ext cx="2447925" cy="0"/>
            </a:xfrm>
            <a:prstGeom prst="line">
              <a:avLst/>
            </a:prstGeom>
            <a:noFill/>
            <a:ln w="9525">
              <a:solidFill>
                <a:srgbClr val="F413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4350" name="Line 13"/>
            <p:cNvSpPr>
              <a:spLocks noChangeShapeType="1"/>
            </p:cNvSpPr>
            <p:nvPr/>
          </p:nvSpPr>
          <p:spPr bwMode="auto">
            <a:xfrm>
              <a:off x="3660775" y="1329929"/>
              <a:ext cx="0" cy="3618309"/>
            </a:xfrm>
            <a:prstGeom prst="line">
              <a:avLst/>
            </a:prstGeom>
            <a:noFill/>
            <a:ln w="9525">
              <a:solidFill>
                <a:srgbClr val="F413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4351" name="Line 14"/>
            <p:cNvSpPr>
              <a:spLocks noChangeShapeType="1"/>
            </p:cNvSpPr>
            <p:nvPr/>
          </p:nvSpPr>
          <p:spPr bwMode="auto">
            <a:xfrm>
              <a:off x="2665414" y="4300538"/>
              <a:ext cx="2447925" cy="0"/>
            </a:xfrm>
            <a:prstGeom prst="line">
              <a:avLst/>
            </a:prstGeom>
            <a:noFill/>
            <a:ln w="9525">
              <a:solidFill>
                <a:srgbClr val="F4130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14352" name="Line 15"/>
            <p:cNvSpPr>
              <a:spLocks noChangeShapeType="1"/>
            </p:cNvSpPr>
            <p:nvPr/>
          </p:nvSpPr>
          <p:spPr bwMode="auto">
            <a:xfrm>
              <a:off x="7092950" y="4300538"/>
              <a:ext cx="358775" cy="0"/>
            </a:xfrm>
            <a:prstGeom prst="line">
              <a:avLst/>
            </a:prstGeom>
            <a:noFill/>
            <a:ln w="38100">
              <a:solidFill>
                <a:srgbClr val="F4130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sp>
        <p:nvSpPr>
          <p:cNvPr id="2" name="Tekstvak 1"/>
          <p:cNvSpPr txBox="1"/>
          <p:nvPr/>
        </p:nvSpPr>
        <p:spPr>
          <a:xfrm>
            <a:off x="4238624" y="1295400"/>
            <a:ext cx="1347933" cy="492443"/>
          </a:xfrm>
          <a:prstGeom prst="rect">
            <a:avLst/>
          </a:prstGeom>
          <a:noFill/>
        </p:spPr>
        <p:txBody>
          <a:bodyPr wrap="none" rtlCol="0">
            <a:spAutoFit/>
          </a:bodyPr>
          <a:lstStyle/>
          <a:p>
            <a:r>
              <a:rPr lang="en-US" dirty="0" smtClean="0"/>
              <a:t>Tropics</a:t>
            </a:r>
            <a:endParaRPr lang="nl-NL" dirty="0"/>
          </a:p>
        </p:txBody>
      </p:sp>
    </p:spTree>
    <p:extLst>
      <p:ext uri="{BB962C8B-B14F-4D97-AF65-F5344CB8AC3E}">
        <p14:creationId xmlns:p14="http://schemas.microsoft.com/office/powerpoint/2010/main" val="1163104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15950" y="139700"/>
            <a:ext cx="6711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Calibri" pitchFamily="34" charset="0"/>
              </a:defRPr>
            </a:lvl2pPr>
            <a:lvl3pPr algn="l" rtl="0" eaLnBrk="0" fontAlgn="base" hangingPunct="0">
              <a:spcBef>
                <a:spcPct val="0"/>
              </a:spcBef>
              <a:spcAft>
                <a:spcPct val="0"/>
              </a:spcAft>
              <a:defRPr sz="3600" b="1">
                <a:solidFill>
                  <a:schemeClr val="bg1"/>
                </a:solidFill>
                <a:latin typeface="Calibri" pitchFamily="34" charset="0"/>
              </a:defRPr>
            </a:lvl3pPr>
            <a:lvl4pPr algn="l" rtl="0" eaLnBrk="0" fontAlgn="base" hangingPunct="0">
              <a:spcBef>
                <a:spcPct val="0"/>
              </a:spcBef>
              <a:spcAft>
                <a:spcPct val="0"/>
              </a:spcAft>
              <a:defRPr sz="3600" b="1">
                <a:solidFill>
                  <a:schemeClr val="bg1"/>
                </a:solidFill>
                <a:latin typeface="Calibri" pitchFamily="34" charset="0"/>
              </a:defRPr>
            </a:lvl4pPr>
            <a:lvl5pPr algn="l" rtl="0" eaLnBrk="0" fontAlgn="base" hangingPunct="0">
              <a:spcBef>
                <a:spcPct val="0"/>
              </a:spcBef>
              <a:spcAft>
                <a:spcPct val="0"/>
              </a:spcAft>
              <a:defRPr sz="3600" b="1">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a:lstStyle>
          <a:p>
            <a:pPr algn="ctr">
              <a:defRPr/>
            </a:pPr>
            <a:r>
              <a:rPr lang="en-GB" kern="0" dirty="0"/>
              <a:t>I</a:t>
            </a:r>
            <a:r>
              <a:rPr lang="en-GB" kern="0" dirty="0" smtClean="0"/>
              <a:t>mportance for winds for climate applications</a:t>
            </a:r>
            <a:endParaRPr lang="en-GB" dirty="0"/>
          </a:p>
        </p:txBody>
      </p:sp>
      <p:sp>
        <p:nvSpPr>
          <p:cNvPr id="13315" name="Content Placeholder 2"/>
          <p:cNvSpPr txBox="1">
            <a:spLocks/>
          </p:cNvSpPr>
          <p:nvPr/>
        </p:nvSpPr>
        <p:spPr bwMode="auto">
          <a:xfrm>
            <a:off x="107950" y="1370012"/>
            <a:ext cx="8135938"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rgbClr val="192C67"/>
                </a:solidFill>
                <a:latin typeface="Calibri" pitchFamily="34" charset="0"/>
              </a:defRPr>
            </a:lvl1pPr>
            <a:lvl2pPr marL="1343025" indent="-180975" eaLnBrk="0" hangingPunct="0">
              <a:spcBef>
                <a:spcPct val="20000"/>
              </a:spcBef>
              <a:buFont typeface="Arial" charset="0"/>
              <a:buChar char="–"/>
              <a:defRPr sz="2800">
                <a:solidFill>
                  <a:srgbClr val="192C67"/>
                </a:solidFill>
                <a:latin typeface="Calibri" pitchFamily="34" charset="0"/>
              </a:defRPr>
            </a:lvl2pPr>
            <a:lvl3pPr marL="1143000" indent="-228600" eaLnBrk="0" hangingPunct="0">
              <a:spcBef>
                <a:spcPct val="20000"/>
              </a:spcBef>
              <a:buFont typeface="Arial" charset="0"/>
              <a:buChar char="•"/>
              <a:defRPr sz="2400">
                <a:solidFill>
                  <a:srgbClr val="192C67"/>
                </a:solidFill>
                <a:latin typeface="Calibri" pitchFamily="34" charset="0"/>
              </a:defRPr>
            </a:lvl3pPr>
            <a:lvl4pPr marL="1600200" indent="-228600" eaLnBrk="0" hangingPunct="0">
              <a:spcBef>
                <a:spcPct val="20000"/>
              </a:spcBef>
              <a:buFont typeface="Arial" charset="0"/>
              <a:buChar char="–"/>
              <a:defRPr sz="2000">
                <a:solidFill>
                  <a:srgbClr val="192C67"/>
                </a:solidFill>
                <a:latin typeface="Calibri" pitchFamily="34" charset="0"/>
              </a:defRPr>
            </a:lvl4pPr>
            <a:lvl5pPr marL="2057400" indent="-228600" eaLnBrk="0" hangingPunct="0">
              <a:spcBef>
                <a:spcPct val="20000"/>
              </a:spcBef>
              <a:buFont typeface="Arial"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charset="0"/>
              <a:buChar char="»"/>
              <a:defRPr sz="2000">
                <a:solidFill>
                  <a:srgbClr val="192C67"/>
                </a:solidFill>
                <a:latin typeface="Calibri" pitchFamily="34" charset="0"/>
              </a:defRPr>
            </a:lvl9pPr>
          </a:lstStyle>
          <a:p>
            <a:pPr>
              <a:spcAft>
                <a:spcPts val="1000"/>
              </a:spcAft>
            </a:pPr>
            <a:r>
              <a:rPr lang="en-GB" altLang="en-US" sz="1800" b="1" dirty="0">
                <a:latin typeface="Verdana" pitchFamily="34" charset="0"/>
                <a:ea typeface="Verdana" pitchFamily="34" charset="0"/>
                <a:cs typeface="Verdana" pitchFamily="34" charset="0"/>
              </a:rPr>
              <a:t>Example of </a:t>
            </a:r>
            <a:r>
              <a:rPr lang="en-GB" altLang="en-US" sz="1600" b="1" dirty="0">
                <a:latin typeface="Verdana" pitchFamily="34" charset="0"/>
                <a:ea typeface="Verdana" pitchFamily="34" charset="0"/>
                <a:cs typeface="Verdana" pitchFamily="34" charset="0"/>
              </a:rPr>
              <a:t>Grand Challenges of the World Climate Research Programme</a:t>
            </a:r>
            <a:r>
              <a:rPr lang="en-GB" altLang="en-US" sz="1600" dirty="0">
                <a:latin typeface="Verdana" pitchFamily="34" charset="0"/>
                <a:ea typeface="Verdana" pitchFamily="34" charset="0"/>
                <a:cs typeface="Verdana" pitchFamily="34" charset="0"/>
              </a:rPr>
              <a:t> </a:t>
            </a:r>
          </a:p>
          <a:p>
            <a:pPr lvl="1">
              <a:spcAft>
                <a:spcPts val="1000"/>
              </a:spcAft>
            </a:pPr>
            <a:r>
              <a:rPr lang="en-GB" altLang="en-US" sz="1600" dirty="0">
                <a:latin typeface="Verdana" pitchFamily="34" charset="0"/>
                <a:ea typeface="Verdana" pitchFamily="34" charset="0"/>
                <a:cs typeface="Verdana" pitchFamily="34" charset="0"/>
              </a:rPr>
              <a:t>Understanding coupling Troposphere and Stratosphere dynamics and its impact on climate variability</a:t>
            </a:r>
            <a:endParaRPr lang="en-GB" altLang="en-US" sz="800" dirty="0">
              <a:latin typeface="Verdana" pitchFamily="34" charset="0"/>
              <a:ea typeface="Verdana" pitchFamily="34" charset="0"/>
              <a:cs typeface="Verdana" pitchFamily="34" charset="0"/>
            </a:endParaRPr>
          </a:p>
          <a:p>
            <a:pPr lvl="1">
              <a:spcAft>
                <a:spcPts val="1000"/>
              </a:spcAft>
            </a:pPr>
            <a:r>
              <a:rPr lang="en-GB" altLang="en-US" sz="1600" dirty="0">
                <a:latin typeface="Verdana" pitchFamily="34" charset="0"/>
                <a:ea typeface="Verdana" pitchFamily="34" charset="0"/>
                <a:cs typeface="Verdana" pitchFamily="34" charset="0"/>
              </a:rPr>
              <a:t>Role of dynamically driven cloud circulation interactions for climate sensitivity</a:t>
            </a:r>
            <a:endParaRPr lang="en-GB" altLang="en-US" sz="800" dirty="0">
              <a:latin typeface="Verdana" pitchFamily="34" charset="0"/>
              <a:ea typeface="Verdana" pitchFamily="34" charset="0"/>
              <a:cs typeface="Verdana" pitchFamily="34" charset="0"/>
            </a:endParaRPr>
          </a:p>
        </p:txBody>
      </p:sp>
      <p:grpSp>
        <p:nvGrpSpPr>
          <p:cNvPr id="4" name="Group 14"/>
          <p:cNvGrpSpPr>
            <a:grpSpLocks/>
          </p:cNvGrpSpPr>
          <p:nvPr/>
        </p:nvGrpSpPr>
        <p:grpSpPr bwMode="auto">
          <a:xfrm>
            <a:off x="695325" y="3276600"/>
            <a:ext cx="7548563" cy="3503613"/>
            <a:chOff x="1261532" y="2384425"/>
            <a:chExt cx="6096239" cy="2225761"/>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532" y="2384425"/>
              <a:ext cx="3457872" cy="183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r="14394"/>
            <a:stretch>
              <a:fillRect/>
            </a:stretch>
          </p:blipFill>
          <p:spPr bwMode="auto">
            <a:xfrm>
              <a:off x="5095177" y="2384425"/>
              <a:ext cx="2262594" cy="1769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7"/>
            <p:cNvSpPr txBox="1">
              <a:spLocks noChangeArrowheads="1"/>
            </p:cNvSpPr>
            <p:nvPr/>
          </p:nvSpPr>
          <p:spPr bwMode="auto">
            <a:xfrm>
              <a:off x="3089706" y="4174501"/>
              <a:ext cx="2863193" cy="43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rgbClr val="192C67"/>
                  </a:solidFill>
                  <a:latin typeface="Calibri" pitchFamily="34" charset="0"/>
                </a:defRPr>
              </a:lvl1pPr>
              <a:lvl2pPr marL="742950" indent="-285750" eaLnBrk="0" hangingPunct="0">
                <a:spcBef>
                  <a:spcPct val="20000"/>
                </a:spcBef>
                <a:buFont typeface="Arial" charset="0"/>
                <a:buChar char="–"/>
                <a:defRPr sz="2800">
                  <a:solidFill>
                    <a:srgbClr val="192C67"/>
                  </a:solidFill>
                  <a:latin typeface="Calibri" pitchFamily="34" charset="0"/>
                </a:defRPr>
              </a:lvl2pPr>
              <a:lvl3pPr marL="1143000" indent="-228600" eaLnBrk="0" hangingPunct="0">
                <a:spcBef>
                  <a:spcPct val="20000"/>
                </a:spcBef>
                <a:buFont typeface="Arial" charset="0"/>
                <a:buChar char="•"/>
                <a:defRPr sz="2400">
                  <a:solidFill>
                    <a:srgbClr val="192C67"/>
                  </a:solidFill>
                  <a:latin typeface="Calibri" pitchFamily="34" charset="0"/>
                </a:defRPr>
              </a:lvl3pPr>
              <a:lvl4pPr marL="1600200" indent="-228600" eaLnBrk="0" hangingPunct="0">
                <a:spcBef>
                  <a:spcPct val="20000"/>
                </a:spcBef>
                <a:buFont typeface="Arial" charset="0"/>
                <a:buChar char="–"/>
                <a:defRPr sz="2000">
                  <a:solidFill>
                    <a:srgbClr val="192C67"/>
                  </a:solidFill>
                  <a:latin typeface="Calibri" pitchFamily="34" charset="0"/>
                </a:defRPr>
              </a:lvl4pPr>
              <a:lvl5pPr marL="2057400" indent="-228600" eaLnBrk="0" hangingPunct="0">
                <a:spcBef>
                  <a:spcPct val="20000"/>
                </a:spcBef>
                <a:buFont typeface="Arial"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charset="0"/>
                <a:buChar char="»"/>
                <a:defRPr sz="2000">
                  <a:solidFill>
                    <a:srgbClr val="192C67"/>
                  </a:solidFill>
                  <a:latin typeface="Calibri" pitchFamily="34" charset="0"/>
                </a:defRPr>
              </a:lvl9pPr>
            </a:lstStyle>
            <a:p>
              <a:pPr eaLnBrk="1" hangingPunct="1">
                <a:spcBef>
                  <a:spcPct val="0"/>
                </a:spcBef>
                <a:buFontTx/>
                <a:buNone/>
              </a:pPr>
              <a:r>
                <a:rPr lang="en-GB" altLang="en-US" sz="1200" b="1">
                  <a:solidFill>
                    <a:srgbClr val="00549F"/>
                  </a:solidFill>
                </a:rPr>
                <a:t>Courtesy S. Bony, B. Stevens</a:t>
              </a:r>
            </a:p>
          </p:txBody>
        </p:sp>
      </p:grpSp>
    </p:spTree>
    <p:extLst>
      <p:ext uri="{BB962C8B-B14F-4D97-AF65-F5344CB8AC3E}">
        <p14:creationId xmlns:p14="http://schemas.microsoft.com/office/powerpoint/2010/main" val="33436254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15950" y="139700"/>
            <a:ext cx="67119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Calibri" pitchFamily="34" charset="0"/>
              </a:defRPr>
            </a:lvl2pPr>
            <a:lvl3pPr algn="l" rtl="0" eaLnBrk="0" fontAlgn="base" hangingPunct="0">
              <a:spcBef>
                <a:spcPct val="0"/>
              </a:spcBef>
              <a:spcAft>
                <a:spcPct val="0"/>
              </a:spcAft>
              <a:defRPr sz="3600" b="1">
                <a:solidFill>
                  <a:schemeClr val="bg1"/>
                </a:solidFill>
                <a:latin typeface="Calibri" pitchFamily="34" charset="0"/>
              </a:defRPr>
            </a:lvl3pPr>
            <a:lvl4pPr algn="l" rtl="0" eaLnBrk="0" fontAlgn="base" hangingPunct="0">
              <a:spcBef>
                <a:spcPct val="0"/>
              </a:spcBef>
              <a:spcAft>
                <a:spcPct val="0"/>
              </a:spcAft>
              <a:defRPr sz="3600" b="1">
                <a:solidFill>
                  <a:schemeClr val="bg1"/>
                </a:solidFill>
                <a:latin typeface="Calibri" pitchFamily="34" charset="0"/>
              </a:defRPr>
            </a:lvl4pPr>
            <a:lvl5pPr algn="l" rtl="0" eaLnBrk="0" fontAlgn="base" hangingPunct="0">
              <a:spcBef>
                <a:spcPct val="0"/>
              </a:spcBef>
              <a:spcAft>
                <a:spcPct val="0"/>
              </a:spcAft>
              <a:defRPr sz="3600" b="1">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a:lstStyle>
          <a:p>
            <a:pPr algn="ctr">
              <a:defRPr/>
            </a:pPr>
            <a:r>
              <a:rPr lang="en-GB" kern="0" dirty="0"/>
              <a:t>I</a:t>
            </a:r>
            <a:r>
              <a:rPr lang="en-GB" kern="0" dirty="0" smtClean="0"/>
              <a:t>mportance </a:t>
            </a:r>
            <a:r>
              <a:rPr lang="en-GB" kern="0" dirty="0" smtClean="0"/>
              <a:t>of winds </a:t>
            </a:r>
            <a:r>
              <a:rPr lang="en-GB" kern="0" dirty="0" smtClean="0"/>
              <a:t>for climate applications</a:t>
            </a:r>
            <a:endParaRPr lang="en-GB" dirty="0"/>
          </a:p>
        </p:txBody>
      </p:sp>
      <p:sp>
        <p:nvSpPr>
          <p:cNvPr id="4" name="Content Placeholder 2"/>
          <p:cNvSpPr txBox="1">
            <a:spLocks/>
          </p:cNvSpPr>
          <p:nvPr/>
        </p:nvSpPr>
        <p:spPr>
          <a:xfrm>
            <a:off x="107950" y="1446212"/>
            <a:ext cx="8135938" cy="510698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rgbClr val="192C67"/>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192C67"/>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192C67"/>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192C67"/>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192C6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000"/>
              </a:spcAft>
              <a:defRPr/>
            </a:pPr>
            <a:r>
              <a:rPr lang="en-GB" sz="1800" b="1" dirty="0" smtClean="0">
                <a:latin typeface="Verdana" pitchFamily="34" charset="0"/>
                <a:ea typeface="Verdana" pitchFamily="34" charset="0"/>
                <a:cs typeface="Verdana" pitchFamily="34" charset="0"/>
              </a:rPr>
              <a:t>Example of </a:t>
            </a:r>
            <a:r>
              <a:rPr lang="en-GB" sz="1600" b="1" dirty="0" smtClean="0">
                <a:latin typeface="Verdana" pitchFamily="34" charset="0"/>
                <a:ea typeface="Verdana" pitchFamily="34" charset="0"/>
                <a:cs typeface="Verdana" pitchFamily="34" charset="0"/>
              </a:rPr>
              <a:t>Grand Challenges of the World Climate Research Programme</a:t>
            </a:r>
            <a:r>
              <a:rPr lang="en-GB" sz="1600" dirty="0" smtClean="0">
                <a:latin typeface="Verdana" pitchFamily="34" charset="0"/>
                <a:ea typeface="Verdana" pitchFamily="34" charset="0"/>
                <a:cs typeface="Verdana" pitchFamily="34" charset="0"/>
              </a:rPr>
              <a:t> </a:t>
            </a:r>
          </a:p>
          <a:p>
            <a:pPr marL="1343025" lvl="1" indent="-180975">
              <a:spcAft>
                <a:spcPts val="1000"/>
              </a:spcAft>
              <a:defRPr/>
            </a:pPr>
            <a:r>
              <a:rPr lang="en-GB" sz="1600" dirty="0">
                <a:latin typeface="Verdana" pitchFamily="34" charset="0"/>
                <a:ea typeface="Verdana" pitchFamily="34" charset="0"/>
                <a:cs typeface="Verdana" pitchFamily="34" charset="0"/>
              </a:rPr>
              <a:t>Understanding </a:t>
            </a:r>
            <a:r>
              <a:rPr lang="en-GB" sz="1600" dirty="0" smtClean="0">
                <a:latin typeface="Verdana" pitchFamily="34" charset="0"/>
                <a:ea typeface="Verdana" pitchFamily="34" charset="0"/>
                <a:cs typeface="Verdana" pitchFamily="34" charset="0"/>
              </a:rPr>
              <a:t>coupling Troposphere </a:t>
            </a:r>
            <a:r>
              <a:rPr lang="en-GB" sz="1600" dirty="0">
                <a:latin typeface="Verdana" pitchFamily="34" charset="0"/>
                <a:ea typeface="Verdana" pitchFamily="34" charset="0"/>
                <a:cs typeface="Verdana" pitchFamily="34" charset="0"/>
              </a:rPr>
              <a:t>and </a:t>
            </a:r>
            <a:r>
              <a:rPr lang="en-GB" sz="1600" dirty="0" smtClean="0">
                <a:latin typeface="Verdana" pitchFamily="34" charset="0"/>
                <a:ea typeface="Verdana" pitchFamily="34" charset="0"/>
                <a:cs typeface="Verdana" pitchFamily="34" charset="0"/>
              </a:rPr>
              <a:t>Stratosphere </a:t>
            </a:r>
            <a:r>
              <a:rPr lang="en-GB" sz="1600" dirty="0">
                <a:latin typeface="Verdana" pitchFamily="34" charset="0"/>
                <a:ea typeface="Verdana" pitchFamily="34" charset="0"/>
                <a:cs typeface="Verdana" pitchFamily="34" charset="0"/>
              </a:rPr>
              <a:t>dynamics and its impact on climate </a:t>
            </a:r>
            <a:r>
              <a:rPr lang="en-GB" sz="1600" dirty="0" smtClean="0">
                <a:latin typeface="Verdana" pitchFamily="34" charset="0"/>
                <a:ea typeface="Verdana" pitchFamily="34" charset="0"/>
                <a:cs typeface="Verdana" pitchFamily="34" charset="0"/>
              </a:rPr>
              <a:t>variability</a:t>
            </a:r>
            <a:endParaRPr lang="en-GB" sz="800" dirty="0" smtClean="0">
              <a:latin typeface="Verdana" pitchFamily="34" charset="0"/>
              <a:ea typeface="Verdana" pitchFamily="34" charset="0"/>
              <a:cs typeface="Verdana" pitchFamily="34" charset="0"/>
            </a:endParaRPr>
          </a:p>
          <a:p>
            <a:pPr marL="1343025" lvl="1" indent="-180975">
              <a:spcAft>
                <a:spcPts val="1000"/>
              </a:spcAft>
              <a:defRPr/>
            </a:pPr>
            <a:r>
              <a:rPr lang="en-GB" sz="1600" dirty="0">
                <a:latin typeface="Verdana" pitchFamily="34" charset="0"/>
                <a:ea typeface="Verdana" pitchFamily="34" charset="0"/>
                <a:cs typeface="Verdana" pitchFamily="34" charset="0"/>
              </a:rPr>
              <a:t>R</a:t>
            </a:r>
            <a:r>
              <a:rPr lang="en-GB" sz="1600" dirty="0" smtClean="0">
                <a:latin typeface="Verdana" pitchFamily="34" charset="0"/>
                <a:ea typeface="Verdana" pitchFamily="34" charset="0"/>
                <a:cs typeface="Verdana" pitchFamily="34" charset="0"/>
              </a:rPr>
              <a:t>ole of dynamically driven cloud circulation interactions for climate sensitivity</a:t>
            </a:r>
            <a:endParaRPr lang="en-GB" sz="800" dirty="0" smtClean="0">
              <a:latin typeface="Verdana" pitchFamily="34" charset="0"/>
              <a:ea typeface="Verdana" pitchFamily="34" charset="0"/>
              <a:cs typeface="Verdana" pitchFamily="34" charset="0"/>
            </a:endParaRPr>
          </a:p>
          <a:p>
            <a:pPr marL="0" indent="0">
              <a:spcAft>
                <a:spcPts val="1000"/>
              </a:spcAft>
              <a:buFont typeface="Arial" charset="0"/>
              <a:buNone/>
              <a:defRPr/>
            </a:pPr>
            <a:endParaRPr lang="en-GB" sz="1800" dirty="0" smtClean="0">
              <a:latin typeface="Verdana" pitchFamily="34" charset="0"/>
              <a:ea typeface="Verdana" pitchFamily="34" charset="0"/>
              <a:cs typeface="Verdana" pitchFamily="34" charset="0"/>
            </a:endParaRPr>
          </a:p>
          <a:p>
            <a:pPr>
              <a:spcAft>
                <a:spcPts val="1000"/>
              </a:spcAft>
              <a:defRPr/>
            </a:pPr>
            <a:r>
              <a:rPr lang="en-GB" sz="1800" dirty="0" smtClean="0">
                <a:latin typeface="Verdana" pitchFamily="34" charset="0"/>
                <a:ea typeface="Verdana" pitchFamily="34" charset="0"/>
                <a:cs typeface="Verdana" pitchFamily="34" charset="0"/>
              </a:rPr>
              <a:t>Tropical ozone strongly impacted by UTLS dynamics (e.g. convection, gravity waves, planetary waves)</a:t>
            </a:r>
          </a:p>
          <a:p>
            <a:pPr>
              <a:spcAft>
                <a:spcPts val="1000"/>
              </a:spcAft>
              <a:defRPr/>
            </a:pPr>
            <a:endParaRPr lang="en-GB" sz="1800" dirty="0">
              <a:latin typeface="Verdana" pitchFamily="34" charset="0"/>
              <a:ea typeface="Verdana" pitchFamily="34" charset="0"/>
              <a:cs typeface="Verdana" pitchFamily="34" charset="0"/>
            </a:endParaRPr>
          </a:p>
          <a:p>
            <a:pPr>
              <a:spcAft>
                <a:spcPts val="1000"/>
              </a:spcAft>
              <a:defRPr/>
            </a:pPr>
            <a:r>
              <a:rPr lang="en-GB" sz="1800" dirty="0" smtClean="0">
                <a:latin typeface="Verdana" pitchFamily="34" charset="0"/>
                <a:ea typeface="Verdana" pitchFamily="34" charset="0"/>
                <a:cs typeface="Verdana" pitchFamily="34" charset="0"/>
              </a:rPr>
              <a:t>Role of dynamics in formation of ozone holes in Arctic</a:t>
            </a:r>
          </a:p>
          <a:p>
            <a:pPr>
              <a:spcAft>
                <a:spcPts val="1000"/>
              </a:spcAft>
              <a:defRPr/>
            </a:pPr>
            <a:endParaRPr lang="en-GB" sz="1800" dirty="0">
              <a:latin typeface="Verdana" pitchFamily="34" charset="0"/>
              <a:ea typeface="Verdana" pitchFamily="34" charset="0"/>
              <a:cs typeface="Verdana" pitchFamily="34" charset="0"/>
            </a:endParaRPr>
          </a:p>
          <a:p>
            <a:pPr>
              <a:spcAft>
                <a:spcPts val="1000"/>
              </a:spcAft>
              <a:defRPr/>
            </a:pPr>
            <a:r>
              <a:rPr lang="en-GB" sz="1800" dirty="0" smtClean="0">
                <a:latin typeface="Verdana" pitchFamily="34" charset="0"/>
                <a:ea typeface="Verdana" pitchFamily="34" charset="0"/>
                <a:cs typeface="Verdana" pitchFamily="34" charset="0"/>
              </a:rPr>
              <a:t>Energy exchange atmosphere and ocean,  …</a:t>
            </a:r>
          </a:p>
        </p:txBody>
      </p:sp>
    </p:spTree>
    <p:extLst>
      <p:ext uri="{BB962C8B-B14F-4D97-AF65-F5344CB8AC3E}">
        <p14:creationId xmlns:p14="http://schemas.microsoft.com/office/powerpoint/2010/main" val="125353191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1_Default Design">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nl-NL" sz="2600" b="0" i="0" u="none" strike="noStrike" cap="none" normalizeH="0" baseline="0" smtClean="0">
            <a:ln>
              <a:noFill/>
            </a:ln>
            <a:solidFill>
              <a:srgbClr val="000000"/>
            </a:solidFill>
            <a:effectLst/>
            <a:latin typeface="Verdana" pitchFamily="34"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nl-NL" sz="2600" b="0" i="0" u="none" strike="noStrike" cap="none" normalizeH="0" baseline="0" smtClean="0">
            <a:ln>
              <a:noFill/>
            </a:ln>
            <a:solidFill>
              <a:srgbClr val="000000"/>
            </a:solidFill>
            <a:effectLst/>
            <a:latin typeface="Verdana" pitchFamily="34" charset="0"/>
            <a:cs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lgn="ctr" eaLnBrk="1" hangingPunct="1">
          <a:spcBef>
            <a:spcPct val="50000"/>
          </a:spcBef>
          <a:defRPr sz="1400" dirty="0" smtClean="0">
            <a:solidFill>
              <a:srgbClr val="002060"/>
            </a:solidFill>
          </a:defRPr>
        </a:defPPr>
      </a:lstStyle>
    </a:txDef>
  </a:objectDefaults>
  <a:extraClrSchemeLst>
    <a:extraClrScheme>
      <a:clrScheme name="1_Default Desig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1_Default Desig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1_Default Desig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1_Default Desig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6421</TotalTime>
  <Words>1188</Words>
  <Application>Microsoft Office PowerPoint</Application>
  <PresentationFormat>Diavoorstelling (4:3)</PresentationFormat>
  <Paragraphs>199</Paragraphs>
  <Slides>22</Slides>
  <Notes>2</Notes>
  <HiddenSlides>0</HiddenSlides>
  <MMClips>0</MMClips>
  <ScaleCrop>false</ScaleCrop>
  <HeadingPairs>
    <vt:vector size="4" baseType="variant">
      <vt:variant>
        <vt:lpstr>Thema</vt:lpstr>
      </vt:variant>
      <vt:variant>
        <vt:i4>1</vt:i4>
      </vt:variant>
      <vt:variant>
        <vt:lpstr>Diatitels</vt:lpstr>
      </vt:variant>
      <vt:variant>
        <vt:i4>22</vt:i4>
      </vt:variant>
    </vt:vector>
  </HeadingPairs>
  <TitlesOfParts>
    <vt:vector size="23" baseType="lpstr">
      <vt:lpstr>1_Default Design</vt:lpstr>
      <vt:lpstr>PowerPoint-presentatie</vt:lpstr>
      <vt:lpstr>Outline</vt:lpstr>
      <vt:lpstr>Bus?</vt:lpstr>
      <vt:lpstr>PowerPoint-presentatie</vt:lpstr>
      <vt:lpstr>PowerPoint-presentatie</vt:lpstr>
      <vt:lpstr>PowerPoint-presentatie</vt:lpstr>
      <vt:lpstr>Hi-res radiosonde shear</vt:lpstr>
      <vt:lpstr>PowerPoint-presentatie</vt:lpstr>
      <vt:lpstr>PowerPoint-presentatie</vt:lpstr>
      <vt:lpstr>Aeolus Mission Objectives</vt:lpstr>
      <vt:lpstr>What will we see?</vt:lpstr>
      <vt:lpstr>Cloud layer statistics from radiosondes</vt:lpstr>
      <vt:lpstr>Cloud/aerosol layer inside Aeolus bin</vt:lpstr>
      <vt:lpstr>RMSE wind error</vt:lpstr>
      <vt:lpstr>Polar Stratospheric Clouds</vt:lpstr>
      <vt:lpstr>PowerPoint-presentatie</vt:lpstr>
      <vt:lpstr>PowerPoint-presentatie</vt:lpstr>
      <vt:lpstr>Prospect based on HiRLAM operations</vt:lpstr>
      <vt:lpstr>What if Aeolus is a success?</vt:lpstr>
      <vt:lpstr> Summary</vt:lpstr>
      <vt:lpstr>PowerPoint-presentatie</vt:lpstr>
      <vt:lpstr>PowerPoint-presentatie</vt:lpstr>
    </vt:vector>
  </TitlesOfParts>
  <Company>KNMI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quality of the ASCAT 12.5 km wind product</dc:title>
  <dc:creator>vogelzan</dc:creator>
  <cp:lastModifiedBy>Stoffelen, Ad (KNMI)</cp:lastModifiedBy>
  <cp:revision>35</cp:revision>
  <dcterms:created xsi:type="dcterms:W3CDTF">2009-08-27T09:57:27Z</dcterms:created>
  <dcterms:modified xsi:type="dcterms:W3CDTF">2016-11-17T00:02:36Z</dcterms:modified>
</cp:coreProperties>
</file>