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256" r:id="rId3"/>
    <p:sldId id="352" r:id="rId4"/>
    <p:sldId id="355" r:id="rId5"/>
    <p:sldId id="357" r:id="rId6"/>
    <p:sldId id="358" r:id="rId7"/>
    <p:sldId id="359" r:id="rId8"/>
    <p:sldId id="360" r:id="rId9"/>
    <p:sldId id="361" r:id="rId10"/>
    <p:sldId id="362" r:id="rId11"/>
    <p:sldId id="363" r:id="rId12"/>
    <p:sldId id="364" r:id="rId13"/>
    <p:sldId id="366" r:id="rId14"/>
    <p:sldId id="368" r:id="rId15"/>
    <p:sldId id="369" r:id="rId16"/>
    <p:sldId id="370" r:id="rId17"/>
    <p:sldId id="371" r:id="rId18"/>
    <p:sldId id="372" r:id="rId19"/>
    <p:sldId id="373" r:id="rId20"/>
    <p:sldId id="374" r:id="rId21"/>
    <p:sldId id="375" r:id="rId22"/>
    <p:sldId id="376" r:id="rId23"/>
    <p:sldId id="377" r:id="rId24"/>
    <p:sldId id="378" r:id="rId25"/>
    <p:sldId id="379" r:id="rId26"/>
    <p:sldId id="380" r:id="rId27"/>
    <p:sldId id="381" r:id="rId28"/>
    <p:sldId id="382" r:id="rId29"/>
    <p:sldId id="383" r:id="rId30"/>
    <p:sldId id="384" r:id="rId31"/>
    <p:sldId id="385" r:id="rId32"/>
    <p:sldId id="386" r:id="rId33"/>
    <p:sldId id="387" r:id="rId34"/>
    <p:sldId id="388" r:id="rId35"/>
    <p:sldId id="347" r:id="rId36"/>
    <p:sldId id="390" r:id="rId37"/>
    <p:sldId id="393" r:id="rId38"/>
    <p:sldId id="396" r:id="rId39"/>
    <p:sldId id="395" r:id="rId40"/>
    <p:sldId id="394" r:id="rId41"/>
    <p:sldId id="399" r:id="rId42"/>
    <p:sldId id="398" r:id="rId43"/>
    <p:sldId id="392" r:id="rId44"/>
    <p:sldId id="257" r:id="rId45"/>
    <p:sldId id="351" r:id="rId46"/>
    <p:sldId id="350" r:id="rId47"/>
    <p:sldId id="321" r:id="rId48"/>
    <p:sldId id="322" r:id="rId49"/>
    <p:sldId id="323" r:id="rId50"/>
    <p:sldId id="325" r:id="rId51"/>
    <p:sldId id="324" r:id="rId52"/>
    <p:sldId id="332" r:id="rId53"/>
    <p:sldId id="333" r:id="rId54"/>
    <p:sldId id="334" r:id="rId55"/>
    <p:sldId id="335" r:id="rId56"/>
    <p:sldId id="336" r:id="rId57"/>
  </p:sldIdLst>
  <p:sldSz cx="9144000" cy="6858000" type="screen4x3"/>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p:restoredTop sz="94631"/>
  </p:normalViewPr>
  <p:slideViewPr>
    <p:cSldViewPr snapToGrid="0">
      <p:cViewPr varScale="1">
        <p:scale>
          <a:sx n="97" d="100"/>
          <a:sy n="97" d="100"/>
        </p:scale>
        <p:origin x="5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tif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457200" y="1604520"/>
            <a:ext cx="82292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457200" y="1604520"/>
            <a:ext cx="82292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pic>
        <p:nvPicPr>
          <p:cNvPr id="34" name="Image 33"/>
          <p:cNvPicPr/>
          <p:nvPr/>
        </p:nvPicPr>
        <p:blipFill>
          <a:blip r:embed="rId2"/>
          <a:stretch/>
        </p:blipFill>
        <p:spPr>
          <a:xfrm>
            <a:off x="2079000" y="1604520"/>
            <a:ext cx="4984920" cy="3977280"/>
          </a:xfrm>
          <a:prstGeom prst="rect">
            <a:avLst/>
          </a:prstGeom>
          <a:ln>
            <a:noFill/>
          </a:ln>
        </p:spPr>
      </p:pic>
      <p:pic>
        <p:nvPicPr>
          <p:cNvPr id="35" name="Image 34"/>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7278130" y="5939069"/>
            <a:ext cx="2113005" cy="112693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9"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1" name="PlaceHolder 2"/>
          <p:cNvSpPr>
            <a:spLocks noGrp="1"/>
          </p:cNvSpPr>
          <p:nvPr>
            <p:ph type="body"/>
          </p:nvPr>
        </p:nvSpPr>
        <p:spPr>
          <a:xfrm>
            <a:off x="457200" y="1604520"/>
            <a:ext cx="82292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3" name="PlaceHolder 2"/>
          <p:cNvSpPr>
            <a:spLocks noGrp="1"/>
          </p:cNvSpPr>
          <p:nvPr>
            <p:ph type="body"/>
          </p:nvPr>
        </p:nvSpPr>
        <p:spPr>
          <a:xfrm>
            <a:off x="457200" y="1604520"/>
            <a:ext cx="401580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4" name="PlaceHolder 3"/>
          <p:cNvSpPr>
            <a:spLocks noGrp="1"/>
          </p:cNvSpPr>
          <p:nvPr>
            <p:ph type="body"/>
          </p:nvPr>
        </p:nvSpPr>
        <p:spPr>
          <a:xfrm>
            <a:off x="4674240" y="1604520"/>
            <a:ext cx="401580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8" name="PlaceHolder 2"/>
          <p:cNvSpPr>
            <a:spLocks noGrp="1"/>
          </p:cNvSpPr>
          <p:nvPr>
            <p:ph type="body"/>
          </p:nvPr>
        </p:nvSpPr>
        <p:spPr>
          <a:xfrm>
            <a:off x="457200" y="160452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9" name="PlaceHolder 3"/>
          <p:cNvSpPr>
            <a:spLocks noGrp="1"/>
          </p:cNvSpPr>
          <p:nvPr>
            <p:ph type="body"/>
          </p:nvPr>
        </p:nvSpPr>
        <p:spPr>
          <a:xfrm>
            <a:off x="457200" y="368208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50" name="PlaceHolder 4"/>
          <p:cNvSpPr>
            <a:spLocks noGrp="1"/>
          </p:cNvSpPr>
          <p:nvPr>
            <p:ph type="body"/>
          </p:nvPr>
        </p:nvSpPr>
        <p:spPr>
          <a:xfrm>
            <a:off x="4674240" y="1604520"/>
            <a:ext cx="401580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52" name="PlaceHolder 2"/>
          <p:cNvSpPr>
            <a:spLocks noGrp="1"/>
          </p:cNvSpPr>
          <p:nvPr>
            <p:ph type="body"/>
          </p:nvPr>
        </p:nvSpPr>
        <p:spPr>
          <a:xfrm>
            <a:off x="457200" y="1604520"/>
            <a:ext cx="401580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53" name="PlaceHolder 3"/>
          <p:cNvSpPr>
            <a:spLocks noGrp="1"/>
          </p:cNvSpPr>
          <p:nvPr>
            <p:ph type="body"/>
          </p:nvPr>
        </p:nvSpPr>
        <p:spPr>
          <a:xfrm>
            <a:off x="4674240" y="160452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54" name="PlaceHolder 4"/>
          <p:cNvSpPr>
            <a:spLocks noGrp="1"/>
          </p:cNvSpPr>
          <p:nvPr>
            <p:ph type="body"/>
          </p:nvPr>
        </p:nvSpPr>
        <p:spPr>
          <a:xfrm>
            <a:off x="4674240" y="368208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56" name="PlaceHolder 2"/>
          <p:cNvSpPr>
            <a:spLocks noGrp="1"/>
          </p:cNvSpPr>
          <p:nvPr>
            <p:ph type="body"/>
          </p:nvPr>
        </p:nvSpPr>
        <p:spPr>
          <a:xfrm>
            <a:off x="457200" y="160452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57" name="PlaceHolder 3"/>
          <p:cNvSpPr>
            <a:spLocks noGrp="1"/>
          </p:cNvSpPr>
          <p:nvPr>
            <p:ph type="body"/>
          </p:nvPr>
        </p:nvSpPr>
        <p:spPr>
          <a:xfrm>
            <a:off x="4674240" y="160452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58" name="PlaceHolder 4"/>
          <p:cNvSpPr>
            <a:spLocks noGrp="1"/>
          </p:cNvSpPr>
          <p:nvPr>
            <p:ph type="body"/>
          </p:nvPr>
        </p:nvSpPr>
        <p:spPr>
          <a:xfrm>
            <a:off x="457200" y="3682080"/>
            <a:ext cx="82292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60" name="PlaceHolder 2"/>
          <p:cNvSpPr>
            <a:spLocks noGrp="1"/>
          </p:cNvSpPr>
          <p:nvPr>
            <p:ph type="body"/>
          </p:nvPr>
        </p:nvSpPr>
        <p:spPr>
          <a:xfrm>
            <a:off x="457200" y="1604520"/>
            <a:ext cx="82292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61" name="PlaceHolder 3"/>
          <p:cNvSpPr>
            <a:spLocks noGrp="1"/>
          </p:cNvSpPr>
          <p:nvPr>
            <p:ph type="body"/>
          </p:nvPr>
        </p:nvSpPr>
        <p:spPr>
          <a:xfrm>
            <a:off x="457200" y="3682080"/>
            <a:ext cx="82292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63" name="PlaceHolder 2"/>
          <p:cNvSpPr>
            <a:spLocks noGrp="1"/>
          </p:cNvSpPr>
          <p:nvPr>
            <p:ph type="body"/>
          </p:nvPr>
        </p:nvSpPr>
        <p:spPr>
          <a:xfrm>
            <a:off x="457200" y="160452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64" name="PlaceHolder 3"/>
          <p:cNvSpPr>
            <a:spLocks noGrp="1"/>
          </p:cNvSpPr>
          <p:nvPr>
            <p:ph type="body"/>
          </p:nvPr>
        </p:nvSpPr>
        <p:spPr>
          <a:xfrm>
            <a:off x="4674240" y="160452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65" name="PlaceHolder 4"/>
          <p:cNvSpPr>
            <a:spLocks noGrp="1"/>
          </p:cNvSpPr>
          <p:nvPr>
            <p:ph type="body"/>
          </p:nvPr>
        </p:nvSpPr>
        <p:spPr>
          <a:xfrm>
            <a:off x="4674240" y="368208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66" name="PlaceHolder 5"/>
          <p:cNvSpPr>
            <a:spLocks noGrp="1"/>
          </p:cNvSpPr>
          <p:nvPr>
            <p:ph type="body"/>
          </p:nvPr>
        </p:nvSpPr>
        <p:spPr>
          <a:xfrm>
            <a:off x="457200" y="368208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68" name="PlaceHolder 2"/>
          <p:cNvSpPr>
            <a:spLocks noGrp="1"/>
          </p:cNvSpPr>
          <p:nvPr>
            <p:ph type="body"/>
          </p:nvPr>
        </p:nvSpPr>
        <p:spPr>
          <a:xfrm>
            <a:off x="457200" y="1604520"/>
            <a:ext cx="82292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69" name="PlaceHolder 3"/>
          <p:cNvSpPr>
            <a:spLocks noGrp="1"/>
          </p:cNvSpPr>
          <p:nvPr>
            <p:ph type="body"/>
          </p:nvPr>
        </p:nvSpPr>
        <p:spPr>
          <a:xfrm>
            <a:off x="457200" y="1604520"/>
            <a:ext cx="82292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pic>
        <p:nvPicPr>
          <p:cNvPr id="70" name="Image 69"/>
          <p:cNvPicPr/>
          <p:nvPr/>
        </p:nvPicPr>
        <p:blipFill>
          <a:blip r:embed="rId2"/>
          <a:stretch/>
        </p:blipFill>
        <p:spPr>
          <a:xfrm>
            <a:off x="2079000" y="1604520"/>
            <a:ext cx="4984920" cy="3977280"/>
          </a:xfrm>
          <a:prstGeom prst="rect">
            <a:avLst/>
          </a:prstGeom>
          <a:ln>
            <a:noFill/>
          </a:ln>
        </p:spPr>
      </p:pic>
      <p:pic>
        <p:nvPicPr>
          <p:cNvPr id="71" name="Image 70"/>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4674240" y="1604520"/>
            <a:ext cx="401580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fr-FR" sz="4400" b="0" strike="noStrike" spc="-1">
                <a:solidFill>
                  <a:srgbClr val="000000"/>
                </a:solidFill>
                <a:uFill>
                  <a:solidFill>
                    <a:srgbClr val="FFFFFF"/>
                  </a:solidFill>
                </a:uFill>
                <a:latin typeface="Arial"/>
              </a:rPr>
              <a:t>Cliquez pour éditer le format du texte-titre</a:t>
            </a:r>
          </a:p>
        </p:txBody>
      </p:sp>
      <p:sp>
        <p:nvSpPr>
          <p:cNvPr id="3"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fr-FR" sz="3200" b="0" strike="noStrike" spc="-1">
                <a:solidFill>
                  <a:srgbClr val="000000"/>
                </a:solidFill>
                <a:uFill>
                  <a:solidFill>
                    <a:srgbClr val="FFFFFF"/>
                  </a:solidFill>
                </a:uFill>
                <a:latin typeface="Arial"/>
              </a:rPr>
              <a:t>Cliquez pour éditer le format du plan de texte</a:t>
            </a:r>
          </a:p>
          <a:p>
            <a:pPr marL="864000" lvl="1" indent="-324000">
              <a:buClr>
                <a:srgbClr val="000000"/>
              </a:buClr>
              <a:buSzPct val="75000"/>
              <a:buFont typeface="Symbol" charset="2"/>
              <a:buChar char=""/>
            </a:pPr>
            <a:r>
              <a:rPr lang="fr-FR" sz="2800" b="0" strike="noStrike" spc="-1">
                <a:solidFill>
                  <a:srgbClr val="000000"/>
                </a:solidFill>
                <a:uFill>
                  <a:solidFill>
                    <a:srgbClr val="FFFFFF"/>
                  </a:solidFill>
                </a:uFill>
                <a:latin typeface="Arial"/>
              </a:rPr>
              <a:t>Second niveau de plan</a:t>
            </a:r>
          </a:p>
          <a:p>
            <a:pPr marL="1296000" lvl="2" indent="-288000">
              <a:buClr>
                <a:srgbClr val="000000"/>
              </a:buClr>
              <a:buSzPct val="45000"/>
              <a:buFont typeface="Wingdings" charset="2"/>
              <a:buChar char=""/>
            </a:pPr>
            <a:r>
              <a:rPr lang="fr-FR" sz="2400" b="0" strike="noStrike" spc="-1">
                <a:solidFill>
                  <a:srgbClr val="000000"/>
                </a:solidFill>
                <a:uFill>
                  <a:solidFill>
                    <a:srgbClr val="FFFFFF"/>
                  </a:solidFill>
                </a:uFill>
                <a:latin typeface="Arial"/>
              </a:rPr>
              <a:t>Troisième niveau de plan</a:t>
            </a:r>
          </a:p>
          <a:p>
            <a:pPr marL="1728000" lvl="3" indent="-216000">
              <a:buClr>
                <a:srgbClr val="000000"/>
              </a:buClr>
              <a:buSzPct val="75000"/>
              <a:buFont typeface="Symbol" charset="2"/>
              <a:buChar char=""/>
            </a:pPr>
            <a:r>
              <a:rPr lang="fr-FR" sz="2000" b="0" strike="noStrike" spc="-1">
                <a:solidFill>
                  <a:srgbClr val="000000"/>
                </a:solidFill>
                <a:uFill>
                  <a:solidFill>
                    <a:srgbClr val="FFFFFF"/>
                  </a:solidFill>
                </a:uFill>
                <a:latin typeface="Arial"/>
              </a:rPr>
              <a:t>Quatrième niveau de plan</a:t>
            </a:r>
          </a:p>
          <a:p>
            <a:pPr marL="2160000" lvl="4"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Cinquième niveau de plan</a:t>
            </a:r>
          </a:p>
          <a:p>
            <a:pPr marL="2592000" lvl="5"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Sixième niveau de plan</a:t>
            </a:r>
          </a:p>
          <a:p>
            <a:pPr marL="3024000" lvl="6"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fr-FR" sz="4400" b="0" strike="noStrike" spc="-1">
                <a:solidFill>
                  <a:srgbClr val="000000"/>
                </a:solidFill>
                <a:uFill>
                  <a:solidFill>
                    <a:srgbClr val="FFFFFF"/>
                  </a:solidFill>
                </a:uFill>
                <a:latin typeface="Arial"/>
              </a:rPr>
              <a:t>Cliquez pour éditer le format du texte-titre</a:t>
            </a:r>
          </a:p>
        </p:txBody>
      </p:sp>
      <p:sp>
        <p:nvSpPr>
          <p:cNvPr id="37"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fr-FR" sz="3200" b="0" strike="noStrike" spc="-1">
                <a:solidFill>
                  <a:srgbClr val="000000"/>
                </a:solidFill>
                <a:uFill>
                  <a:solidFill>
                    <a:srgbClr val="FFFFFF"/>
                  </a:solidFill>
                </a:uFill>
                <a:latin typeface="Arial"/>
              </a:rPr>
              <a:t>Cliquez pour éditer le format du plan de texte</a:t>
            </a:r>
          </a:p>
          <a:p>
            <a:pPr marL="864000" lvl="1" indent="-324000">
              <a:buClr>
                <a:srgbClr val="000000"/>
              </a:buClr>
              <a:buSzPct val="75000"/>
              <a:buFont typeface="Symbol" charset="2"/>
              <a:buChar char=""/>
            </a:pPr>
            <a:r>
              <a:rPr lang="fr-FR" sz="2800" b="0" strike="noStrike" spc="-1">
                <a:solidFill>
                  <a:srgbClr val="000000"/>
                </a:solidFill>
                <a:uFill>
                  <a:solidFill>
                    <a:srgbClr val="FFFFFF"/>
                  </a:solidFill>
                </a:uFill>
                <a:latin typeface="Arial"/>
              </a:rPr>
              <a:t>Second niveau de plan</a:t>
            </a:r>
          </a:p>
          <a:p>
            <a:pPr marL="1296000" lvl="2" indent="-288000">
              <a:buClr>
                <a:srgbClr val="000000"/>
              </a:buClr>
              <a:buSzPct val="45000"/>
              <a:buFont typeface="Wingdings" charset="2"/>
              <a:buChar char=""/>
            </a:pPr>
            <a:r>
              <a:rPr lang="fr-FR" sz="2400" b="0" strike="noStrike" spc="-1">
                <a:solidFill>
                  <a:srgbClr val="000000"/>
                </a:solidFill>
                <a:uFill>
                  <a:solidFill>
                    <a:srgbClr val="FFFFFF"/>
                  </a:solidFill>
                </a:uFill>
                <a:latin typeface="Arial"/>
              </a:rPr>
              <a:t>Troisième niveau de plan</a:t>
            </a:r>
          </a:p>
          <a:p>
            <a:pPr marL="1728000" lvl="3" indent="-216000">
              <a:buClr>
                <a:srgbClr val="000000"/>
              </a:buClr>
              <a:buSzPct val="75000"/>
              <a:buFont typeface="Symbol" charset="2"/>
              <a:buChar char=""/>
            </a:pPr>
            <a:r>
              <a:rPr lang="fr-FR" sz="2000" b="0" strike="noStrike" spc="-1">
                <a:solidFill>
                  <a:srgbClr val="000000"/>
                </a:solidFill>
                <a:uFill>
                  <a:solidFill>
                    <a:srgbClr val="FFFFFF"/>
                  </a:solidFill>
                </a:uFill>
                <a:latin typeface="Arial"/>
              </a:rPr>
              <a:t>Quatrième niveau de plan</a:t>
            </a:r>
          </a:p>
          <a:p>
            <a:pPr marL="2160000" lvl="4"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Cinquième niveau de plan</a:t>
            </a:r>
          </a:p>
          <a:p>
            <a:pPr marL="2592000" lvl="5"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Sixième niveau de plan</a:t>
            </a:r>
          </a:p>
          <a:p>
            <a:pPr marL="3024000" lvl="6"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Septième niveau de plan</a:t>
            </a:r>
          </a:p>
        </p:txBody>
      </p:sp>
      <p:pic>
        <p:nvPicPr>
          <p:cNvPr id="4" name="Image 3"/>
          <p:cNvPicPr>
            <a:picLocks noChangeAspect="1"/>
          </p:cNvPicPr>
          <p:nvPr userDrawn="1"/>
        </p:nvPicPr>
        <p:blipFill rotWithShape="1">
          <a:blip r:embed="rId14">
            <a:extLst>
              <a:ext uri="{28A0092B-C50C-407E-A947-70E740481C1C}">
                <a14:useLocalDpi xmlns:a14="http://schemas.microsoft.com/office/drawing/2010/main" val="0"/>
              </a:ext>
            </a:extLst>
          </a:blip>
          <a:srcRect r="56476"/>
          <a:stretch/>
        </p:blipFill>
        <p:spPr>
          <a:xfrm>
            <a:off x="98854" y="6123975"/>
            <a:ext cx="1561151" cy="635171"/>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CustomShape 2"/>
          <p:cNvSpPr/>
          <p:nvPr/>
        </p:nvSpPr>
        <p:spPr>
          <a:xfrm>
            <a:off x="98854" y="2519490"/>
            <a:ext cx="9001800" cy="88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2400" dirty="0"/>
              <a:t>Blending multiple-source wind data including SMOS, SMAP and AMSR-2 new products</a:t>
            </a:r>
            <a:r>
              <a:rPr lang="fr-FR" sz="2400" dirty="0"/>
              <a:t> </a:t>
            </a:r>
            <a:endParaRPr lang="fr-FR" sz="2400" dirty="0" smtClean="0"/>
          </a:p>
          <a:p>
            <a:pPr algn="ctr">
              <a:lnSpc>
                <a:spcPct val="100000"/>
              </a:lnSpc>
            </a:pPr>
            <a:endParaRPr lang="fr-FR" sz="2400" dirty="0">
              <a:latin typeface="Comic Sans MS" panose="030F0702030302020204" pitchFamily="66" charset="0"/>
            </a:endParaRPr>
          </a:p>
          <a:p>
            <a:pPr algn="ctr">
              <a:lnSpc>
                <a:spcPct val="100000"/>
              </a:lnSpc>
            </a:pPr>
            <a:endParaRPr lang="fr-FR" sz="2400" dirty="0" smtClean="0">
              <a:latin typeface="Comic Sans MS" panose="030F0702030302020204" pitchFamily="66" charset="0"/>
            </a:endParaRPr>
          </a:p>
          <a:p>
            <a:pPr algn="ctr">
              <a:lnSpc>
                <a:spcPct val="100000"/>
              </a:lnSpc>
            </a:pPr>
            <a:r>
              <a:rPr lang="fr-FR" dirty="0" smtClean="0">
                <a:latin typeface="Comic Sans MS" panose="030F0702030302020204" pitchFamily="66" charset="0"/>
              </a:rPr>
              <a:t>Joe TENERELLI, Fabrice COLLARD</a:t>
            </a:r>
            <a:endParaRPr lang="fr-FR" dirty="0">
              <a:latin typeface="Comic Sans MS" panose="030F0702030302020204" pitchFamily="66" charset="0"/>
            </a:endParaRPr>
          </a:p>
          <a:p>
            <a:pPr algn="ctr"/>
            <a:r>
              <a:rPr lang="fr-FR" dirty="0" err="1" smtClean="0">
                <a:latin typeface="Comic Sans MS" panose="030F0702030302020204" pitchFamily="66" charset="0"/>
              </a:rPr>
              <a:t>OceanDataLab</a:t>
            </a:r>
            <a:r>
              <a:rPr lang="fr-FR" dirty="0" smtClean="0">
                <a:latin typeface="Comic Sans MS" panose="030F0702030302020204" pitchFamily="66" charset="0"/>
              </a:rPr>
              <a:t>, Brest, France</a:t>
            </a:r>
          </a:p>
          <a:p>
            <a:pPr algn="ctr"/>
            <a:endParaRPr lang="fr-FR" dirty="0">
              <a:latin typeface="Comic Sans MS" panose="030F0702030302020204" pitchFamily="66" charset="0"/>
            </a:endParaRPr>
          </a:p>
          <a:p>
            <a:pPr algn="ctr">
              <a:lnSpc>
                <a:spcPct val="100000"/>
              </a:lnSpc>
            </a:pPr>
            <a:endParaRPr lang="fr-FR" sz="4000" spc="-1" dirty="0">
              <a:solidFill>
                <a:srgbClr val="000000"/>
              </a:solidFill>
              <a:uFill>
                <a:solidFill>
                  <a:srgbClr val="FFFFFF"/>
                </a:solidFill>
              </a:uFill>
              <a:latin typeface="Calibri"/>
            </a:endParaRPr>
          </a:p>
          <a:p>
            <a:pPr algn="ctr">
              <a:lnSpc>
                <a:spcPct val="100000"/>
              </a:lnSpc>
            </a:pPr>
            <a:endParaRPr lang="fr-FR" sz="1800" b="0" strike="noStrike" spc="-1" dirty="0">
              <a:solidFill>
                <a:srgbClr val="000000"/>
              </a:solidFill>
              <a:uFill>
                <a:solidFill>
                  <a:srgbClr val="FFFFFF"/>
                </a:solidFill>
              </a:uFill>
              <a:latin typeface="Arial"/>
            </a:endParaRPr>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r="56476"/>
          <a:stretch/>
        </p:blipFill>
        <p:spPr>
          <a:xfrm>
            <a:off x="98854" y="6123975"/>
            <a:ext cx="1561151" cy="635171"/>
          </a:xfrm>
          <a:prstGeom prst="rect">
            <a:avLst/>
          </a:prstGeom>
        </p:spPr>
      </p:pic>
      <p:pic>
        <p:nvPicPr>
          <p:cNvPr id="2" name="Image 1"/>
          <p:cNvPicPr>
            <a:picLocks noChangeAspect="1"/>
          </p:cNvPicPr>
          <p:nvPr/>
        </p:nvPicPr>
        <p:blipFill>
          <a:blip r:embed="rId3"/>
          <a:stretch>
            <a:fillRect/>
          </a:stretch>
        </p:blipFill>
        <p:spPr>
          <a:xfrm>
            <a:off x="0" y="0"/>
            <a:ext cx="9144000" cy="1997242"/>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ustomShape 1"/>
          <p:cNvSpPr/>
          <p:nvPr/>
        </p:nvSpPr>
        <p:spPr>
          <a:xfrm>
            <a:off x="1036966" y="2425581"/>
            <a:ext cx="6694200" cy="81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3600" b="0" strike="noStrike" spc="-1" dirty="0">
                <a:solidFill>
                  <a:srgbClr val="000000"/>
                </a:solidFill>
                <a:uFill>
                  <a:solidFill>
                    <a:srgbClr val="FFFFFF"/>
                  </a:solidFill>
                </a:uFill>
                <a:latin typeface="Calibri"/>
                <a:ea typeface="DejaVu Sans"/>
              </a:rPr>
              <a:t>But </a:t>
            </a:r>
            <a:r>
              <a:rPr lang="fr-FR" sz="3600" b="0" strike="noStrike" spc="-1" dirty="0" err="1">
                <a:solidFill>
                  <a:srgbClr val="000000"/>
                </a:solidFill>
                <a:uFill>
                  <a:solidFill>
                    <a:srgbClr val="FFFFFF"/>
                  </a:solidFill>
                </a:uFill>
                <a:latin typeface="Calibri"/>
                <a:ea typeface="DejaVu Sans"/>
              </a:rPr>
              <a:t>we</a:t>
            </a:r>
            <a:r>
              <a:rPr lang="fr-FR" sz="3600" b="0" strike="noStrike" spc="-1" dirty="0">
                <a:solidFill>
                  <a:srgbClr val="000000"/>
                </a:solidFill>
                <a:uFill>
                  <a:solidFill>
                    <a:srgbClr val="FFFFFF"/>
                  </a:solidFill>
                </a:uFill>
                <a:latin typeface="Calibri"/>
                <a:ea typeface="DejaVu Sans"/>
              </a:rPr>
              <a:t> </a:t>
            </a:r>
            <a:r>
              <a:rPr lang="fr-FR" sz="3600" b="0" strike="noStrike" spc="-1" dirty="0" err="1">
                <a:solidFill>
                  <a:srgbClr val="000000"/>
                </a:solidFill>
                <a:uFill>
                  <a:solidFill>
                    <a:srgbClr val="FFFFFF"/>
                  </a:solidFill>
                </a:uFill>
                <a:latin typeface="Calibri"/>
                <a:ea typeface="DejaVu Sans"/>
              </a:rPr>
              <a:t>need</a:t>
            </a:r>
            <a:r>
              <a:rPr lang="fr-FR" sz="3600" b="0" strike="noStrike" spc="-1" dirty="0">
                <a:solidFill>
                  <a:srgbClr val="000000"/>
                </a:solidFill>
                <a:uFill>
                  <a:solidFill>
                    <a:srgbClr val="FFFFFF"/>
                  </a:solidFill>
                </a:uFill>
                <a:latin typeface="Calibri"/>
                <a:ea typeface="DejaVu Sans"/>
              </a:rPr>
              <a:t> to </a:t>
            </a:r>
            <a:r>
              <a:rPr lang="fr-FR" sz="3600" b="0" strike="noStrike" spc="-1" dirty="0" err="1">
                <a:solidFill>
                  <a:srgbClr val="000000"/>
                </a:solidFill>
                <a:uFill>
                  <a:solidFill>
                    <a:srgbClr val="FFFFFF"/>
                  </a:solidFill>
                </a:uFill>
                <a:latin typeface="Calibri"/>
                <a:ea typeface="DejaVu Sans"/>
              </a:rPr>
              <a:t>calculate</a:t>
            </a:r>
            <a:r>
              <a:rPr lang="fr-FR" sz="3600" b="0" strike="noStrike" spc="-1" dirty="0">
                <a:solidFill>
                  <a:srgbClr val="000000"/>
                </a:solidFill>
                <a:uFill>
                  <a:solidFill>
                    <a:srgbClr val="FFFFFF"/>
                  </a:solidFill>
                </a:uFill>
                <a:latin typeface="Calibri"/>
                <a:ea typeface="DejaVu Sans"/>
              </a:rPr>
              <a:t> the flow </a:t>
            </a:r>
            <a:r>
              <a:rPr lang="fr-FR" sz="3600" b="0" strike="noStrike" spc="-1" dirty="0" err="1">
                <a:solidFill>
                  <a:srgbClr val="000000"/>
                </a:solidFill>
                <a:uFill>
                  <a:solidFill>
                    <a:srgbClr val="FFFFFF"/>
                  </a:solidFill>
                </a:uFill>
                <a:latin typeface="Calibri"/>
                <a:ea typeface="DejaVu Sans"/>
              </a:rPr>
              <a:t>field</a:t>
            </a:r>
            <a:r>
              <a:rPr lang="fr-FR" sz="3600" b="0" strike="noStrike" spc="-1" dirty="0">
                <a:solidFill>
                  <a:srgbClr val="000000"/>
                </a:solidFill>
                <a:uFill>
                  <a:solidFill>
                    <a:srgbClr val="FFFFFF"/>
                  </a:solidFill>
                </a:uFill>
                <a:latin typeface="Calibri"/>
                <a:ea typeface="DejaVu Sans"/>
              </a:rPr>
              <a:t> </a:t>
            </a:r>
            <a:r>
              <a:rPr lang="fr-FR" sz="3600" b="0" strike="noStrike" spc="-1" dirty="0" err="1">
                <a:solidFill>
                  <a:srgbClr val="000000"/>
                </a:solidFill>
                <a:uFill>
                  <a:solidFill>
                    <a:srgbClr val="FFFFFF"/>
                  </a:solidFill>
                </a:uFill>
                <a:latin typeface="Calibri"/>
                <a:ea typeface="DejaVu Sans"/>
              </a:rPr>
              <a:t>used</a:t>
            </a:r>
            <a:r>
              <a:rPr lang="fr-FR" sz="3600" b="0" strike="noStrike" spc="-1" dirty="0">
                <a:solidFill>
                  <a:srgbClr val="000000"/>
                </a:solidFill>
                <a:uFill>
                  <a:solidFill>
                    <a:srgbClr val="FFFFFF"/>
                  </a:solidFill>
                </a:uFill>
                <a:latin typeface="Calibri"/>
                <a:ea typeface="DejaVu Sans"/>
              </a:rPr>
              <a:t> to </a:t>
            </a:r>
            <a:r>
              <a:rPr lang="fr-FR" sz="3600" b="0" strike="noStrike" spc="-1" dirty="0" err="1">
                <a:solidFill>
                  <a:srgbClr val="000000"/>
                </a:solidFill>
                <a:uFill>
                  <a:solidFill>
                    <a:srgbClr val="FFFFFF"/>
                  </a:solidFill>
                </a:uFill>
                <a:latin typeface="Calibri"/>
                <a:ea typeface="DejaVu Sans"/>
              </a:rPr>
              <a:t>propagate</a:t>
            </a:r>
            <a:r>
              <a:rPr lang="fr-FR" sz="3600" b="0" strike="noStrike" spc="-1" dirty="0">
                <a:solidFill>
                  <a:srgbClr val="000000"/>
                </a:solidFill>
                <a:uFill>
                  <a:solidFill>
                    <a:srgbClr val="FFFFFF"/>
                  </a:solidFill>
                </a:uFill>
                <a:latin typeface="Calibri"/>
                <a:ea typeface="DejaVu Sans"/>
              </a:rPr>
              <a:t> the </a:t>
            </a:r>
            <a:r>
              <a:rPr lang="fr-FR" sz="3600" b="0" strike="noStrike" spc="-1" dirty="0" err="1">
                <a:solidFill>
                  <a:srgbClr val="000000"/>
                </a:solidFill>
                <a:uFill>
                  <a:solidFill>
                    <a:srgbClr val="FFFFFF"/>
                  </a:solidFill>
                </a:uFill>
                <a:latin typeface="Calibri"/>
                <a:ea typeface="DejaVu Sans"/>
              </a:rPr>
              <a:t>swaths</a:t>
            </a:r>
            <a:r>
              <a:rPr lang="fr-FR" sz="3600" b="0" strike="noStrike" spc="-1" dirty="0">
                <a:solidFill>
                  <a:srgbClr val="000000"/>
                </a:solidFill>
                <a:uFill>
                  <a:solidFill>
                    <a:srgbClr val="FFFFFF"/>
                  </a:solidFill>
                </a:uFill>
                <a:latin typeface="Calibri"/>
                <a:ea typeface="DejaVu Sans"/>
              </a:rPr>
              <a:t>…</a:t>
            </a:r>
            <a:endParaRPr lang="fr-FR" sz="3600" b="0" strike="noStrike" spc="-1" dirty="0">
              <a:solidFill>
                <a:srgbClr val="000000"/>
              </a:solidFill>
              <a:uFill>
                <a:solidFill>
                  <a:srgbClr val="FFFFFF"/>
                </a:solidFill>
              </a:uFill>
              <a:latin typeface="Arial"/>
            </a:endParaRPr>
          </a:p>
          <a:p>
            <a:pPr algn="just">
              <a:lnSpc>
                <a:spcPct val="100000"/>
              </a:lnSpc>
            </a:pPr>
            <a:endParaRPr lang="fr-FR" sz="1800" b="0" strike="noStrike" spc="-1" dirty="0">
              <a:solidFill>
                <a:srgbClr val="000000"/>
              </a:solidFill>
              <a:uFill>
                <a:solidFill>
                  <a:srgbClr val="FFFFFF"/>
                </a:solidFill>
              </a:uFill>
              <a:latin typeface="Arial"/>
            </a:endParaRPr>
          </a:p>
          <a:p>
            <a:pPr algn="just">
              <a:lnSpc>
                <a:spcPct val="100000"/>
              </a:lnSpc>
            </a:pP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43231587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2"/>
          <p:cNvPicPr/>
          <p:nvPr/>
        </p:nvPicPr>
        <p:blipFill>
          <a:blip r:embed="rId2"/>
          <a:stretch/>
        </p:blipFill>
        <p:spPr>
          <a:xfrm>
            <a:off x="689380" y="1352895"/>
            <a:ext cx="7855200" cy="4663080"/>
          </a:xfrm>
          <a:prstGeom prst="rect">
            <a:avLst/>
          </a:prstGeom>
          <a:ln>
            <a:noFill/>
          </a:ln>
        </p:spPr>
      </p:pic>
      <p:sp>
        <p:nvSpPr>
          <p:cNvPr id="153" name="CustomShape 1"/>
          <p:cNvSpPr/>
          <p:nvPr/>
        </p:nvSpPr>
        <p:spPr>
          <a:xfrm>
            <a:off x="1043640" y="404640"/>
            <a:ext cx="6694200" cy="106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600" b="0" strike="noStrike" spc="-1">
                <a:solidFill>
                  <a:srgbClr val="000000"/>
                </a:solidFill>
                <a:uFill>
                  <a:solidFill>
                    <a:srgbClr val="FFFFFF"/>
                  </a:solidFill>
                </a:uFill>
                <a:latin typeface="Calibri"/>
                <a:ea typeface="DejaVu Sans"/>
              </a:rPr>
              <a:t>Here we use 3-hourly ECMWF analysis and forecasts wind speed fields and derive the flow field using an optical flow algorithm applied to the wind speed.</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1853202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2"/>
          <p:cNvPicPr/>
          <p:nvPr/>
        </p:nvPicPr>
        <p:blipFill>
          <a:blip r:embed="rId2"/>
          <a:stretch/>
        </p:blipFill>
        <p:spPr>
          <a:xfrm>
            <a:off x="679320" y="1366148"/>
            <a:ext cx="7855200" cy="4663080"/>
          </a:xfrm>
          <a:prstGeom prst="rect">
            <a:avLst/>
          </a:prstGeom>
          <a:ln>
            <a:noFill/>
          </a:ln>
        </p:spPr>
      </p:pic>
      <p:sp>
        <p:nvSpPr>
          <p:cNvPr id="157" name="CustomShape 1"/>
          <p:cNvSpPr/>
          <p:nvPr/>
        </p:nvSpPr>
        <p:spPr>
          <a:xfrm>
            <a:off x="107640" y="116640"/>
            <a:ext cx="8998560" cy="81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600" b="0" strike="noStrike" spc="-1">
                <a:solidFill>
                  <a:srgbClr val="000000"/>
                </a:solidFill>
                <a:uFill>
                  <a:solidFill>
                    <a:srgbClr val="FFFFFF"/>
                  </a:solidFill>
                </a:uFill>
                <a:latin typeface="Calibri"/>
                <a:ea typeface="DejaVu Sans"/>
              </a:rPr>
              <a:t>The flow is computed using a multi-level approach whereby the flow is computed on successively smaller scales in order to capture potentially large displacements (the ‘pyramid’ approach).</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58550431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2"/>
          <p:cNvPicPr/>
          <p:nvPr/>
        </p:nvPicPr>
        <p:blipFill>
          <a:blip r:embed="rId2"/>
          <a:stretch/>
        </p:blipFill>
        <p:spPr>
          <a:xfrm>
            <a:off x="676126" y="1352895"/>
            <a:ext cx="7855200" cy="4663080"/>
          </a:xfrm>
          <a:prstGeom prst="rect">
            <a:avLst/>
          </a:prstGeom>
          <a:ln>
            <a:noFill/>
          </a:ln>
        </p:spPr>
      </p:pic>
    </p:spTree>
    <p:extLst>
      <p:ext uri="{BB962C8B-B14F-4D97-AF65-F5344CB8AC3E}">
        <p14:creationId xmlns:p14="http://schemas.microsoft.com/office/powerpoint/2010/main" val="359087710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2"/>
          <p:cNvPicPr/>
          <p:nvPr/>
        </p:nvPicPr>
        <p:blipFill>
          <a:blip r:embed="rId2"/>
          <a:stretch/>
        </p:blipFill>
        <p:spPr>
          <a:xfrm>
            <a:off x="689379" y="1352895"/>
            <a:ext cx="7855200" cy="4663080"/>
          </a:xfrm>
          <a:prstGeom prst="rect">
            <a:avLst/>
          </a:prstGeom>
          <a:ln>
            <a:noFill/>
          </a:ln>
        </p:spPr>
      </p:pic>
    </p:spTree>
    <p:extLst>
      <p:ext uri="{BB962C8B-B14F-4D97-AF65-F5344CB8AC3E}">
        <p14:creationId xmlns:p14="http://schemas.microsoft.com/office/powerpoint/2010/main" val="370852851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2"/>
          <p:cNvPicPr/>
          <p:nvPr/>
        </p:nvPicPr>
        <p:blipFill>
          <a:blip r:embed="rId2"/>
          <a:stretch/>
        </p:blipFill>
        <p:spPr>
          <a:xfrm>
            <a:off x="608040" y="1604687"/>
            <a:ext cx="7855200" cy="4663080"/>
          </a:xfrm>
          <a:prstGeom prst="rect">
            <a:avLst/>
          </a:prstGeom>
          <a:ln>
            <a:noFill/>
          </a:ln>
        </p:spPr>
      </p:pic>
      <p:sp>
        <p:nvSpPr>
          <p:cNvPr id="165" name="CustomShape 1"/>
          <p:cNvSpPr/>
          <p:nvPr/>
        </p:nvSpPr>
        <p:spPr>
          <a:xfrm>
            <a:off x="432360" y="188640"/>
            <a:ext cx="8206560" cy="203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600" b="0" strike="noStrike" spc="-1">
                <a:solidFill>
                  <a:srgbClr val="000000"/>
                </a:solidFill>
                <a:uFill>
                  <a:solidFill>
                    <a:srgbClr val="FFFFFF"/>
                  </a:solidFill>
                </a:uFill>
                <a:latin typeface="Calibri"/>
                <a:ea typeface="DejaVu Sans"/>
              </a:rPr>
              <a:t>Below is shown the evolution of the ECMWF wind speed and the ECMWF wind vectors to illustrate how the wind speed field does not ‘propagate’ with the local flow.</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1600" b="0" strike="noStrike" spc="-1">
                <a:solidFill>
                  <a:srgbClr val="000000"/>
                </a:solidFill>
                <a:uFill>
                  <a:solidFill>
                    <a:srgbClr val="FFFFFF"/>
                  </a:solidFill>
                </a:uFill>
                <a:latin typeface="Calibri"/>
                <a:ea typeface="DejaVu Sans"/>
              </a:rPr>
              <a:t>In fact with the optical flow we are attempting to infer the evolution of the wind speed field associated with wave propagation (not simply advection).</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67186451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2"/>
          <p:cNvPicPr/>
          <p:nvPr/>
        </p:nvPicPr>
        <p:blipFill>
          <a:blip r:embed="rId2"/>
          <a:stretch/>
        </p:blipFill>
        <p:spPr>
          <a:xfrm>
            <a:off x="608040" y="1617939"/>
            <a:ext cx="7855200" cy="4663080"/>
          </a:xfrm>
          <a:prstGeom prst="rect">
            <a:avLst/>
          </a:prstGeom>
          <a:ln>
            <a:noFill/>
          </a:ln>
        </p:spPr>
      </p:pic>
      <p:sp>
        <p:nvSpPr>
          <p:cNvPr id="167" name="CustomShape 1"/>
          <p:cNvSpPr/>
          <p:nvPr/>
        </p:nvSpPr>
        <p:spPr>
          <a:xfrm>
            <a:off x="432360" y="188640"/>
            <a:ext cx="8206560" cy="1305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600" b="0" strike="noStrike" spc="-1">
                <a:solidFill>
                  <a:srgbClr val="000000"/>
                </a:solidFill>
                <a:uFill>
                  <a:solidFill>
                    <a:srgbClr val="FFFFFF"/>
                  </a:solidFill>
                </a:uFill>
                <a:latin typeface="Calibri"/>
                <a:ea typeface="DejaVu Sans"/>
              </a:rPr>
              <a:t>Below is shown the evolution of the ECMWF wind speed and the ECMWF wind vectors to illustrate how the wind speed field does not ‘propagate’ with the local flow.</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19610742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2"/>
          <p:cNvPicPr/>
          <p:nvPr/>
        </p:nvPicPr>
        <p:blipFill>
          <a:blip r:embed="rId2"/>
          <a:stretch/>
        </p:blipFill>
        <p:spPr>
          <a:xfrm>
            <a:off x="1760979" y="1856269"/>
            <a:ext cx="7855200" cy="4554720"/>
          </a:xfrm>
          <a:prstGeom prst="rect">
            <a:avLst/>
          </a:prstGeom>
          <a:ln>
            <a:noFill/>
          </a:ln>
        </p:spPr>
      </p:pic>
      <p:sp>
        <p:nvSpPr>
          <p:cNvPr id="169" name="CustomShape 1"/>
          <p:cNvSpPr/>
          <p:nvPr/>
        </p:nvSpPr>
        <p:spPr>
          <a:xfrm>
            <a:off x="432360" y="188640"/>
            <a:ext cx="8206560" cy="154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600" b="0" strike="noStrike" spc="-1">
                <a:solidFill>
                  <a:srgbClr val="000000"/>
                </a:solidFill>
                <a:uFill>
                  <a:solidFill>
                    <a:srgbClr val="FFFFFF"/>
                  </a:solidFill>
                </a:uFill>
                <a:latin typeface="Calibri"/>
                <a:ea typeface="DejaVu Sans"/>
              </a:rPr>
              <a:t>As an example of the optical flow morphing, below is shown the 10-m wind speed derived from WindSat brightness temperatures (obtained from Remote Sensing Systems) for ascending passes for 13 Jan 2016. </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57855500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icture 2"/>
          <p:cNvPicPr/>
          <p:nvPr/>
        </p:nvPicPr>
        <p:blipFill>
          <a:blip r:embed="rId2"/>
          <a:stretch/>
        </p:blipFill>
        <p:spPr>
          <a:xfrm>
            <a:off x="1709797" y="1826201"/>
            <a:ext cx="7855200" cy="4554720"/>
          </a:xfrm>
          <a:prstGeom prst="rect">
            <a:avLst/>
          </a:prstGeom>
          <a:ln>
            <a:noFill/>
          </a:ln>
        </p:spPr>
      </p:pic>
      <p:sp>
        <p:nvSpPr>
          <p:cNvPr id="171" name="CustomShape 1"/>
          <p:cNvSpPr/>
          <p:nvPr/>
        </p:nvSpPr>
        <p:spPr>
          <a:xfrm>
            <a:off x="432360" y="188640"/>
            <a:ext cx="8206560" cy="1305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600" b="0" strike="noStrike" spc="-1" dirty="0" err="1">
                <a:solidFill>
                  <a:srgbClr val="000000"/>
                </a:solidFill>
                <a:uFill>
                  <a:solidFill>
                    <a:srgbClr val="FFFFFF"/>
                  </a:solidFill>
                </a:uFill>
                <a:latin typeface="Calibri"/>
                <a:ea typeface="DejaVu Sans"/>
              </a:rPr>
              <a:t>These</a:t>
            </a:r>
            <a:r>
              <a:rPr lang="fr-FR" sz="1600" b="0" strike="noStrike" spc="-1" dirty="0">
                <a:solidFill>
                  <a:srgbClr val="000000"/>
                </a:solidFill>
                <a:uFill>
                  <a:solidFill>
                    <a:srgbClr val="FFFFFF"/>
                  </a:solidFill>
                </a:uFill>
                <a:latin typeface="Calibri"/>
                <a:ea typeface="DejaVu Sans"/>
              </a:rPr>
              <a:t> non-</a:t>
            </a:r>
            <a:r>
              <a:rPr lang="fr-FR" sz="1600" b="0" strike="noStrike" spc="-1" dirty="0" err="1">
                <a:solidFill>
                  <a:srgbClr val="000000"/>
                </a:solidFill>
                <a:uFill>
                  <a:solidFill>
                    <a:srgbClr val="FFFFFF"/>
                  </a:solidFill>
                </a:uFill>
                <a:latin typeface="Calibri"/>
                <a:ea typeface="DejaVu Sans"/>
              </a:rPr>
              <a:t>simultaneous</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winds</a:t>
            </a:r>
            <a:r>
              <a:rPr lang="fr-FR" sz="1600" b="0" strike="noStrike" spc="-1" dirty="0">
                <a:solidFill>
                  <a:srgbClr val="000000"/>
                </a:solidFill>
                <a:uFill>
                  <a:solidFill>
                    <a:srgbClr val="FFFFFF"/>
                  </a:solidFill>
                </a:uFill>
                <a:latin typeface="Calibri"/>
                <a:ea typeface="DejaVu Sans"/>
              </a:rPr>
              <a:t> are </a:t>
            </a:r>
            <a:r>
              <a:rPr lang="fr-FR" sz="1600" b="0" strike="noStrike" spc="-1" dirty="0" err="1">
                <a:solidFill>
                  <a:srgbClr val="000000"/>
                </a:solidFill>
                <a:uFill>
                  <a:solidFill>
                    <a:srgbClr val="FFFFFF"/>
                  </a:solidFill>
                </a:uFill>
                <a:latin typeface="Calibri"/>
                <a:ea typeface="DejaVu Sans"/>
              </a:rPr>
              <a:t>then</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used</a:t>
            </a:r>
            <a:r>
              <a:rPr lang="fr-FR" sz="1600" b="0" strike="noStrike" spc="-1" dirty="0">
                <a:solidFill>
                  <a:srgbClr val="000000"/>
                </a:solidFill>
                <a:uFill>
                  <a:solidFill>
                    <a:srgbClr val="FFFFFF"/>
                  </a:solidFill>
                </a:uFill>
                <a:latin typeface="Calibri"/>
                <a:ea typeface="DejaVu Sans"/>
              </a:rPr>
              <a:t> to </a:t>
            </a:r>
            <a:r>
              <a:rPr lang="fr-FR" sz="1600" b="0" strike="noStrike" spc="-1" dirty="0" err="1">
                <a:solidFill>
                  <a:srgbClr val="000000"/>
                </a:solidFill>
                <a:uFill>
                  <a:solidFill>
                    <a:srgbClr val="FFFFFF"/>
                  </a:solidFill>
                </a:uFill>
                <a:latin typeface="Calibri"/>
                <a:ea typeface="DejaVu Sans"/>
              </a:rPr>
              <a:t>make</a:t>
            </a:r>
            <a:r>
              <a:rPr lang="fr-FR" sz="1600" b="0" strike="noStrike" spc="-1" dirty="0">
                <a:solidFill>
                  <a:srgbClr val="000000"/>
                </a:solidFill>
                <a:uFill>
                  <a:solidFill>
                    <a:srgbClr val="FFFFFF"/>
                  </a:solidFill>
                </a:uFill>
                <a:latin typeface="Calibri"/>
                <a:ea typeface="DejaVu Sans"/>
              </a:rPr>
              <a:t> a </a:t>
            </a:r>
            <a:r>
              <a:rPr lang="fr-FR" sz="1600" b="0" strike="noStrike" spc="-1" dirty="0" err="1">
                <a:solidFill>
                  <a:srgbClr val="000000"/>
                </a:solidFill>
                <a:uFill>
                  <a:solidFill>
                    <a:srgbClr val="FFFFFF"/>
                  </a:solidFill>
                </a:uFill>
                <a:latin typeface="Calibri"/>
                <a:ea typeface="DejaVu Sans"/>
              </a:rPr>
              <a:t>map</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valid</a:t>
            </a:r>
            <a:r>
              <a:rPr lang="fr-FR" sz="1600" b="0" strike="noStrike" spc="-1" dirty="0">
                <a:solidFill>
                  <a:srgbClr val="000000"/>
                </a:solidFill>
                <a:uFill>
                  <a:solidFill>
                    <a:srgbClr val="FFFFFF"/>
                  </a:solidFill>
                </a:uFill>
                <a:latin typeface="Calibri"/>
                <a:ea typeface="DejaVu Sans"/>
              </a:rPr>
              <a:t> at a single </a:t>
            </a:r>
            <a:r>
              <a:rPr lang="fr-FR" sz="1600" b="0" strike="noStrike" spc="-1" dirty="0" err="1">
                <a:solidFill>
                  <a:srgbClr val="000000"/>
                </a:solidFill>
                <a:uFill>
                  <a:solidFill>
                    <a:srgbClr val="FFFFFF"/>
                  </a:solidFill>
                </a:uFill>
                <a:latin typeface="Calibri"/>
                <a:ea typeface="DejaVu Sans"/>
              </a:rPr>
              <a:t>analysis</a:t>
            </a:r>
            <a:r>
              <a:rPr lang="fr-FR" sz="1600" b="0" strike="noStrike" spc="-1" dirty="0">
                <a:solidFill>
                  <a:srgbClr val="000000"/>
                </a:solidFill>
                <a:uFill>
                  <a:solidFill>
                    <a:srgbClr val="FFFFFF"/>
                  </a:solidFill>
                </a:uFill>
                <a:latin typeface="Calibri"/>
                <a:ea typeface="DejaVu Sans"/>
              </a:rPr>
              <a:t> time by </a:t>
            </a:r>
            <a:r>
              <a:rPr lang="fr-FR" sz="1600" b="0" strike="noStrike" spc="-1" dirty="0" err="1">
                <a:solidFill>
                  <a:srgbClr val="000000"/>
                </a:solidFill>
                <a:uFill>
                  <a:solidFill>
                    <a:srgbClr val="FFFFFF"/>
                  </a:solidFill>
                </a:uFill>
                <a:latin typeface="Calibri"/>
                <a:ea typeface="DejaVu Sans"/>
              </a:rPr>
              <a:t>propagating</a:t>
            </a:r>
            <a:r>
              <a:rPr lang="fr-FR" sz="1600" b="0" strike="noStrike" spc="-1" dirty="0">
                <a:solidFill>
                  <a:srgbClr val="000000"/>
                </a:solidFill>
                <a:uFill>
                  <a:solidFill>
                    <a:srgbClr val="FFFFFF"/>
                  </a:solidFill>
                </a:uFill>
                <a:latin typeface="Calibri"/>
                <a:ea typeface="DejaVu Sans"/>
              </a:rPr>
              <a:t> the </a:t>
            </a:r>
            <a:r>
              <a:rPr lang="fr-FR" sz="1600" b="0" strike="noStrike" spc="-1" dirty="0" err="1">
                <a:solidFill>
                  <a:srgbClr val="000000"/>
                </a:solidFill>
                <a:uFill>
                  <a:solidFill>
                    <a:srgbClr val="FFFFFF"/>
                  </a:solidFill>
                </a:uFill>
                <a:latin typeface="Calibri"/>
                <a:ea typeface="DejaVu Sans"/>
              </a:rPr>
              <a:t>swaths</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with</a:t>
            </a:r>
            <a:r>
              <a:rPr lang="fr-FR" sz="1600" b="0" strike="noStrike" spc="-1" dirty="0">
                <a:solidFill>
                  <a:srgbClr val="000000"/>
                </a:solidFill>
                <a:uFill>
                  <a:solidFill>
                    <a:srgbClr val="FFFFFF"/>
                  </a:solidFill>
                </a:uFill>
                <a:latin typeface="Calibri"/>
                <a:ea typeface="DejaVu Sans"/>
              </a:rPr>
              <a:t> the ‘flow’ </a:t>
            </a:r>
            <a:r>
              <a:rPr lang="fr-FR" sz="1600" b="0" strike="noStrike" spc="-1" dirty="0" err="1">
                <a:solidFill>
                  <a:srgbClr val="000000"/>
                </a:solidFill>
                <a:uFill>
                  <a:solidFill>
                    <a:srgbClr val="FFFFFF"/>
                  </a:solidFill>
                </a:uFill>
                <a:latin typeface="Calibri"/>
                <a:ea typeface="DejaVu Sans"/>
              </a:rPr>
              <a:t>field</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derived</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from</a:t>
            </a:r>
            <a:r>
              <a:rPr lang="fr-FR" sz="1600" b="0" strike="noStrike" spc="-1" dirty="0">
                <a:solidFill>
                  <a:srgbClr val="000000"/>
                </a:solidFill>
                <a:uFill>
                  <a:solidFill>
                    <a:srgbClr val="FFFFFF"/>
                  </a:solidFill>
                </a:uFill>
                <a:latin typeface="Calibri"/>
                <a:ea typeface="DejaVu Sans"/>
              </a:rPr>
              <a:t> the </a:t>
            </a:r>
            <a:r>
              <a:rPr lang="fr-FR" sz="1600" b="0" strike="noStrike" spc="-1" dirty="0" err="1">
                <a:solidFill>
                  <a:srgbClr val="000000"/>
                </a:solidFill>
                <a:uFill>
                  <a:solidFill>
                    <a:srgbClr val="FFFFFF"/>
                  </a:solidFill>
                </a:uFill>
                <a:latin typeface="Calibri"/>
                <a:ea typeface="DejaVu Sans"/>
              </a:rPr>
              <a:t>optical</a:t>
            </a:r>
            <a:r>
              <a:rPr lang="fr-FR" sz="1600" b="0" strike="noStrike" spc="-1" dirty="0">
                <a:solidFill>
                  <a:srgbClr val="000000"/>
                </a:solidFill>
                <a:uFill>
                  <a:solidFill>
                    <a:srgbClr val="FFFFFF"/>
                  </a:solidFill>
                </a:uFill>
                <a:latin typeface="Calibri"/>
                <a:ea typeface="DejaVu Sans"/>
              </a:rPr>
              <a:t> flow </a:t>
            </a:r>
            <a:r>
              <a:rPr lang="fr-FR" sz="1600" b="0" strike="noStrike" spc="-1" dirty="0" err="1">
                <a:solidFill>
                  <a:srgbClr val="000000"/>
                </a:solidFill>
                <a:uFill>
                  <a:solidFill>
                    <a:srgbClr val="FFFFFF"/>
                  </a:solidFill>
                </a:uFill>
                <a:latin typeface="Calibri"/>
                <a:ea typeface="DejaVu Sans"/>
              </a:rPr>
              <a:t>algorithm</a:t>
            </a:r>
            <a:r>
              <a:rPr lang="fr-FR" sz="1600" b="0" strike="noStrike" spc="-1" dirty="0">
                <a:solidFill>
                  <a:srgbClr val="000000"/>
                </a:solidFill>
                <a:uFill>
                  <a:solidFill>
                    <a:srgbClr val="FFFFFF"/>
                  </a:solidFill>
                </a:uFill>
                <a:latin typeface="Calibri"/>
                <a:ea typeface="DejaVu Sans"/>
              </a:rPr>
              <a:t> as </a:t>
            </a:r>
            <a:r>
              <a:rPr lang="fr-FR" sz="1600" b="0" strike="noStrike" spc="-1" dirty="0" err="1">
                <a:solidFill>
                  <a:srgbClr val="000000"/>
                </a:solidFill>
                <a:uFill>
                  <a:solidFill>
                    <a:srgbClr val="FFFFFF"/>
                  </a:solidFill>
                </a:uFill>
                <a:latin typeface="Calibri"/>
                <a:ea typeface="DejaVu Sans"/>
              </a:rPr>
              <a:t>applied</a:t>
            </a:r>
            <a:r>
              <a:rPr lang="fr-FR" sz="1600" b="0" strike="noStrike" spc="-1" dirty="0">
                <a:solidFill>
                  <a:srgbClr val="000000"/>
                </a:solidFill>
                <a:uFill>
                  <a:solidFill>
                    <a:srgbClr val="FFFFFF"/>
                  </a:solidFill>
                </a:uFill>
                <a:latin typeface="Calibri"/>
                <a:ea typeface="DejaVu Sans"/>
              </a:rPr>
              <a:t> to the successive 3-hourly ECMWF </a:t>
            </a:r>
            <a:r>
              <a:rPr lang="fr-FR" sz="1600" b="0" strike="noStrike" spc="-1" dirty="0" err="1">
                <a:solidFill>
                  <a:srgbClr val="000000"/>
                </a:solidFill>
                <a:uFill>
                  <a:solidFill>
                    <a:srgbClr val="FFFFFF"/>
                  </a:solidFill>
                </a:uFill>
                <a:latin typeface="Calibri"/>
                <a:ea typeface="DejaVu Sans"/>
              </a:rPr>
              <a:t>wind</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fields</a:t>
            </a:r>
            <a:r>
              <a:rPr lang="fr-FR" sz="1600" b="0" strike="noStrike" spc="-1" dirty="0">
                <a:solidFill>
                  <a:srgbClr val="000000"/>
                </a:solidFill>
                <a:uFill>
                  <a:solidFill>
                    <a:srgbClr val="FFFFFF"/>
                  </a:solidFill>
                </a:uFill>
                <a:latin typeface="Calibri"/>
                <a:ea typeface="DejaVu Sans"/>
              </a:rPr>
              <a:t>. Note </a:t>
            </a:r>
            <a:r>
              <a:rPr lang="fr-FR" sz="1600" b="0" strike="noStrike" spc="-1" dirty="0" err="1">
                <a:solidFill>
                  <a:srgbClr val="000000"/>
                </a:solidFill>
                <a:uFill>
                  <a:solidFill>
                    <a:srgbClr val="FFFFFF"/>
                  </a:solidFill>
                </a:uFill>
                <a:latin typeface="Calibri"/>
                <a:ea typeface="DejaVu Sans"/>
              </a:rPr>
              <a:t>that</a:t>
            </a:r>
            <a:r>
              <a:rPr lang="fr-FR" sz="1600" b="0" strike="noStrike" spc="-1" dirty="0">
                <a:solidFill>
                  <a:srgbClr val="000000"/>
                </a:solidFill>
                <a:uFill>
                  <a:solidFill>
                    <a:srgbClr val="FFFFFF"/>
                  </a:solidFill>
                </a:uFill>
                <a:latin typeface="Calibri"/>
                <a:ea typeface="DejaVu Sans"/>
              </a:rPr>
              <a:t> as </a:t>
            </a:r>
            <a:r>
              <a:rPr lang="fr-FR" sz="1600" b="0" strike="noStrike" spc="-1" dirty="0" err="1">
                <a:solidFill>
                  <a:srgbClr val="000000"/>
                </a:solidFill>
                <a:uFill>
                  <a:solidFill>
                    <a:srgbClr val="FFFFFF"/>
                  </a:solidFill>
                </a:uFill>
                <a:latin typeface="Calibri"/>
                <a:ea typeface="DejaVu Sans"/>
              </a:rPr>
              <a:t>we</a:t>
            </a:r>
            <a:r>
              <a:rPr lang="fr-FR" sz="1600" b="0" strike="noStrike" spc="-1" dirty="0">
                <a:solidFill>
                  <a:srgbClr val="000000"/>
                </a:solidFill>
                <a:uFill>
                  <a:solidFill>
                    <a:srgbClr val="FFFFFF"/>
                  </a:solidFill>
                </a:uFill>
                <a:latin typeface="Calibri"/>
                <a:ea typeface="DejaVu Sans"/>
              </a:rPr>
              <a:t> use data </a:t>
            </a:r>
            <a:r>
              <a:rPr lang="fr-FR" sz="1600" b="0" strike="noStrike" spc="-1" dirty="0" err="1">
                <a:solidFill>
                  <a:srgbClr val="000000"/>
                </a:solidFill>
                <a:uFill>
                  <a:solidFill>
                    <a:srgbClr val="FFFFFF"/>
                  </a:solidFill>
                </a:uFill>
                <a:latin typeface="Calibri"/>
                <a:ea typeface="DejaVu Sans"/>
              </a:rPr>
              <a:t>within</a:t>
            </a:r>
            <a:r>
              <a:rPr lang="fr-FR" sz="1600" b="0" strike="noStrike" spc="-1" dirty="0">
                <a:solidFill>
                  <a:srgbClr val="000000"/>
                </a:solidFill>
                <a:uFill>
                  <a:solidFill>
                    <a:srgbClr val="FFFFFF"/>
                  </a:solidFill>
                </a:uFill>
                <a:latin typeface="Calibri"/>
                <a:ea typeface="DejaVu Sans"/>
              </a:rPr>
              <a:t> a </a:t>
            </a:r>
            <a:r>
              <a:rPr lang="fr-FR" sz="1600" b="0" strike="noStrike" spc="-1" dirty="0" err="1">
                <a:solidFill>
                  <a:srgbClr val="000000"/>
                </a:solidFill>
                <a:uFill>
                  <a:solidFill>
                    <a:srgbClr val="FFFFFF"/>
                  </a:solidFill>
                </a:uFill>
                <a:latin typeface="Calibri"/>
                <a:ea typeface="DejaVu Sans"/>
              </a:rPr>
              <a:t>symmetric</a:t>
            </a:r>
            <a:r>
              <a:rPr lang="fr-FR" sz="1600" b="0" strike="noStrike" spc="-1" dirty="0">
                <a:solidFill>
                  <a:srgbClr val="000000"/>
                </a:solidFill>
                <a:uFill>
                  <a:solidFill>
                    <a:srgbClr val="FFFFFF"/>
                  </a:solidFill>
                </a:uFill>
                <a:latin typeface="Calibri"/>
                <a:ea typeface="DejaVu Sans"/>
              </a:rPr>
              <a:t> 24-h </a:t>
            </a:r>
            <a:r>
              <a:rPr lang="fr-FR" sz="1600" b="0" strike="noStrike" spc="-1" dirty="0" err="1">
                <a:solidFill>
                  <a:srgbClr val="000000"/>
                </a:solidFill>
                <a:uFill>
                  <a:solidFill>
                    <a:srgbClr val="FFFFFF"/>
                  </a:solidFill>
                </a:uFill>
                <a:latin typeface="Calibri"/>
                <a:ea typeface="DejaVu Sans"/>
              </a:rPr>
              <a:t>window</a:t>
            </a:r>
            <a:r>
              <a:rPr lang="fr-FR" sz="1600" b="0" strike="noStrike" spc="-1" dirty="0">
                <a:solidFill>
                  <a:srgbClr val="000000"/>
                </a:solidFill>
                <a:uFill>
                  <a:solidFill>
                    <a:srgbClr val="FFFFFF"/>
                  </a:solidFill>
                </a:uFill>
                <a:latin typeface="Calibri"/>
                <a:ea typeface="DejaVu Sans"/>
              </a:rPr>
              <a:t> about the </a:t>
            </a:r>
            <a:r>
              <a:rPr lang="fr-FR" sz="1600" b="0" strike="noStrike" spc="-1" dirty="0" err="1">
                <a:solidFill>
                  <a:srgbClr val="000000"/>
                </a:solidFill>
                <a:uFill>
                  <a:solidFill>
                    <a:srgbClr val="FFFFFF"/>
                  </a:solidFill>
                </a:uFill>
                <a:latin typeface="Calibri"/>
                <a:ea typeface="DejaVu Sans"/>
              </a:rPr>
              <a:t>analysis</a:t>
            </a:r>
            <a:r>
              <a:rPr lang="fr-FR" sz="1600" b="0" strike="noStrike" spc="-1" dirty="0">
                <a:solidFill>
                  <a:srgbClr val="000000"/>
                </a:solidFill>
                <a:uFill>
                  <a:solidFill>
                    <a:srgbClr val="FFFFFF"/>
                  </a:solidFill>
                </a:uFill>
                <a:latin typeface="Calibri"/>
                <a:ea typeface="DejaVu Sans"/>
              </a:rPr>
              <a:t> time, the data </a:t>
            </a:r>
            <a:r>
              <a:rPr lang="fr-FR" sz="1600" b="0" strike="noStrike" spc="-1" dirty="0" err="1">
                <a:solidFill>
                  <a:srgbClr val="000000"/>
                </a:solidFill>
                <a:uFill>
                  <a:solidFill>
                    <a:srgbClr val="FFFFFF"/>
                  </a:solidFill>
                </a:uFill>
                <a:latin typeface="Calibri"/>
                <a:ea typeface="DejaVu Sans"/>
              </a:rPr>
              <a:t>may</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require</a:t>
            </a:r>
            <a:r>
              <a:rPr lang="fr-FR" sz="1600" b="0" strike="noStrike" spc="-1" dirty="0">
                <a:solidFill>
                  <a:srgbClr val="000000"/>
                </a:solidFill>
                <a:uFill>
                  <a:solidFill>
                    <a:srgbClr val="FFFFFF"/>
                  </a:solidFill>
                </a:uFill>
                <a:latin typeface="Calibri"/>
                <a:ea typeface="DejaVu Sans"/>
              </a:rPr>
              <a:t> up to 12 </a:t>
            </a:r>
            <a:r>
              <a:rPr lang="fr-FR" sz="1600" b="0" strike="noStrike" spc="-1" dirty="0" err="1">
                <a:solidFill>
                  <a:srgbClr val="000000"/>
                </a:solidFill>
                <a:uFill>
                  <a:solidFill>
                    <a:srgbClr val="FFFFFF"/>
                  </a:solidFill>
                </a:uFill>
                <a:latin typeface="Calibri"/>
                <a:ea typeface="DejaVu Sans"/>
              </a:rPr>
              <a:t>hours</a:t>
            </a:r>
            <a:r>
              <a:rPr lang="fr-FR" sz="1600" b="0" strike="noStrike" spc="-1" dirty="0">
                <a:solidFill>
                  <a:srgbClr val="000000"/>
                </a:solidFill>
                <a:uFill>
                  <a:solidFill>
                    <a:srgbClr val="FFFFFF"/>
                  </a:solidFill>
                </a:uFill>
                <a:latin typeface="Calibri"/>
                <a:ea typeface="DejaVu Sans"/>
              </a:rPr>
              <a:t> of propagation, </a:t>
            </a:r>
            <a:r>
              <a:rPr lang="fr-FR" sz="1600" b="0" strike="noStrike" spc="-1" dirty="0" err="1">
                <a:solidFill>
                  <a:srgbClr val="000000"/>
                </a:solidFill>
                <a:uFill>
                  <a:solidFill>
                    <a:srgbClr val="FFFFFF"/>
                  </a:solidFill>
                </a:uFill>
                <a:latin typeface="Calibri"/>
                <a:ea typeface="DejaVu Sans"/>
              </a:rPr>
              <a:t>which</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involves</a:t>
            </a:r>
            <a:r>
              <a:rPr lang="fr-FR" sz="1600" b="0" strike="noStrike" spc="-1" dirty="0">
                <a:solidFill>
                  <a:srgbClr val="000000"/>
                </a:solidFill>
                <a:uFill>
                  <a:solidFill>
                    <a:srgbClr val="FFFFFF"/>
                  </a:solidFill>
                </a:uFill>
                <a:latin typeface="Calibri"/>
                <a:ea typeface="DejaVu Sans"/>
              </a:rPr>
              <a:t> the </a:t>
            </a:r>
            <a:r>
              <a:rPr lang="fr-FR" sz="1600" b="0" strike="noStrike" spc="-1" dirty="0" err="1">
                <a:solidFill>
                  <a:srgbClr val="000000"/>
                </a:solidFill>
                <a:uFill>
                  <a:solidFill>
                    <a:srgbClr val="FFFFFF"/>
                  </a:solidFill>
                </a:uFill>
                <a:latin typeface="Calibri"/>
                <a:ea typeface="DejaVu Sans"/>
              </a:rPr>
              <a:t>optical</a:t>
            </a:r>
            <a:r>
              <a:rPr lang="fr-FR" sz="1600" b="0" strike="noStrike" spc="-1" dirty="0">
                <a:solidFill>
                  <a:srgbClr val="000000"/>
                </a:solidFill>
                <a:uFill>
                  <a:solidFill>
                    <a:srgbClr val="FFFFFF"/>
                  </a:solidFill>
                </a:uFill>
                <a:latin typeface="Calibri"/>
                <a:ea typeface="DejaVu Sans"/>
              </a:rPr>
              <a:t> flow </a:t>
            </a:r>
            <a:r>
              <a:rPr lang="fr-FR" sz="1600" b="0" strike="noStrike" spc="-1" dirty="0" err="1">
                <a:solidFill>
                  <a:srgbClr val="000000"/>
                </a:solidFill>
                <a:uFill>
                  <a:solidFill>
                    <a:srgbClr val="FFFFFF"/>
                  </a:solidFill>
                </a:uFill>
                <a:latin typeface="Calibri"/>
                <a:ea typeface="DejaVu Sans"/>
              </a:rPr>
              <a:t>fields</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computed</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between</a:t>
            </a:r>
            <a:r>
              <a:rPr lang="fr-FR" sz="1600" b="0" strike="noStrike" spc="-1" dirty="0">
                <a:solidFill>
                  <a:srgbClr val="000000"/>
                </a:solidFill>
                <a:uFill>
                  <a:solidFill>
                    <a:srgbClr val="FFFFFF"/>
                  </a:solidFill>
                </a:uFill>
                <a:latin typeface="Calibri"/>
                <a:ea typeface="DejaVu Sans"/>
              </a:rPr>
              <a:t> four pairs of ECMWF </a:t>
            </a:r>
            <a:r>
              <a:rPr lang="fr-FR" sz="1600" b="0" strike="noStrike" spc="-1" dirty="0" err="1">
                <a:solidFill>
                  <a:srgbClr val="000000"/>
                </a:solidFill>
                <a:uFill>
                  <a:solidFill>
                    <a:srgbClr val="FFFFFF"/>
                  </a:solidFill>
                </a:uFill>
                <a:latin typeface="Calibri"/>
                <a:ea typeface="DejaVu Sans"/>
              </a:rPr>
              <a:t>wind</a:t>
            </a:r>
            <a:r>
              <a:rPr lang="fr-FR" sz="1600" b="0" strike="noStrike" spc="-1" dirty="0">
                <a:solidFill>
                  <a:srgbClr val="000000"/>
                </a:solidFill>
                <a:uFill>
                  <a:solidFill>
                    <a:srgbClr val="FFFFFF"/>
                  </a:solidFill>
                </a:uFill>
                <a:latin typeface="Calibri"/>
                <a:ea typeface="DejaVu Sans"/>
              </a:rPr>
              <a:t> speed </a:t>
            </a:r>
            <a:r>
              <a:rPr lang="fr-FR" sz="1600" b="0" strike="noStrike" spc="-1" dirty="0" err="1">
                <a:solidFill>
                  <a:srgbClr val="000000"/>
                </a:solidFill>
                <a:uFill>
                  <a:solidFill>
                    <a:srgbClr val="FFFFFF"/>
                  </a:solidFill>
                </a:uFill>
                <a:latin typeface="Calibri"/>
                <a:ea typeface="DejaVu Sans"/>
              </a:rPr>
              <a:t>maps</a:t>
            </a:r>
            <a:r>
              <a:rPr lang="fr-FR" sz="1600" b="0" strike="noStrike" spc="-1" dirty="0">
                <a:solidFill>
                  <a:srgbClr val="000000"/>
                </a:solidFill>
                <a:uFill>
                  <a:solidFill>
                    <a:srgbClr val="FFFFFF"/>
                  </a:solidFill>
                </a:uFill>
                <a:latin typeface="Calibri"/>
                <a:ea typeface="DejaVu Sans"/>
              </a:rPr>
              <a:t>.</a:t>
            </a: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1982909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432360" y="188640"/>
            <a:ext cx="8206560" cy="33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600" b="0" strike="noStrike" spc="-1" dirty="0" err="1">
                <a:solidFill>
                  <a:srgbClr val="000000"/>
                </a:solidFill>
                <a:uFill>
                  <a:solidFill>
                    <a:srgbClr val="FFFFFF"/>
                  </a:solidFill>
                </a:uFill>
                <a:latin typeface="Calibri"/>
                <a:ea typeface="DejaVu Sans"/>
              </a:rPr>
              <a:t>Example</a:t>
            </a:r>
            <a:r>
              <a:rPr lang="fr-FR" sz="1600" b="0" strike="noStrike" spc="-1" dirty="0">
                <a:solidFill>
                  <a:srgbClr val="000000"/>
                </a:solidFill>
                <a:uFill>
                  <a:solidFill>
                    <a:srgbClr val="FFFFFF"/>
                  </a:solidFill>
                </a:uFill>
                <a:latin typeface="Calibri"/>
                <a:ea typeface="DejaVu Sans"/>
              </a:rPr>
              <a:t> </a:t>
            </a:r>
            <a:r>
              <a:rPr lang="fr-FR" sz="1600" spc="-1" dirty="0">
                <a:solidFill>
                  <a:srgbClr val="000000"/>
                </a:solidFill>
                <a:uFill>
                  <a:solidFill>
                    <a:srgbClr val="FFFFFF"/>
                  </a:solidFill>
                </a:uFill>
                <a:latin typeface="Calibri"/>
                <a:ea typeface="DejaVu Sans"/>
              </a:rPr>
              <a:t>global 10-m </a:t>
            </a:r>
            <a:r>
              <a:rPr lang="fr-FR" sz="1600" b="0" strike="noStrike" spc="-1" dirty="0" err="1">
                <a:solidFill>
                  <a:srgbClr val="000000"/>
                </a:solidFill>
                <a:uFill>
                  <a:solidFill>
                    <a:srgbClr val="FFFFFF"/>
                  </a:solidFill>
                </a:uFill>
                <a:latin typeface="Calibri"/>
                <a:ea typeface="DejaVu Sans"/>
              </a:rPr>
              <a:t>wind</a:t>
            </a:r>
            <a:r>
              <a:rPr lang="fr-FR" sz="1600" b="0" strike="noStrike" spc="-1" dirty="0">
                <a:solidFill>
                  <a:srgbClr val="000000"/>
                </a:solidFill>
                <a:uFill>
                  <a:solidFill>
                    <a:srgbClr val="FFFFFF"/>
                  </a:solidFill>
                </a:uFill>
                <a:latin typeface="Calibri"/>
                <a:ea typeface="DejaVu Sans"/>
              </a:rPr>
              <a:t> speed </a:t>
            </a:r>
            <a:r>
              <a:rPr lang="fr-FR" sz="1600" spc="-1" dirty="0" err="1">
                <a:solidFill>
                  <a:srgbClr val="000000"/>
                </a:solidFill>
                <a:uFill>
                  <a:solidFill>
                    <a:srgbClr val="FFFFFF"/>
                  </a:solidFill>
                </a:uFill>
                <a:latin typeface="Calibri"/>
                <a:ea typeface="DejaVu Sans"/>
              </a:rPr>
              <a:t>from</a:t>
            </a:r>
            <a:r>
              <a:rPr lang="fr-FR" sz="1600" spc="-1" dirty="0">
                <a:solidFill>
                  <a:srgbClr val="000000"/>
                </a:solidFill>
                <a:uFill>
                  <a:solidFill>
                    <a:srgbClr val="FFFFFF"/>
                  </a:solidFill>
                </a:uFill>
                <a:latin typeface="Calibri"/>
                <a:ea typeface="DejaVu Sans"/>
              </a:rPr>
              <a:t> ECMWF model</a:t>
            </a:r>
            <a:r>
              <a:rPr lang="fr-FR" sz="1600" b="0" strike="noStrike" spc="-1" dirty="0">
                <a:solidFill>
                  <a:srgbClr val="000000"/>
                </a:solidFill>
                <a:uFill>
                  <a:solidFill>
                    <a:srgbClr val="FFFFFF"/>
                  </a:solidFill>
                </a:uFill>
                <a:latin typeface="Calibri"/>
                <a:ea typeface="DejaVu Sans"/>
              </a:rPr>
              <a:t>:</a:t>
            </a:r>
            <a:endParaRPr lang="fr-FR" sz="1800" b="0" strike="noStrike" spc="-1" dirty="0">
              <a:solidFill>
                <a:srgbClr val="000000"/>
              </a:solidFill>
              <a:uFill>
                <a:solidFill>
                  <a:srgbClr val="FFFFFF"/>
                </a:solidFill>
              </a:uFill>
              <a:latin typeface="Arial"/>
            </a:endParaRPr>
          </a:p>
        </p:txBody>
      </p:sp>
      <p:pic>
        <p:nvPicPr>
          <p:cNvPr id="176" name="Picture 3"/>
          <p:cNvPicPr/>
          <p:nvPr/>
        </p:nvPicPr>
        <p:blipFill>
          <a:blip r:embed="rId2"/>
          <a:stretch/>
        </p:blipFill>
        <p:spPr>
          <a:xfrm>
            <a:off x="12240" y="1429920"/>
            <a:ext cx="9142560" cy="5301720"/>
          </a:xfrm>
          <a:prstGeom prst="rect">
            <a:avLst/>
          </a:prstGeom>
          <a:ln>
            <a:noFill/>
          </a:ln>
        </p:spPr>
      </p:pic>
    </p:spTree>
    <p:extLst>
      <p:ext uri="{BB962C8B-B14F-4D97-AF65-F5344CB8AC3E}">
        <p14:creationId xmlns:p14="http://schemas.microsoft.com/office/powerpoint/2010/main" val="112880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565850" y="81848"/>
            <a:ext cx="7730495" cy="83255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4000" b="0" strike="noStrike" spc="-1" dirty="0">
                <a:solidFill>
                  <a:srgbClr val="000000"/>
                </a:solidFill>
                <a:uFill>
                  <a:solidFill>
                    <a:srgbClr val="FFFFFF"/>
                  </a:solidFill>
                </a:uFill>
                <a:latin typeface="Calibri"/>
                <a:ea typeface="DejaVu Sans"/>
              </a:rPr>
              <a:t>SENSORS AVAILABLE FOR BLENDING</a:t>
            </a:r>
            <a:endParaRPr lang="fr-FR" sz="4000" b="0" strike="noStrike" spc="-1" dirty="0">
              <a:solidFill>
                <a:srgbClr val="000000"/>
              </a:solidFill>
              <a:uFill>
                <a:solidFill>
                  <a:srgbClr val="FFFFFF"/>
                </a:solidFill>
              </a:uFill>
              <a:latin typeface="Arial"/>
            </a:endParaRPr>
          </a:p>
        </p:txBody>
      </p:sp>
      <p:sp>
        <p:nvSpPr>
          <p:cNvPr id="4" name="CustomShape 1"/>
          <p:cNvSpPr/>
          <p:nvPr/>
        </p:nvSpPr>
        <p:spPr>
          <a:xfrm>
            <a:off x="391104" y="1008000"/>
            <a:ext cx="8206560" cy="569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r>
              <a:rPr lang="fr-FR" sz="1600" spc="-1" dirty="0">
                <a:solidFill>
                  <a:srgbClr val="000000"/>
                </a:solidFill>
                <a:uFill>
                  <a:solidFill>
                    <a:srgbClr val="FFFFFF"/>
                  </a:solidFill>
                </a:uFill>
                <a:latin typeface="Calibri"/>
              </a:rPr>
              <a:t>SMOS and SMAP for L-band</a:t>
            </a:r>
          </a:p>
          <a:p>
            <a:pPr algn="just">
              <a:lnSpc>
                <a:spcPct val="100000"/>
              </a:lnSpc>
            </a:pPr>
            <a:endParaRPr lang="fr-FR" sz="1600" spc="-1" dirty="0" smtClean="0">
              <a:solidFill>
                <a:srgbClr val="000000"/>
              </a:solidFill>
              <a:uFill>
                <a:solidFill>
                  <a:srgbClr val="FFFFFF"/>
                </a:solidFill>
              </a:uFill>
              <a:latin typeface="Calibri"/>
            </a:endParaRPr>
          </a:p>
          <a:p>
            <a:pPr algn="just">
              <a:lnSpc>
                <a:spcPct val="100000"/>
              </a:lnSpc>
            </a:pPr>
            <a:r>
              <a:rPr lang="fr-FR" sz="1600" spc="-1" dirty="0">
                <a:solidFill>
                  <a:srgbClr val="000000"/>
                </a:solidFill>
                <a:uFill>
                  <a:solidFill>
                    <a:srgbClr val="FFFFFF"/>
                  </a:solidFill>
                </a:uFill>
                <a:latin typeface="Calibri"/>
              </a:rPr>
              <a:t>AMSR-2: </a:t>
            </a:r>
            <a:r>
              <a:rPr lang="fr-FR" sz="1600" spc="-1" dirty="0" smtClean="0">
                <a:solidFill>
                  <a:srgbClr val="000000"/>
                </a:solidFill>
                <a:uFill>
                  <a:solidFill>
                    <a:srgbClr val="FFFFFF"/>
                  </a:solidFill>
                </a:uFill>
                <a:latin typeface="Calibri"/>
              </a:rPr>
              <a:t>on GCOM-W1; </a:t>
            </a:r>
            <a:r>
              <a:rPr lang="fr-FR" sz="1600" spc="-1" dirty="0">
                <a:solidFill>
                  <a:srgbClr val="000000"/>
                </a:solidFill>
                <a:uFill>
                  <a:solidFill>
                    <a:srgbClr val="FFFFFF"/>
                  </a:solidFill>
                </a:uFill>
                <a:latin typeface="Calibri"/>
              </a:rPr>
              <a:t>LTAN 1:30 PM; </a:t>
            </a:r>
            <a:r>
              <a:rPr lang="fr-FR" sz="1600" spc="-1" dirty="0" err="1">
                <a:solidFill>
                  <a:srgbClr val="000000"/>
                </a:solidFill>
                <a:uFill>
                  <a:solidFill>
                    <a:srgbClr val="FFFFFF"/>
                  </a:solidFill>
                </a:uFill>
                <a:latin typeface="Calibri"/>
              </a:rPr>
              <a:t>Swath</a:t>
            </a:r>
            <a:r>
              <a:rPr lang="fr-FR" sz="1600" spc="-1" dirty="0">
                <a:solidFill>
                  <a:srgbClr val="000000"/>
                </a:solidFill>
                <a:uFill>
                  <a:solidFill>
                    <a:srgbClr val="FFFFFF"/>
                  </a:solidFill>
                </a:uFill>
                <a:latin typeface="Calibri"/>
              </a:rPr>
              <a:t> </a:t>
            </a:r>
            <a:r>
              <a:rPr lang="fr-FR" sz="1600" spc="-1" dirty="0" err="1">
                <a:solidFill>
                  <a:srgbClr val="000000"/>
                </a:solidFill>
                <a:uFill>
                  <a:solidFill>
                    <a:srgbClr val="FFFFFF"/>
                  </a:solidFill>
                </a:uFill>
                <a:latin typeface="Calibri"/>
              </a:rPr>
              <a:t>width</a:t>
            </a:r>
            <a:r>
              <a:rPr lang="fr-FR" sz="1600" spc="-1" dirty="0">
                <a:solidFill>
                  <a:srgbClr val="000000"/>
                </a:solidFill>
                <a:uFill>
                  <a:solidFill>
                    <a:srgbClr val="FFFFFF"/>
                  </a:solidFill>
                </a:uFill>
                <a:latin typeface="Calibri"/>
              </a:rPr>
              <a:t> 1450 km.</a:t>
            </a:r>
          </a:p>
          <a:p>
            <a:pPr algn="just">
              <a:lnSpc>
                <a:spcPct val="100000"/>
              </a:lnSpc>
            </a:pPr>
            <a:endParaRPr lang="fr-FR" sz="1600" spc="-1" dirty="0">
              <a:solidFill>
                <a:srgbClr val="000000"/>
              </a:solidFill>
              <a:uFill>
                <a:solidFill>
                  <a:srgbClr val="FFFFFF"/>
                </a:solidFill>
              </a:uFill>
              <a:latin typeface="Calibri"/>
            </a:endParaRPr>
          </a:p>
          <a:p>
            <a:pPr algn="just">
              <a:lnSpc>
                <a:spcPct val="100000"/>
              </a:lnSpc>
            </a:pPr>
            <a:r>
              <a:rPr lang="fr-FR" sz="1600" spc="-1" dirty="0" smtClean="0">
                <a:solidFill>
                  <a:srgbClr val="000000"/>
                </a:solidFill>
                <a:uFill>
                  <a:solidFill>
                    <a:srgbClr val="FFFFFF"/>
                  </a:solidFill>
                </a:uFill>
                <a:latin typeface="Calibri"/>
              </a:rPr>
              <a:t>But </a:t>
            </a:r>
            <a:r>
              <a:rPr lang="fr-FR" sz="1600" spc="-1" dirty="0" err="1" smtClean="0">
                <a:solidFill>
                  <a:srgbClr val="000000"/>
                </a:solidFill>
                <a:uFill>
                  <a:solidFill>
                    <a:srgbClr val="FFFFFF"/>
                  </a:solidFill>
                </a:uFill>
                <a:latin typeface="Calibri"/>
              </a:rPr>
              <a:t>also</a:t>
            </a:r>
            <a:r>
              <a:rPr lang="fr-FR" sz="1600" spc="-1" dirty="0" smtClean="0">
                <a:solidFill>
                  <a:srgbClr val="000000"/>
                </a:solidFill>
                <a:uFill>
                  <a:solidFill>
                    <a:srgbClr val="FFFFFF"/>
                  </a:solidFill>
                </a:uFill>
                <a:latin typeface="Calibri"/>
              </a:rPr>
              <a:t> : </a:t>
            </a:r>
          </a:p>
          <a:p>
            <a:pPr algn="just"/>
            <a:r>
              <a:rPr lang="fr-FR" sz="1600" spc="-1" dirty="0">
                <a:solidFill>
                  <a:srgbClr val="000000"/>
                </a:solidFill>
                <a:uFill>
                  <a:solidFill>
                    <a:srgbClr val="FFFFFF"/>
                  </a:solidFill>
                </a:uFill>
                <a:latin typeface="Calibri"/>
              </a:rPr>
              <a:t>METOP A/B: C-band radar; Double 500 km </a:t>
            </a:r>
            <a:r>
              <a:rPr lang="fr-FR" sz="1600" spc="-1" dirty="0" err="1">
                <a:solidFill>
                  <a:srgbClr val="000000"/>
                </a:solidFill>
                <a:uFill>
                  <a:solidFill>
                    <a:srgbClr val="FFFFFF"/>
                  </a:solidFill>
                </a:uFill>
                <a:latin typeface="Calibri"/>
              </a:rPr>
              <a:t>swaths</a:t>
            </a:r>
            <a:r>
              <a:rPr lang="fr-FR" sz="1600" spc="-1" dirty="0">
                <a:solidFill>
                  <a:srgbClr val="000000"/>
                </a:solidFill>
                <a:uFill>
                  <a:solidFill>
                    <a:srgbClr val="FFFFFF"/>
                  </a:solidFill>
                </a:uFill>
                <a:latin typeface="Calibri"/>
              </a:rPr>
              <a:t>. LTAN </a:t>
            </a:r>
            <a:r>
              <a:rPr lang="fr-FR" sz="1600" spc="-1" dirty="0" err="1">
                <a:solidFill>
                  <a:srgbClr val="000000"/>
                </a:solidFill>
                <a:uFill>
                  <a:solidFill>
                    <a:srgbClr val="FFFFFF"/>
                  </a:solidFill>
                </a:uFill>
                <a:latin typeface="Calibri"/>
              </a:rPr>
              <a:t>around</a:t>
            </a:r>
            <a:r>
              <a:rPr lang="fr-FR" sz="1600" spc="-1" dirty="0">
                <a:solidFill>
                  <a:srgbClr val="000000"/>
                </a:solidFill>
                <a:uFill>
                  <a:solidFill>
                    <a:srgbClr val="FFFFFF"/>
                  </a:solidFill>
                </a:uFill>
                <a:latin typeface="Calibri"/>
              </a:rPr>
              <a:t> 9:30 PM.</a:t>
            </a:r>
          </a:p>
          <a:p>
            <a:pPr algn="just">
              <a:lnSpc>
                <a:spcPct val="100000"/>
              </a:lnSpc>
            </a:pPr>
            <a:endParaRPr lang="fr-FR" sz="1600" spc="-1" dirty="0" smtClean="0">
              <a:solidFill>
                <a:srgbClr val="000000"/>
              </a:solidFill>
              <a:uFill>
                <a:solidFill>
                  <a:srgbClr val="FFFFFF"/>
                </a:solidFill>
              </a:uFill>
              <a:latin typeface="Calibri"/>
            </a:endParaRPr>
          </a:p>
          <a:p>
            <a:pPr algn="just">
              <a:lnSpc>
                <a:spcPct val="100000"/>
              </a:lnSpc>
            </a:pPr>
            <a:r>
              <a:rPr lang="fr-FR" sz="1600" spc="-1" dirty="0" err="1" smtClean="0">
                <a:solidFill>
                  <a:srgbClr val="000000"/>
                </a:solidFill>
                <a:uFill>
                  <a:solidFill>
                    <a:srgbClr val="FFFFFF"/>
                  </a:solidFill>
                </a:uFill>
                <a:latin typeface="Calibri"/>
              </a:rPr>
              <a:t>WindSat</a:t>
            </a:r>
            <a:r>
              <a:rPr lang="fr-FR" sz="1600" spc="-1" dirty="0">
                <a:solidFill>
                  <a:srgbClr val="000000"/>
                </a:solidFill>
                <a:uFill>
                  <a:solidFill>
                    <a:srgbClr val="FFFFFF"/>
                  </a:solidFill>
                </a:uFill>
                <a:latin typeface="Calibri"/>
              </a:rPr>
              <a:t>: </a:t>
            </a:r>
            <a:r>
              <a:rPr lang="fr-FR" sz="1600" spc="-1" dirty="0" err="1">
                <a:solidFill>
                  <a:srgbClr val="000000"/>
                </a:solidFill>
                <a:uFill>
                  <a:solidFill>
                    <a:srgbClr val="FFFFFF"/>
                  </a:solidFill>
                </a:uFill>
                <a:latin typeface="Calibri"/>
              </a:rPr>
              <a:t>fully</a:t>
            </a:r>
            <a:r>
              <a:rPr lang="fr-FR" sz="1600" spc="-1" dirty="0">
                <a:solidFill>
                  <a:srgbClr val="000000"/>
                </a:solidFill>
                <a:uFill>
                  <a:solidFill>
                    <a:srgbClr val="FFFFFF"/>
                  </a:solidFill>
                </a:uFill>
                <a:latin typeface="Calibri"/>
              </a:rPr>
              <a:t> </a:t>
            </a:r>
            <a:r>
              <a:rPr lang="fr-FR" sz="1600" spc="-1" dirty="0" err="1">
                <a:solidFill>
                  <a:srgbClr val="000000"/>
                </a:solidFill>
                <a:uFill>
                  <a:solidFill>
                    <a:srgbClr val="FFFFFF"/>
                  </a:solidFill>
                </a:uFill>
                <a:latin typeface="Calibri"/>
              </a:rPr>
              <a:t>polarimetric</a:t>
            </a:r>
            <a:r>
              <a:rPr lang="fr-FR" sz="1600" spc="-1" dirty="0">
                <a:solidFill>
                  <a:srgbClr val="000000"/>
                </a:solidFill>
                <a:uFill>
                  <a:solidFill>
                    <a:srgbClr val="FFFFFF"/>
                  </a:solidFill>
                </a:uFill>
                <a:latin typeface="Calibri"/>
              </a:rPr>
              <a:t> </a:t>
            </a:r>
            <a:r>
              <a:rPr lang="fr-FR" sz="1600" spc="-1" dirty="0" err="1">
                <a:solidFill>
                  <a:srgbClr val="000000"/>
                </a:solidFill>
                <a:uFill>
                  <a:solidFill>
                    <a:srgbClr val="FFFFFF"/>
                  </a:solidFill>
                </a:uFill>
                <a:latin typeface="Calibri"/>
              </a:rPr>
              <a:t>radiometer</a:t>
            </a:r>
            <a:r>
              <a:rPr lang="fr-FR" sz="1600" spc="-1" dirty="0">
                <a:solidFill>
                  <a:srgbClr val="000000"/>
                </a:solidFill>
                <a:uFill>
                  <a:solidFill>
                    <a:srgbClr val="FFFFFF"/>
                  </a:solidFill>
                </a:uFill>
                <a:latin typeface="Calibri"/>
              </a:rPr>
              <a:t>; </a:t>
            </a:r>
            <a:r>
              <a:rPr lang="fr-FR" sz="1600" spc="-1" dirty="0" err="1">
                <a:solidFill>
                  <a:srgbClr val="000000"/>
                </a:solidFill>
                <a:uFill>
                  <a:solidFill>
                    <a:srgbClr val="FFFFFF"/>
                  </a:solidFill>
                </a:uFill>
                <a:latin typeface="Calibri"/>
              </a:rPr>
              <a:t>several</a:t>
            </a:r>
            <a:r>
              <a:rPr lang="fr-FR" sz="1600" spc="-1" dirty="0">
                <a:solidFill>
                  <a:srgbClr val="000000"/>
                </a:solidFill>
                <a:uFill>
                  <a:solidFill>
                    <a:srgbClr val="FFFFFF"/>
                  </a:solidFill>
                </a:uFill>
                <a:latin typeface="Calibri"/>
              </a:rPr>
              <a:t> </a:t>
            </a:r>
            <a:r>
              <a:rPr lang="fr-FR" sz="1600" spc="-1" dirty="0" err="1">
                <a:solidFill>
                  <a:srgbClr val="000000"/>
                </a:solidFill>
                <a:uFill>
                  <a:solidFill>
                    <a:srgbClr val="FFFFFF"/>
                  </a:solidFill>
                </a:uFill>
                <a:latin typeface="Calibri"/>
              </a:rPr>
              <a:t>frequencies</a:t>
            </a:r>
            <a:r>
              <a:rPr lang="fr-FR" sz="1600" spc="-1" dirty="0">
                <a:solidFill>
                  <a:srgbClr val="000000"/>
                </a:solidFill>
                <a:uFill>
                  <a:solidFill>
                    <a:srgbClr val="FFFFFF"/>
                  </a:solidFill>
                </a:uFill>
                <a:latin typeface="Calibri"/>
              </a:rPr>
              <a:t> (not all FP) </a:t>
            </a:r>
            <a:r>
              <a:rPr lang="fr-FR" sz="1600" spc="-1" dirty="0" err="1">
                <a:solidFill>
                  <a:srgbClr val="000000"/>
                </a:solidFill>
                <a:uFill>
                  <a:solidFill>
                    <a:srgbClr val="FFFFFF"/>
                  </a:solidFill>
                </a:uFill>
                <a:latin typeface="Calibri"/>
              </a:rPr>
              <a:t>from</a:t>
            </a:r>
            <a:r>
              <a:rPr lang="fr-FR" sz="1600" spc="-1" dirty="0">
                <a:solidFill>
                  <a:srgbClr val="000000"/>
                </a:solidFill>
                <a:uFill>
                  <a:solidFill>
                    <a:srgbClr val="FFFFFF"/>
                  </a:solidFill>
                </a:uFill>
                <a:latin typeface="Calibri"/>
              </a:rPr>
              <a:t> 6.8 to 36 GHz; LTAN 6 PM (</a:t>
            </a:r>
            <a:r>
              <a:rPr lang="fr-FR" sz="1600" spc="-1" dirty="0" err="1">
                <a:solidFill>
                  <a:srgbClr val="000000"/>
                </a:solidFill>
                <a:uFill>
                  <a:solidFill>
                    <a:srgbClr val="FFFFFF"/>
                  </a:solidFill>
                </a:uFill>
                <a:latin typeface="Calibri"/>
              </a:rPr>
              <a:t>aligned</a:t>
            </a:r>
            <a:r>
              <a:rPr lang="fr-FR" sz="1600" spc="-1" dirty="0">
                <a:solidFill>
                  <a:srgbClr val="000000"/>
                </a:solidFill>
                <a:uFill>
                  <a:solidFill>
                    <a:srgbClr val="FFFFFF"/>
                  </a:solidFill>
                </a:uFill>
                <a:latin typeface="Calibri"/>
              </a:rPr>
              <a:t> </a:t>
            </a:r>
            <a:r>
              <a:rPr lang="fr-FR" sz="1600" spc="-1" dirty="0" err="1">
                <a:solidFill>
                  <a:srgbClr val="000000"/>
                </a:solidFill>
                <a:uFill>
                  <a:solidFill>
                    <a:srgbClr val="FFFFFF"/>
                  </a:solidFill>
                </a:uFill>
                <a:latin typeface="Calibri"/>
              </a:rPr>
              <a:t>with</a:t>
            </a:r>
            <a:r>
              <a:rPr lang="fr-FR" sz="1600" spc="-1" dirty="0">
                <a:solidFill>
                  <a:srgbClr val="000000"/>
                </a:solidFill>
                <a:uFill>
                  <a:solidFill>
                    <a:srgbClr val="FFFFFF"/>
                  </a:solidFill>
                </a:uFill>
                <a:latin typeface="Calibri"/>
              </a:rPr>
              <a:t> SMAP but not SMOS). </a:t>
            </a:r>
            <a:r>
              <a:rPr lang="fr-FR" sz="1600" spc="-1" dirty="0" err="1">
                <a:solidFill>
                  <a:srgbClr val="000000"/>
                </a:solidFill>
                <a:uFill>
                  <a:solidFill>
                    <a:srgbClr val="FFFFFF"/>
                  </a:solidFill>
                </a:uFill>
                <a:latin typeface="Calibri"/>
              </a:rPr>
              <a:t>Swath</a:t>
            </a:r>
            <a:r>
              <a:rPr lang="fr-FR" sz="1600" spc="-1" dirty="0">
                <a:solidFill>
                  <a:srgbClr val="000000"/>
                </a:solidFill>
                <a:uFill>
                  <a:solidFill>
                    <a:srgbClr val="FFFFFF"/>
                  </a:solidFill>
                </a:uFill>
                <a:latin typeface="Calibri"/>
              </a:rPr>
              <a:t> </a:t>
            </a:r>
            <a:r>
              <a:rPr lang="fr-FR" sz="1600" spc="-1" dirty="0" err="1">
                <a:solidFill>
                  <a:srgbClr val="000000"/>
                </a:solidFill>
                <a:uFill>
                  <a:solidFill>
                    <a:srgbClr val="FFFFFF"/>
                  </a:solidFill>
                </a:uFill>
                <a:latin typeface="Calibri"/>
              </a:rPr>
              <a:t>width</a:t>
            </a:r>
            <a:r>
              <a:rPr lang="fr-FR" sz="1600" spc="-1" dirty="0">
                <a:solidFill>
                  <a:srgbClr val="000000"/>
                </a:solidFill>
                <a:uFill>
                  <a:solidFill>
                    <a:srgbClr val="FFFFFF"/>
                  </a:solidFill>
                </a:uFill>
                <a:latin typeface="Calibri"/>
              </a:rPr>
              <a:t> 1000 km.</a:t>
            </a:r>
          </a:p>
          <a:p>
            <a:pPr algn="just">
              <a:lnSpc>
                <a:spcPct val="100000"/>
              </a:lnSpc>
            </a:pPr>
            <a:endParaRPr lang="fr-FR" sz="1600" b="0" strike="noStrike" spc="-1" dirty="0">
              <a:solidFill>
                <a:srgbClr val="000000"/>
              </a:solidFill>
              <a:uFill>
                <a:solidFill>
                  <a:srgbClr val="FFFFFF"/>
                </a:solidFill>
              </a:uFill>
              <a:latin typeface="Calibri"/>
            </a:endParaRPr>
          </a:p>
          <a:p>
            <a:pPr algn="just">
              <a:lnSpc>
                <a:spcPct val="100000"/>
              </a:lnSpc>
            </a:pPr>
            <a:r>
              <a:rPr lang="fr-FR" sz="1600" spc="-1" dirty="0">
                <a:solidFill>
                  <a:srgbClr val="000000"/>
                </a:solidFill>
                <a:uFill>
                  <a:solidFill>
                    <a:srgbClr val="FFFFFF"/>
                  </a:solidFill>
                </a:uFill>
                <a:latin typeface="Calibri"/>
              </a:rPr>
              <a:t>SSMI F16/F17:LTAN 4/6 PM (close to </a:t>
            </a:r>
            <a:r>
              <a:rPr lang="fr-FR" sz="1600" spc="-1" dirty="0" err="1">
                <a:solidFill>
                  <a:srgbClr val="000000"/>
                </a:solidFill>
                <a:uFill>
                  <a:solidFill>
                    <a:srgbClr val="FFFFFF"/>
                  </a:solidFill>
                </a:uFill>
                <a:latin typeface="Calibri"/>
              </a:rPr>
              <a:t>WindSat</a:t>
            </a:r>
            <a:r>
              <a:rPr lang="fr-FR" sz="1600" spc="-1" dirty="0">
                <a:solidFill>
                  <a:srgbClr val="000000"/>
                </a:solidFill>
                <a:uFill>
                  <a:solidFill>
                    <a:srgbClr val="FFFFFF"/>
                  </a:solidFill>
                </a:uFill>
                <a:latin typeface="Calibri"/>
              </a:rPr>
              <a:t>). </a:t>
            </a:r>
            <a:r>
              <a:rPr lang="fr-FR" sz="1600" spc="-1" dirty="0" err="1">
                <a:solidFill>
                  <a:srgbClr val="000000"/>
                </a:solidFill>
                <a:uFill>
                  <a:solidFill>
                    <a:srgbClr val="FFFFFF"/>
                  </a:solidFill>
                </a:uFill>
                <a:latin typeface="Calibri"/>
              </a:rPr>
              <a:t>Swath</a:t>
            </a:r>
            <a:r>
              <a:rPr lang="fr-FR" sz="1600" spc="-1" dirty="0">
                <a:solidFill>
                  <a:srgbClr val="000000"/>
                </a:solidFill>
                <a:uFill>
                  <a:solidFill>
                    <a:srgbClr val="FFFFFF"/>
                  </a:solidFill>
                </a:uFill>
                <a:latin typeface="Calibri"/>
              </a:rPr>
              <a:t> </a:t>
            </a:r>
            <a:r>
              <a:rPr lang="fr-FR" sz="1600" spc="-1" dirty="0" err="1">
                <a:solidFill>
                  <a:srgbClr val="000000"/>
                </a:solidFill>
                <a:uFill>
                  <a:solidFill>
                    <a:srgbClr val="FFFFFF"/>
                  </a:solidFill>
                </a:uFill>
                <a:latin typeface="Calibri"/>
              </a:rPr>
              <a:t>width</a:t>
            </a:r>
            <a:r>
              <a:rPr lang="fr-FR" sz="1600" spc="-1" dirty="0">
                <a:solidFill>
                  <a:srgbClr val="000000"/>
                </a:solidFill>
                <a:uFill>
                  <a:solidFill>
                    <a:srgbClr val="FFFFFF"/>
                  </a:solidFill>
                </a:uFill>
                <a:latin typeface="Calibri"/>
              </a:rPr>
              <a:t> 1400 km.</a:t>
            </a:r>
          </a:p>
          <a:p>
            <a:pPr algn="just">
              <a:lnSpc>
                <a:spcPct val="100000"/>
              </a:lnSpc>
            </a:pPr>
            <a:endParaRPr lang="fr-FR" sz="1600" b="0" strike="noStrike" spc="-1" dirty="0">
              <a:solidFill>
                <a:srgbClr val="000000"/>
              </a:solidFill>
              <a:uFill>
                <a:solidFill>
                  <a:srgbClr val="FFFFFF"/>
                </a:solidFill>
              </a:uFill>
              <a:latin typeface="Calibri"/>
            </a:endParaRPr>
          </a:p>
          <a:p>
            <a:pPr algn="just">
              <a:lnSpc>
                <a:spcPct val="100000"/>
              </a:lnSpc>
            </a:pPr>
            <a:r>
              <a:rPr lang="fr-FR" sz="1600" spc="-1" dirty="0">
                <a:solidFill>
                  <a:srgbClr val="000000"/>
                </a:solidFill>
                <a:uFill>
                  <a:solidFill>
                    <a:srgbClr val="FFFFFF"/>
                  </a:solidFill>
                </a:uFill>
                <a:latin typeface="Calibri"/>
              </a:rPr>
              <a:t>GMI: On GPM satellite </a:t>
            </a:r>
            <a:r>
              <a:rPr lang="fr-FR" sz="1600" spc="-1" dirty="0" err="1">
                <a:solidFill>
                  <a:srgbClr val="000000"/>
                </a:solidFill>
                <a:uFill>
                  <a:solidFill>
                    <a:srgbClr val="FFFFFF"/>
                  </a:solidFill>
                </a:uFill>
                <a:latin typeface="Calibri"/>
              </a:rPr>
              <a:t>with</a:t>
            </a:r>
            <a:r>
              <a:rPr lang="fr-FR" sz="1600" spc="-1" dirty="0">
                <a:solidFill>
                  <a:srgbClr val="000000"/>
                </a:solidFill>
                <a:uFill>
                  <a:solidFill>
                    <a:srgbClr val="FFFFFF"/>
                  </a:solidFill>
                </a:uFill>
                <a:latin typeface="Calibri"/>
              </a:rPr>
              <a:t> no </a:t>
            </a:r>
            <a:r>
              <a:rPr lang="fr-FR" sz="1600" spc="-1" dirty="0" err="1">
                <a:solidFill>
                  <a:srgbClr val="000000"/>
                </a:solidFill>
                <a:uFill>
                  <a:solidFill>
                    <a:srgbClr val="FFFFFF"/>
                  </a:solidFill>
                </a:uFill>
                <a:latin typeface="Calibri"/>
              </a:rPr>
              <a:t>fixed</a:t>
            </a:r>
            <a:r>
              <a:rPr lang="fr-FR" sz="1600" spc="-1" dirty="0">
                <a:solidFill>
                  <a:srgbClr val="000000"/>
                </a:solidFill>
                <a:uFill>
                  <a:solidFill>
                    <a:srgbClr val="FFFFFF"/>
                  </a:solidFill>
                </a:uFill>
                <a:latin typeface="Calibri"/>
              </a:rPr>
              <a:t> LTAN; </a:t>
            </a:r>
            <a:r>
              <a:rPr lang="fr-FR" sz="1600" spc="-1" dirty="0" err="1">
                <a:solidFill>
                  <a:srgbClr val="000000"/>
                </a:solidFill>
                <a:uFill>
                  <a:solidFill>
                    <a:srgbClr val="FFFFFF"/>
                  </a:solidFill>
                </a:uFill>
                <a:latin typeface="Calibri"/>
              </a:rPr>
              <a:t>Swath</a:t>
            </a:r>
            <a:r>
              <a:rPr lang="fr-FR" sz="1600" spc="-1" dirty="0">
                <a:solidFill>
                  <a:srgbClr val="000000"/>
                </a:solidFill>
                <a:uFill>
                  <a:solidFill>
                    <a:srgbClr val="FFFFFF"/>
                  </a:solidFill>
                </a:uFill>
                <a:latin typeface="Calibri"/>
              </a:rPr>
              <a:t> </a:t>
            </a:r>
            <a:r>
              <a:rPr lang="fr-FR" sz="1600" spc="-1" dirty="0" err="1">
                <a:solidFill>
                  <a:srgbClr val="000000"/>
                </a:solidFill>
                <a:uFill>
                  <a:solidFill>
                    <a:srgbClr val="FFFFFF"/>
                  </a:solidFill>
                </a:uFill>
                <a:latin typeface="Calibri"/>
              </a:rPr>
              <a:t>width</a:t>
            </a:r>
            <a:r>
              <a:rPr lang="fr-FR" sz="1600" spc="-1" dirty="0">
                <a:solidFill>
                  <a:srgbClr val="000000"/>
                </a:solidFill>
                <a:uFill>
                  <a:solidFill>
                    <a:srgbClr val="FFFFFF"/>
                  </a:solidFill>
                </a:uFill>
                <a:latin typeface="Calibri"/>
              </a:rPr>
              <a:t> 930 km</a:t>
            </a:r>
            <a:r>
              <a:rPr lang="fr-FR" sz="1600" spc="-1" dirty="0" smtClean="0">
                <a:solidFill>
                  <a:srgbClr val="000000"/>
                </a:solidFill>
                <a:uFill>
                  <a:solidFill>
                    <a:srgbClr val="FFFFFF"/>
                  </a:solidFill>
                </a:uFill>
                <a:latin typeface="Calibri"/>
              </a:rPr>
              <a:t>.</a:t>
            </a:r>
            <a:endParaRPr lang="fr-FR" sz="1600" b="0" strike="noStrike" spc="-1" dirty="0">
              <a:solidFill>
                <a:srgbClr val="000000"/>
              </a:solidFill>
              <a:uFill>
                <a:solidFill>
                  <a:srgbClr val="FFFFFF"/>
                </a:solidFill>
              </a:uFill>
              <a:latin typeface="Calibri"/>
            </a:endParaRPr>
          </a:p>
          <a:p>
            <a:pPr algn="just">
              <a:lnSpc>
                <a:spcPct val="100000"/>
              </a:lnSpc>
            </a:pPr>
            <a:endParaRPr lang="fr-FR" sz="1600" b="0" strike="noStrike" spc="-1" dirty="0">
              <a:solidFill>
                <a:srgbClr val="000000"/>
              </a:solidFill>
              <a:uFill>
                <a:solidFill>
                  <a:srgbClr val="FFFFFF"/>
                </a:solidFill>
              </a:uFill>
              <a:latin typeface="Calibri"/>
            </a:endParaRPr>
          </a:p>
          <a:p>
            <a:pPr algn="just">
              <a:lnSpc>
                <a:spcPct val="100000"/>
              </a:lnSpc>
            </a:pPr>
            <a:r>
              <a:rPr lang="fr-FR" sz="1600" spc="-1" dirty="0">
                <a:solidFill>
                  <a:srgbClr val="000000"/>
                </a:solidFill>
                <a:uFill>
                  <a:solidFill>
                    <a:srgbClr val="FFFFFF"/>
                  </a:solidFill>
                </a:uFill>
                <a:latin typeface="Calibri"/>
              </a:rPr>
              <a:t>RAPIDSCAT: Ku-band radar; </a:t>
            </a:r>
            <a:r>
              <a:rPr lang="fr-FR" sz="1600" spc="-1" dirty="0" err="1">
                <a:solidFill>
                  <a:srgbClr val="000000"/>
                </a:solidFill>
                <a:uFill>
                  <a:solidFill>
                    <a:srgbClr val="FFFFFF"/>
                  </a:solidFill>
                </a:uFill>
                <a:latin typeface="Calibri"/>
              </a:rPr>
              <a:t>Two</a:t>
            </a:r>
            <a:r>
              <a:rPr lang="fr-FR" sz="1600" spc="-1" dirty="0">
                <a:solidFill>
                  <a:srgbClr val="000000"/>
                </a:solidFill>
                <a:uFill>
                  <a:solidFill>
                    <a:srgbClr val="FFFFFF"/>
                  </a:solidFill>
                </a:uFill>
                <a:latin typeface="Calibri"/>
              </a:rPr>
              <a:t> </a:t>
            </a:r>
            <a:r>
              <a:rPr lang="fr-FR" sz="1600" spc="-1" dirty="0" err="1">
                <a:solidFill>
                  <a:srgbClr val="000000"/>
                </a:solidFill>
                <a:uFill>
                  <a:solidFill>
                    <a:srgbClr val="FFFFFF"/>
                  </a:solidFill>
                </a:uFill>
                <a:latin typeface="Calibri"/>
              </a:rPr>
              <a:t>beams</a:t>
            </a:r>
            <a:r>
              <a:rPr lang="fr-FR" sz="1600" spc="-1" dirty="0">
                <a:solidFill>
                  <a:srgbClr val="000000"/>
                </a:solidFill>
                <a:uFill>
                  <a:solidFill>
                    <a:srgbClr val="FFFFFF"/>
                  </a:solidFill>
                </a:uFill>
                <a:latin typeface="Calibri"/>
              </a:rPr>
              <a:t> </a:t>
            </a:r>
            <a:r>
              <a:rPr lang="fr-FR" sz="1600" spc="-1" dirty="0" err="1">
                <a:solidFill>
                  <a:srgbClr val="000000"/>
                </a:solidFill>
                <a:uFill>
                  <a:solidFill>
                    <a:srgbClr val="FFFFFF"/>
                  </a:solidFill>
                </a:uFill>
                <a:latin typeface="Calibri"/>
              </a:rPr>
              <a:t>with</a:t>
            </a:r>
            <a:r>
              <a:rPr lang="fr-FR" sz="1600" spc="-1" dirty="0">
                <a:solidFill>
                  <a:srgbClr val="000000"/>
                </a:solidFill>
                <a:uFill>
                  <a:solidFill>
                    <a:srgbClr val="FFFFFF"/>
                  </a:solidFill>
                </a:uFill>
                <a:latin typeface="Calibri"/>
              </a:rPr>
              <a:t> 900/1100 km </a:t>
            </a:r>
            <a:r>
              <a:rPr lang="fr-FR" sz="1600" spc="-1" dirty="0" err="1">
                <a:solidFill>
                  <a:srgbClr val="000000"/>
                </a:solidFill>
                <a:uFill>
                  <a:solidFill>
                    <a:srgbClr val="FFFFFF"/>
                  </a:solidFill>
                </a:uFill>
                <a:latin typeface="Calibri"/>
              </a:rPr>
              <a:t>swaths</a:t>
            </a:r>
            <a:r>
              <a:rPr lang="fr-FR" sz="1600" spc="-1" dirty="0">
                <a:solidFill>
                  <a:srgbClr val="000000"/>
                </a:solidFill>
                <a:uFill>
                  <a:solidFill>
                    <a:srgbClr val="FFFFFF"/>
                  </a:solidFill>
                </a:uFill>
                <a:latin typeface="Calibri"/>
              </a:rPr>
              <a:t>; </a:t>
            </a:r>
            <a:r>
              <a:rPr lang="fr-FR" sz="1600" spc="-1" dirty="0" err="1">
                <a:solidFill>
                  <a:srgbClr val="000000"/>
                </a:solidFill>
                <a:uFill>
                  <a:solidFill>
                    <a:srgbClr val="FFFFFF"/>
                  </a:solidFill>
                </a:uFill>
                <a:latin typeface="Calibri"/>
              </a:rPr>
              <a:t>Installed</a:t>
            </a:r>
            <a:r>
              <a:rPr lang="fr-FR" sz="1600" spc="-1" dirty="0">
                <a:solidFill>
                  <a:srgbClr val="000000"/>
                </a:solidFill>
                <a:uFill>
                  <a:solidFill>
                    <a:srgbClr val="FFFFFF"/>
                  </a:solidFill>
                </a:uFill>
                <a:latin typeface="Calibri"/>
              </a:rPr>
              <a:t> on ISS; Data </a:t>
            </a:r>
            <a:r>
              <a:rPr lang="fr-FR" sz="1600" spc="-1" dirty="0" err="1">
                <a:solidFill>
                  <a:srgbClr val="000000"/>
                </a:solidFill>
                <a:uFill>
                  <a:solidFill>
                    <a:srgbClr val="FFFFFF"/>
                  </a:solidFill>
                </a:uFill>
                <a:latin typeface="Calibri"/>
              </a:rPr>
              <a:t>since</a:t>
            </a:r>
            <a:r>
              <a:rPr lang="fr-FR" sz="1600" spc="-1" dirty="0">
                <a:solidFill>
                  <a:srgbClr val="000000"/>
                </a:solidFill>
                <a:uFill>
                  <a:solidFill>
                    <a:srgbClr val="FFFFFF"/>
                  </a:solidFill>
                </a:uFill>
                <a:latin typeface="Calibri"/>
              </a:rPr>
              <a:t> end of 2014. No </a:t>
            </a:r>
            <a:r>
              <a:rPr lang="fr-FR" sz="1600" spc="-1" dirty="0" err="1">
                <a:solidFill>
                  <a:srgbClr val="000000"/>
                </a:solidFill>
                <a:uFill>
                  <a:solidFill>
                    <a:srgbClr val="FFFFFF"/>
                  </a:solidFill>
                </a:uFill>
                <a:latin typeface="Calibri"/>
              </a:rPr>
              <a:t>fixed</a:t>
            </a:r>
            <a:r>
              <a:rPr lang="fr-FR" sz="1600" spc="-1" dirty="0">
                <a:solidFill>
                  <a:srgbClr val="000000"/>
                </a:solidFill>
                <a:uFill>
                  <a:solidFill>
                    <a:srgbClr val="FFFFFF"/>
                  </a:solidFill>
                </a:uFill>
                <a:latin typeface="Calibri"/>
              </a:rPr>
              <a:t> LTAN. Altitude </a:t>
            </a:r>
            <a:r>
              <a:rPr lang="fr-FR" sz="1600" spc="-1" dirty="0" err="1">
                <a:solidFill>
                  <a:srgbClr val="000000"/>
                </a:solidFill>
                <a:uFill>
                  <a:solidFill>
                    <a:srgbClr val="FFFFFF"/>
                  </a:solidFill>
                </a:uFill>
                <a:latin typeface="Calibri"/>
              </a:rPr>
              <a:t>around</a:t>
            </a:r>
            <a:r>
              <a:rPr lang="fr-FR" sz="1600" spc="-1" dirty="0">
                <a:solidFill>
                  <a:srgbClr val="000000"/>
                </a:solidFill>
                <a:uFill>
                  <a:solidFill>
                    <a:srgbClr val="FFFFFF"/>
                  </a:solidFill>
                </a:uFill>
                <a:latin typeface="Calibri"/>
              </a:rPr>
              <a:t> 400 km.</a:t>
            </a:r>
            <a:endParaRPr lang="fr-FR" sz="1600" b="0" strike="noStrike" spc="-1" dirty="0">
              <a:solidFill>
                <a:srgbClr val="000000"/>
              </a:solidFill>
              <a:uFill>
                <a:solidFill>
                  <a:srgbClr val="FFFFFF"/>
                </a:solidFill>
              </a:uFill>
              <a:latin typeface="Calibri"/>
            </a:endParaRPr>
          </a:p>
          <a:p>
            <a:pPr algn="just">
              <a:lnSpc>
                <a:spcPct val="100000"/>
              </a:lnSpc>
            </a:pPr>
            <a:endParaRPr lang="fr-FR" sz="1600" spc="-1" dirty="0">
              <a:solidFill>
                <a:srgbClr val="000000"/>
              </a:solidFill>
              <a:uFill>
                <a:solidFill>
                  <a:srgbClr val="FFFFFF"/>
                </a:solidFill>
              </a:uFill>
              <a:latin typeface="Calibri"/>
            </a:endParaRPr>
          </a:p>
          <a:p>
            <a:pPr algn="just">
              <a:lnSpc>
                <a:spcPct val="100000"/>
              </a:lnSpc>
            </a:pPr>
            <a:r>
              <a:rPr lang="fr-FR" sz="1600" spc="-1" dirty="0">
                <a:solidFill>
                  <a:srgbClr val="000000"/>
                </a:solidFill>
                <a:uFill>
                  <a:solidFill>
                    <a:srgbClr val="FFFFFF"/>
                  </a:solidFill>
                </a:uFill>
                <a:latin typeface="Calibri"/>
              </a:rPr>
              <a:t>For AMSR-2 </a:t>
            </a:r>
            <a:r>
              <a:rPr lang="fr-FR" sz="1600" spc="-1" dirty="0" err="1">
                <a:solidFill>
                  <a:srgbClr val="000000"/>
                </a:solidFill>
                <a:uFill>
                  <a:solidFill>
                    <a:srgbClr val="FFFFFF"/>
                  </a:solidFill>
                </a:uFill>
                <a:latin typeface="Calibri"/>
              </a:rPr>
              <a:t>we</a:t>
            </a:r>
            <a:r>
              <a:rPr lang="fr-FR" sz="1600" spc="-1" dirty="0">
                <a:solidFill>
                  <a:srgbClr val="000000"/>
                </a:solidFill>
                <a:uFill>
                  <a:solidFill>
                    <a:srgbClr val="FFFFFF"/>
                  </a:solidFill>
                </a:uFill>
                <a:latin typeface="Calibri"/>
              </a:rPr>
              <a:t> </a:t>
            </a:r>
            <a:r>
              <a:rPr lang="fr-FR" sz="1600" spc="-1" dirty="0" smtClean="0">
                <a:solidFill>
                  <a:srgbClr val="000000"/>
                </a:solidFill>
                <a:uFill>
                  <a:solidFill>
                    <a:srgbClr val="FFFFFF"/>
                  </a:solidFill>
                </a:uFill>
                <a:latin typeface="Calibri"/>
              </a:rPr>
              <a:t>use </a:t>
            </a:r>
            <a:r>
              <a:rPr lang="fr-FR" sz="1600" spc="-1" dirty="0" err="1" smtClean="0">
                <a:solidFill>
                  <a:srgbClr val="000000"/>
                </a:solidFill>
                <a:uFill>
                  <a:solidFill>
                    <a:srgbClr val="FFFFFF"/>
                  </a:solidFill>
                </a:uFill>
                <a:latin typeface="Calibri"/>
              </a:rPr>
              <a:t>both</a:t>
            </a:r>
            <a:r>
              <a:rPr lang="fr-FR" sz="1600" spc="-1" dirty="0" smtClean="0">
                <a:solidFill>
                  <a:srgbClr val="000000"/>
                </a:solidFill>
                <a:uFill>
                  <a:solidFill>
                    <a:srgbClr val="FFFFFF"/>
                  </a:solidFill>
                </a:uFill>
                <a:latin typeface="Calibri"/>
              </a:rPr>
              <a:t> </a:t>
            </a:r>
            <a:r>
              <a:rPr lang="fr-FR" sz="1600" spc="-1" dirty="0" err="1" smtClean="0">
                <a:solidFill>
                  <a:srgbClr val="000000"/>
                </a:solidFill>
                <a:uFill>
                  <a:solidFill>
                    <a:srgbClr val="FFFFFF"/>
                  </a:solidFill>
                </a:uFill>
                <a:latin typeface="Calibri"/>
              </a:rPr>
              <a:t>retrievals</a:t>
            </a:r>
            <a:r>
              <a:rPr lang="fr-FR" sz="1600" spc="-1" dirty="0" smtClean="0">
                <a:solidFill>
                  <a:srgbClr val="000000"/>
                </a:solidFill>
                <a:uFill>
                  <a:solidFill>
                    <a:srgbClr val="FFFFFF"/>
                  </a:solidFill>
                </a:uFill>
                <a:latin typeface="Calibri"/>
              </a:rPr>
              <a:t> </a:t>
            </a:r>
            <a:r>
              <a:rPr lang="fr-FR" sz="1600" spc="-1" dirty="0" err="1">
                <a:solidFill>
                  <a:srgbClr val="000000"/>
                </a:solidFill>
                <a:uFill>
                  <a:solidFill>
                    <a:srgbClr val="FFFFFF"/>
                  </a:solidFill>
                </a:uFill>
                <a:latin typeface="Calibri"/>
              </a:rPr>
              <a:t>using</a:t>
            </a:r>
            <a:r>
              <a:rPr lang="fr-FR" sz="1600" spc="-1" dirty="0">
                <a:solidFill>
                  <a:srgbClr val="000000"/>
                </a:solidFill>
                <a:uFill>
                  <a:solidFill>
                    <a:srgbClr val="FFFFFF"/>
                  </a:solidFill>
                </a:uFill>
                <a:latin typeface="Calibri"/>
              </a:rPr>
              <a:t> the </a:t>
            </a:r>
            <a:r>
              <a:rPr lang="fr-FR" sz="1600" spc="-1" dirty="0" err="1">
                <a:solidFill>
                  <a:srgbClr val="000000"/>
                </a:solidFill>
                <a:uFill>
                  <a:solidFill>
                    <a:srgbClr val="FFFFFF"/>
                  </a:solidFill>
                </a:uFill>
                <a:latin typeface="Calibri"/>
              </a:rPr>
              <a:t>method</a:t>
            </a:r>
            <a:r>
              <a:rPr lang="fr-FR" sz="1600" spc="-1" dirty="0">
                <a:solidFill>
                  <a:srgbClr val="000000"/>
                </a:solidFill>
                <a:uFill>
                  <a:solidFill>
                    <a:srgbClr val="FFFFFF"/>
                  </a:solidFill>
                </a:uFill>
                <a:latin typeface="Calibri"/>
              </a:rPr>
              <a:t> of </a:t>
            </a:r>
            <a:r>
              <a:rPr lang="fr-FR" sz="1600" spc="-1" dirty="0" smtClean="0">
                <a:solidFill>
                  <a:srgbClr val="000000"/>
                </a:solidFill>
                <a:uFill>
                  <a:solidFill>
                    <a:srgbClr val="FFFFFF"/>
                  </a:solidFill>
                </a:uFill>
                <a:latin typeface="Calibri"/>
              </a:rPr>
              <a:t>RSS and </a:t>
            </a:r>
            <a:r>
              <a:rPr lang="fr-FR" sz="1600" spc="-1" dirty="0" err="1" smtClean="0">
                <a:solidFill>
                  <a:srgbClr val="000000"/>
                </a:solidFill>
                <a:uFill>
                  <a:solidFill>
                    <a:srgbClr val="FFFFFF"/>
                  </a:solidFill>
                </a:uFill>
                <a:latin typeface="Calibri"/>
              </a:rPr>
              <a:t>Zabolotskikh</a:t>
            </a:r>
            <a:r>
              <a:rPr lang="fr-FR" sz="1600" spc="-1" dirty="0" smtClean="0">
                <a:solidFill>
                  <a:srgbClr val="000000"/>
                </a:solidFill>
                <a:uFill>
                  <a:solidFill>
                    <a:srgbClr val="FFFFFF"/>
                  </a:solidFill>
                </a:uFill>
                <a:latin typeface="Calibri"/>
              </a:rPr>
              <a:t> </a:t>
            </a:r>
            <a:r>
              <a:rPr lang="fr-FR" sz="1600" spc="-1" dirty="0">
                <a:solidFill>
                  <a:srgbClr val="000000"/>
                </a:solidFill>
                <a:uFill>
                  <a:solidFill>
                    <a:srgbClr val="FFFFFF"/>
                  </a:solidFill>
                </a:uFill>
                <a:latin typeface="Calibri"/>
              </a:rPr>
              <a:t>et al. 2015, 2016 (to </a:t>
            </a:r>
            <a:r>
              <a:rPr lang="fr-FR" sz="1600" spc="-1" dirty="0" err="1">
                <a:solidFill>
                  <a:srgbClr val="000000"/>
                </a:solidFill>
                <a:uFill>
                  <a:solidFill>
                    <a:srgbClr val="FFFFFF"/>
                  </a:solidFill>
                </a:uFill>
                <a:latin typeface="Calibri"/>
              </a:rPr>
              <a:t>reduce</a:t>
            </a:r>
            <a:r>
              <a:rPr lang="fr-FR" sz="1600" spc="-1" dirty="0">
                <a:solidFill>
                  <a:srgbClr val="000000"/>
                </a:solidFill>
                <a:uFill>
                  <a:solidFill>
                    <a:srgbClr val="FFFFFF"/>
                  </a:solidFill>
                </a:uFill>
                <a:latin typeface="Calibri"/>
              </a:rPr>
              <a:t> </a:t>
            </a:r>
            <a:r>
              <a:rPr lang="fr-FR" sz="1600" spc="-1" dirty="0" err="1">
                <a:solidFill>
                  <a:srgbClr val="000000"/>
                </a:solidFill>
                <a:uFill>
                  <a:solidFill>
                    <a:srgbClr val="FFFFFF"/>
                  </a:solidFill>
                </a:uFill>
                <a:latin typeface="Calibri"/>
              </a:rPr>
              <a:t>rain</a:t>
            </a:r>
            <a:r>
              <a:rPr lang="fr-FR" sz="1600" spc="-1" dirty="0">
                <a:solidFill>
                  <a:srgbClr val="000000"/>
                </a:solidFill>
                <a:uFill>
                  <a:solidFill>
                    <a:srgbClr val="FFFFFF"/>
                  </a:solidFill>
                </a:uFill>
                <a:latin typeface="Calibri"/>
              </a:rPr>
              <a:t> impact</a:t>
            </a:r>
            <a:r>
              <a:rPr lang="fr-FR" sz="1600" spc="-1" dirty="0" smtClean="0">
                <a:solidFill>
                  <a:srgbClr val="000000"/>
                </a:solidFill>
                <a:uFill>
                  <a:solidFill>
                    <a:srgbClr val="FFFFFF"/>
                  </a:solidFill>
                </a:uFill>
                <a:latin typeface="Calibri"/>
              </a:rPr>
              <a:t>).</a:t>
            </a:r>
          </a:p>
          <a:p>
            <a:pPr algn="just">
              <a:lnSpc>
                <a:spcPct val="100000"/>
              </a:lnSpc>
            </a:pPr>
            <a:r>
              <a:rPr lang="fr-FR" sz="1600" spc="-1" dirty="0" smtClean="0">
                <a:solidFill>
                  <a:srgbClr val="000000"/>
                </a:solidFill>
                <a:uFill>
                  <a:solidFill>
                    <a:srgbClr val="FFFFFF"/>
                  </a:solidFill>
                </a:uFill>
                <a:latin typeface="Calibri"/>
              </a:rPr>
              <a:t>For </a:t>
            </a:r>
            <a:r>
              <a:rPr lang="fr-FR" sz="1600" spc="-1" dirty="0" err="1" smtClean="0">
                <a:solidFill>
                  <a:srgbClr val="000000"/>
                </a:solidFill>
                <a:uFill>
                  <a:solidFill>
                    <a:srgbClr val="FFFFFF"/>
                  </a:solidFill>
                </a:uFill>
                <a:latin typeface="Calibri"/>
              </a:rPr>
              <a:t>Metop</a:t>
            </a:r>
            <a:r>
              <a:rPr lang="fr-FR" sz="1600" spc="-1" dirty="0" smtClean="0">
                <a:solidFill>
                  <a:srgbClr val="000000"/>
                </a:solidFill>
                <a:uFill>
                  <a:solidFill>
                    <a:srgbClr val="FFFFFF"/>
                  </a:solidFill>
                </a:uFill>
                <a:latin typeface="Calibri"/>
              </a:rPr>
              <a:t> A/B </a:t>
            </a:r>
            <a:r>
              <a:rPr lang="fr-FR" sz="1600" spc="-1" dirty="0" err="1" smtClean="0">
                <a:solidFill>
                  <a:srgbClr val="000000"/>
                </a:solidFill>
                <a:uFill>
                  <a:solidFill>
                    <a:srgbClr val="FFFFFF"/>
                  </a:solidFill>
                </a:uFill>
                <a:latin typeface="Calibri"/>
              </a:rPr>
              <a:t>we</a:t>
            </a:r>
            <a:r>
              <a:rPr lang="fr-FR" sz="1600" spc="-1" dirty="0" smtClean="0">
                <a:solidFill>
                  <a:srgbClr val="000000"/>
                </a:solidFill>
                <a:uFill>
                  <a:solidFill>
                    <a:srgbClr val="FFFFFF"/>
                  </a:solidFill>
                </a:uFill>
                <a:latin typeface="Calibri"/>
              </a:rPr>
              <a:t> use the </a:t>
            </a:r>
            <a:r>
              <a:rPr lang="fr-FR" sz="1600" spc="-1" dirty="0" err="1" smtClean="0">
                <a:solidFill>
                  <a:srgbClr val="000000"/>
                </a:solidFill>
                <a:uFill>
                  <a:solidFill>
                    <a:srgbClr val="FFFFFF"/>
                  </a:solidFill>
                </a:uFill>
                <a:latin typeface="Calibri"/>
              </a:rPr>
              <a:t>retrievals</a:t>
            </a:r>
            <a:r>
              <a:rPr lang="fr-FR" sz="1600" spc="-1" dirty="0" smtClean="0">
                <a:solidFill>
                  <a:srgbClr val="000000"/>
                </a:solidFill>
                <a:uFill>
                  <a:solidFill>
                    <a:srgbClr val="FFFFFF"/>
                  </a:solidFill>
                </a:uFill>
                <a:latin typeface="Calibri"/>
              </a:rPr>
              <a:t> </a:t>
            </a:r>
            <a:r>
              <a:rPr lang="fr-FR" sz="1600" spc="-1" dirty="0" err="1" smtClean="0">
                <a:solidFill>
                  <a:srgbClr val="000000"/>
                </a:solidFill>
                <a:uFill>
                  <a:solidFill>
                    <a:srgbClr val="FFFFFF"/>
                  </a:solidFill>
                </a:uFill>
                <a:latin typeface="Calibri"/>
              </a:rPr>
              <a:t>using</a:t>
            </a:r>
            <a:r>
              <a:rPr lang="fr-FR" sz="1600" spc="-1" dirty="0" smtClean="0">
                <a:solidFill>
                  <a:srgbClr val="000000"/>
                </a:solidFill>
                <a:uFill>
                  <a:solidFill>
                    <a:srgbClr val="FFFFFF"/>
                  </a:solidFill>
                </a:uFill>
                <a:latin typeface="Calibri"/>
              </a:rPr>
              <a:t> </a:t>
            </a:r>
            <a:r>
              <a:rPr lang="fr-FR" sz="1600" spc="-1" dirty="0" err="1" smtClean="0">
                <a:solidFill>
                  <a:srgbClr val="000000"/>
                </a:solidFill>
                <a:uFill>
                  <a:solidFill>
                    <a:srgbClr val="FFFFFF"/>
                  </a:solidFill>
                </a:uFill>
                <a:latin typeface="Calibri"/>
              </a:rPr>
              <a:t>both</a:t>
            </a:r>
            <a:r>
              <a:rPr lang="fr-FR" sz="1600" spc="-1" dirty="0" smtClean="0">
                <a:solidFill>
                  <a:srgbClr val="000000"/>
                </a:solidFill>
                <a:uFill>
                  <a:solidFill>
                    <a:srgbClr val="FFFFFF"/>
                  </a:solidFill>
                </a:uFill>
                <a:latin typeface="Calibri"/>
              </a:rPr>
              <a:t> the </a:t>
            </a:r>
            <a:r>
              <a:rPr lang="fr-FR" sz="1600" spc="-1" dirty="0" err="1" smtClean="0">
                <a:solidFill>
                  <a:srgbClr val="000000"/>
                </a:solidFill>
                <a:uFill>
                  <a:solidFill>
                    <a:srgbClr val="FFFFFF"/>
                  </a:solidFill>
                </a:uFill>
                <a:latin typeface="Calibri"/>
              </a:rPr>
              <a:t>method</a:t>
            </a:r>
            <a:r>
              <a:rPr lang="fr-FR" sz="1600" spc="-1" dirty="0" smtClean="0">
                <a:solidFill>
                  <a:srgbClr val="000000"/>
                </a:solidFill>
                <a:uFill>
                  <a:solidFill>
                    <a:srgbClr val="FFFFFF"/>
                  </a:solidFill>
                </a:uFill>
                <a:latin typeface="Calibri"/>
              </a:rPr>
              <a:t> of RSS and KNMI.</a:t>
            </a:r>
            <a:endParaRPr lang="fr-FR" sz="1600" spc="-1" dirty="0">
              <a:solidFill>
                <a:srgbClr val="000000"/>
              </a:solidFill>
              <a:uFill>
                <a:solidFill>
                  <a:srgbClr val="FFFFFF"/>
                </a:solidFill>
              </a:uFill>
              <a:latin typeface="Calibri"/>
            </a:endParaRPr>
          </a:p>
          <a:p>
            <a:pPr algn="just">
              <a:lnSpc>
                <a:spcPct val="100000"/>
              </a:lnSpc>
            </a:pPr>
            <a:endParaRPr lang="fr-FR" sz="1600" b="0" strike="noStrike" spc="-1" dirty="0">
              <a:solidFill>
                <a:srgbClr val="000000"/>
              </a:solidFill>
              <a:uFill>
                <a:solidFill>
                  <a:srgbClr val="FFFFFF"/>
                </a:solidFill>
              </a:uFill>
              <a:latin typeface="Calibri"/>
            </a:endParaRPr>
          </a:p>
        </p:txBody>
      </p:sp>
    </p:spTree>
    <p:extLst>
      <p:ext uri="{BB962C8B-B14F-4D97-AF65-F5344CB8AC3E}">
        <p14:creationId xmlns:p14="http://schemas.microsoft.com/office/powerpoint/2010/main" val="806970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CustomShape 1"/>
          <p:cNvSpPr/>
          <p:nvPr/>
        </p:nvSpPr>
        <p:spPr>
          <a:xfrm>
            <a:off x="432360" y="188640"/>
            <a:ext cx="8206560" cy="93266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600" b="0" strike="noStrike" spc="-1" dirty="0">
                <a:solidFill>
                  <a:srgbClr val="000000"/>
                </a:solidFill>
                <a:uFill>
                  <a:solidFill>
                    <a:srgbClr val="FFFFFF"/>
                  </a:solidFill>
                </a:uFill>
                <a:latin typeface="Calibri"/>
                <a:ea typeface="DejaVu Sans"/>
              </a:rPr>
              <a:t>Application of the morphing </a:t>
            </a:r>
            <a:r>
              <a:rPr lang="fr-FR" sz="1600" b="0" strike="noStrike" spc="-1" dirty="0" err="1">
                <a:solidFill>
                  <a:srgbClr val="000000"/>
                </a:solidFill>
                <a:uFill>
                  <a:solidFill>
                    <a:srgbClr val="FFFFFF"/>
                  </a:solidFill>
                </a:uFill>
                <a:latin typeface="Calibri"/>
                <a:ea typeface="DejaVu Sans"/>
              </a:rPr>
              <a:t>approach</a:t>
            </a:r>
            <a:r>
              <a:rPr lang="fr-FR" sz="1600" b="0" strike="noStrike" spc="-1" dirty="0">
                <a:solidFill>
                  <a:srgbClr val="000000"/>
                </a:solidFill>
                <a:uFill>
                  <a:solidFill>
                    <a:srgbClr val="FFFFFF"/>
                  </a:solidFill>
                </a:uFill>
                <a:latin typeface="Calibri"/>
                <a:ea typeface="DejaVu Sans"/>
              </a:rPr>
              <a:t> to </a:t>
            </a:r>
            <a:r>
              <a:rPr lang="fr-FR" sz="1600" b="0" strike="noStrike" spc="-1" dirty="0" err="1">
                <a:solidFill>
                  <a:srgbClr val="000000"/>
                </a:solidFill>
                <a:uFill>
                  <a:solidFill>
                    <a:srgbClr val="FFFFFF"/>
                  </a:solidFill>
                </a:uFill>
                <a:latin typeface="Calibri"/>
                <a:ea typeface="DejaVu Sans"/>
              </a:rPr>
              <a:t>WindSat</a:t>
            </a:r>
            <a:r>
              <a:rPr lang="fr-FR" sz="1600" b="0" strike="noStrike" spc="-1" dirty="0">
                <a:solidFill>
                  <a:srgbClr val="000000"/>
                </a:solidFill>
                <a:uFill>
                  <a:solidFill>
                    <a:srgbClr val="FFFFFF"/>
                  </a:solidFill>
                </a:uFill>
                <a:latin typeface="Calibri"/>
                <a:ea typeface="DejaVu Sans"/>
              </a:rPr>
              <a:t>, SSMI F16 and F17, AMSR2, ASCAT (METOP-A) and GMI </a:t>
            </a:r>
            <a:r>
              <a:rPr lang="fr-FR" sz="1600" b="0" strike="noStrike" spc="-1" dirty="0" err="1">
                <a:solidFill>
                  <a:srgbClr val="000000"/>
                </a:solidFill>
                <a:uFill>
                  <a:solidFill>
                    <a:srgbClr val="FFFFFF"/>
                  </a:solidFill>
                </a:uFill>
                <a:latin typeface="Calibri"/>
                <a:ea typeface="DejaVu Sans"/>
              </a:rPr>
              <a:t>wind</a:t>
            </a:r>
            <a:r>
              <a:rPr lang="fr-FR" sz="1600" b="0" strike="noStrike" spc="-1" dirty="0">
                <a:solidFill>
                  <a:srgbClr val="000000"/>
                </a:solidFill>
                <a:uFill>
                  <a:solidFill>
                    <a:srgbClr val="FFFFFF"/>
                  </a:solidFill>
                </a:uFill>
                <a:latin typeface="Calibri"/>
                <a:ea typeface="DejaVu Sans"/>
              </a:rPr>
              <a:t> speed </a:t>
            </a:r>
            <a:r>
              <a:rPr lang="fr-FR" sz="1600" b="0" strike="noStrike" spc="-1" dirty="0" err="1">
                <a:solidFill>
                  <a:srgbClr val="000000"/>
                </a:solidFill>
                <a:uFill>
                  <a:solidFill>
                    <a:srgbClr val="FFFFFF"/>
                  </a:solidFill>
                </a:uFill>
                <a:latin typeface="Calibri"/>
                <a:ea typeface="DejaVu Sans"/>
              </a:rPr>
              <a:t>retrievals</a:t>
            </a:r>
            <a:r>
              <a:rPr lang="fr-FR" sz="1600" b="0" strike="noStrike" spc="-1" dirty="0">
                <a:solidFill>
                  <a:srgbClr val="000000"/>
                </a:solidFill>
                <a:uFill>
                  <a:solidFill>
                    <a:srgbClr val="FFFFFF"/>
                  </a:solidFill>
                </a:uFill>
                <a:latin typeface="Calibri"/>
                <a:ea typeface="DejaVu Sans"/>
              </a:rPr>
              <a:t> over a 22-h </a:t>
            </a:r>
            <a:r>
              <a:rPr lang="fr-FR" sz="1600" b="0" strike="noStrike" spc="-1" dirty="0" err="1">
                <a:solidFill>
                  <a:srgbClr val="000000"/>
                </a:solidFill>
                <a:uFill>
                  <a:solidFill>
                    <a:srgbClr val="FFFFFF"/>
                  </a:solidFill>
                </a:uFill>
                <a:latin typeface="Calibri"/>
                <a:ea typeface="DejaVu Sans"/>
              </a:rPr>
              <a:t>window</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yields</a:t>
            </a:r>
            <a:r>
              <a:rPr lang="fr-FR" sz="1600" b="0" strike="noStrike" spc="-1" dirty="0">
                <a:solidFill>
                  <a:srgbClr val="000000"/>
                </a:solidFill>
                <a:uFill>
                  <a:solidFill>
                    <a:srgbClr val="FFFFFF"/>
                  </a:solidFill>
                </a:uFill>
                <a:latin typeface="Calibri"/>
                <a:ea typeface="DejaVu Sans"/>
              </a:rPr>
              <a:t> the </a:t>
            </a:r>
            <a:r>
              <a:rPr lang="fr-FR" sz="1600" b="0" strike="noStrike" spc="-1" dirty="0" err="1">
                <a:solidFill>
                  <a:srgbClr val="000000"/>
                </a:solidFill>
                <a:uFill>
                  <a:solidFill>
                    <a:srgbClr val="FFFFFF"/>
                  </a:solidFill>
                </a:uFill>
                <a:latin typeface="Calibri"/>
                <a:ea typeface="DejaVu Sans"/>
              </a:rPr>
              <a:t>following</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wind</a:t>
            </a:r>
            <a:r>
              <a:rPr lang="fr-FR" sz="1600" b="0" strike="noStrike" spc="-1" dirty="0">
                <a:solidFill>
                  <a:srgbClr val="000000"/>
                </a:solidFill>
                <a:uFill>
                  <a:solidFill>
                    <a:srgbClr val="FFFFFF"/>
                  </a:solidFill>
                </a:uFill>
                <a:latin typeface="Calibri"/>
                <a:ea typeface="DejaVu Sans"/>
              </a:rPr>
              <a:t> speed </a:t>
            </a:r>
            <a:r>
              <a:rPr lang="fr-FR" sz="1600" b="0" strike="noStrike" spc="-1" dirty="0" err="1">
                <a:solidFill>
                  <a:srgbClr val="000000"/>
                </a:solidFill>
                <a:uFill>
                  <a:solidFill>
                    <a:srgbClr val="FFFFFF"/>
                  </a:solidFill>
                </a:uFill>
                <a:latin typeface="Calibri"/>
                <a:ea typeface="DejaVu Sans"/>
              </a:rPr>
              <a:t>map</a:t>
            </a:r>
            <a:r>
              <a:rPr lang="fr-FR" sz="1600" b="0" strike="noStrike" spc="-1" dirty="0">
                <a:solidFill>
                  <a:srgbClr val="000000"/>
                </a:solidFill>
                <a:uFill>
                  <a:solidFill>
                    <a:srgbClr val="FFFFFF"/>
                  </a:solidFill>
                </a:uFill>
                <a:latin typeface="Calibri"/>
                <a:ea typeface="DejaVu Sans"/>
              </a:rPr>
              <a:t> for the </a:t>
            </a:r>
            <a:r>
              <a:rPr lang="fr-FR" sz="1600" b="0" strike="noStrike" spc="-1" dirty="0" err="1">
                <a:solidFill>
                  <a:srgbClr val="000000"/>
                </a:solidFill>
                <a:uFill>
                  <a:solidFill>
                    <a:srgbClr val="FFFFFF"/>
                  </a:solidFill>
                </a:uFill>
                <a:latin typeface="Calibri"/>
                <a:ea typeface="DejaVu Sans"/>
              </a:rPr>
              <a:t>same</a:t>
            </a:r>
            <a:r>
              <a:rPr lang="fr-FR" sz="1600" b="0" strike="noStrike" spc="-1" dirty="0">
                <a:solidFill>
                  <a:srgbClr val="000000"/>
                </a:solidFill>
                <a:uFill>
                  <a:solidFill>
                    <a:srgbClr val="FFFFFF"/>
                  </a:solidFill>
                </a:uFill>
                <a:latin typeface="Calibri"/>
                <a:ea typeface="DejaVu Sans"/>
              </a:rPr>
              <a:t> time:</a:t>
            </a:r>
            <a:endParaRPr lang="fr-FR" sz="1800" b="0" strike="noStrike" spc="-1" dirty="0">
              <a:solidFill>
                <a:srgbClr val="000000"/>
              </a:solidFill>
              <a:uFill>
                <a:solidFill>
                  <a:srgbClr val="FFFFFF"/>
                </a:solidFill>
              </a:uFill>
              <a:latin typeface="Arial"/>
            </a:endParaRPr>
          </a:p>
        </p:txBody>
      </p:sp>
      <p:pic>
        <p:nvPicPr>
          <p:cNvPr id="178" name="Picture 3"/>
          <p:cNvPicPr/>
          <p:nvPr/>
        </p:nvPicPr>
        <p:blipFill>
          <a:blip r:embed="rId2"/>
          <a:stretch/>
        </p:blipFill>
        <p:spPr>
          <a:xfrm>
            <a:off x="12240" y="1429920"/>
            <a:ext cx="9142560" cy="5301720"/>
          </a:xfrm>
          <a:prstGeom prst="rect">
            <a:avLst/>
          </a:prstGeom>
          <a:ln>
            <a:noFill/>
          </a:ln>
        </p:spPr>
      </p:pic>
    </p:spTree>
    <p:extLst>
      <p:ext uri="{BB962C8B-B14F-4D97-AF65-F5344CB8AC3E}">
        <p14:creationId xmlns:p14="http://schemas.microsoft.com/office/powerpoint/2010/main" val="75002055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ustomShape 1"/>
          <p:cNvSpPr/>
          <p:nvPr/>
        </p:nvSpPr>
        <p:spPr>
          <a:xfrm>
            <a:off x="432360" y="188640"/>
            <a:ext cx="8206560" cy="33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600" b="0" strike="noStrike" spc="-1" dirty="0" err="1">
                <a:solidFill>
                  <a:srgbClr val="000000"/>
                </a:solidFill>
                <a:uFill>
                  <a:solidFill>
                    <a:srgbClr val="FFFFFF"/>
                  </a:solidFill>
                </a:uFill>
                <a:latin typeface="Calibri"/>
                <a:ea typeface="DejaVu Sans"/>
              </a:rPr>
              <a:t>Another</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example</a:t>
            </a:r>
            <a:r>
              <a:rPr lang="fr-FR" sz="1600" b="0" strike="noStrike" spc="-1" dirty="0">
                <a:solidFill>
                  <a:srgbClr val="000000"/>
                </a:solidFill>
                <a:uFill>
                  <a:solidFill>
                    <a:srgbClr val="FFFFFF"/>
                  </a:solidFill>
                </a:uFill>
                <a:latin typeface="Calibri"/>
                <a:ea typeface="DejaVu Sans"/>
              </a:rPr>
              <a:t> of  an ECMWF </a:t>
            </a:r>
            <a:r>
              <a:rPr lang="fr-FR" sz="1600" b="0" strike="noStrike" spc="-1" dirty="0" err="1">
                <a:solidFill>
                  <a:srgbClr val="000000"/>
                </a:solidFill>
                <a:uFill>
                  <a:solidFill>
                    <a:srgbClr val="FFFFFF"/>
                  </a:solidFill>
                </a:uFill>
                <a:latin typeface="Calibri"/>
                <a:ea typeface="DejaVu Sans"/>
              </a:rPr>
              <a:t>wind</a:t>
            </a:r>
            <a:r>
              <a:rPr lang="fr-FR" sz="1600" b="0" strike="noStrike" spc="-1" dirty="0">
                <a:solidFill>
                  <a:srgbClr val="000000"/>
                </a:solidFill>
                <a:uFill>
                  <a:solidFill>
                    <a:srgbClr val="FFFFFF"/>
                  </a:solidFill>
                </a:uFill>
                <a:latin typeface="Calibri"/>
                <a:ea typeface="DejaVu Sans"/>
              </a:rPr>
              <a:t> speed </a:t>
            </a:r>
            <a:r>
              <a:rPr lang="fr-FR" sz="1600" b="0" strike="noStrike" spc="-1" dirty="0" err="1">
                <a:solidFill>
                  <a:srgbClr val="000000"/>
                </a:solidFill>
                <a:uFill>
                  <a:solidFill>
                    <a:srgbClr val="FFFFFF"/>
                  </a:solidFill>
                </a:uFill>
                <a:latin typeface="Calibri"/>
                <a:ea typeface="DejaVu Sans"/>
              </a:rPr>
              <a:t>map</a:t>
            </a:r>
            <a:r>
              <a:rPr lang="fr-FR" sz="1600" b="0" strike="noStrike" spc="-1" dirty="0">
                <a:solidFill>
                  <a:srgbClr val="000000"/>
                </a:solidFill>
                <a:uFill>
                  <a:solidFill>
                    <a:srgbClr val="FFFFFF"/>
                  </a:solidFill>
                </a:uFill>
                <a:latin typeface="Calibri"/>
                <a:ea typeface="DejaVu Sans"/>
              </a:rPr>
              <a:t>:</a:t>
            </a:r>
            <a:endParaRPr lang="fr-FR" sz="1800" b="0" strike="noStrike" spc="-1" dirty="0">
              <a:solidFill>
                <a:srgbClr val="000000"/>
              </a:solidFill>
              <a:uFill>
                <a:solidFill>
                  <a:srgbClr val="FFFFFF"/>
                </a:solidFill>
              </a:uFill>
              <a:latin typeface="Arial"/>
            </a:endParaRPr>
          </a:p>
        </p:txBody>
      </p:sp>
      <p:pic>
        <p:nvPicPr>
          <p:cNvPr id="180" name="Picture 3"/>
          <p:cNvPicPr/>
          <p:nvPr/>
        </p:nvPicPr>
        <p:blipFill>
          <a:blip r:embed="rId2"/>
          <a:stretch/>
        </p:blipFill>
        <p:spPr>
          <a:xfrm>
            <a:off x="12240" y="1429920"/>
            <a:ext cx="9142560" cy="5301720"/>
          </a:xfrm>
          <a:prstGeom prst="rect">
            <a:avLst/>
          </a:prstGeom>
          <a:ln>
            <a:noFill/>
          </a:ln>
        </p:spPr>
      </p:pic>
    </p:spTree>
    <p:extLst>
      <p:ext uri="{BB962C8B-B14F-4D97-AF65-F5344CB8AC3E}">
        <p14:creationId xmlns:p14="http://schemas.microsoft.com/office/powerpoint/2010/main" val="115376862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432360" y="188640"/>
            <a:ext cx="8206560" cy="57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600" b="0" strike="noStrike" spc="-1" dirty="0" err="1">
                <a:solidFill>
                  <a:srgbClr val="000000"/>
                </a:solidFill>
                <a:uFill>
                  <a:solidFill>
                    <a:srgbClr val="FFFFFF"/>
                  </a:solidFill>
                </a:uFill>
                <a:latin typeface="Calibri"/>
                <a:ea typeface="DejaVu Sans"/>
              </a:rPr>
              <a:t>Using</a:t>
            </a:r>
            <a:r>
              <a:rPr lang="fr-FR" sz="1600" b="0" strike="noStrike" spc="-1" dirty="0">
                <a:solidFill>
                  <a:srgbClr val="000000"/>
                </a:solidFill>
                <a:uFill>
                  <a:solidFill>
                    <a:srgbClr val="FFFFFF"/>
                  </a:solidFill>
                </a:uFill>
                <a:latin typeface="Calibri"/>
                <a:ea typeface="DejaVu Sans"/>
              </a:rPr>
              <a:t> the morphing </a:t>
            </a:r>
            <a:r>
              <a:rPr lang="fr-FR" sz="1600" b="0" strike="noStrike" spc="-1" dirty="0" err="1">
                <a:solidFill>
                  <a:srgbClr val="000000"/>
                </a:solidFill>
                <a:uFill>
                  <a:solidFill>
                    <a:srgbClr val="FFFFFF"/>
                  </a:solidFill>
                </a:uFill>
                <a:latin typeface="Calibri"/>
                <a:ea typeface="DejaVu Sans"/>
              </a:rPr>
              <a:t>approach</a:t>
            </a:r>
            <a:r>
              <a:rPr lang="fr-FR" sz="1600" b="0" strike="noStrike" spc="-1" dirty="0">
                <a:solidFill>
                  <a:srgbClr val="000000"/>
                </a:solidFill>
                <a:uFill>
                  <a:solidFill>
                    <a:srgbClr val="FFFFFF"/>
                  </a:solidFill>
                </a:uFill>
                <a:latin typeface="Calibri"/>
                <a:ea typeface="DejaVu Sans"/>
              </a:rPr>
              <a:t>:</a:t>
            </a:r>
            <a:endParaRPr lang="fr-FR" sz="1800" b="0" strike="noStrike" spc="-1" dirty="0">
              <a:solidFill>
                <a:srgbClr val="000000"/>
              </a:solidFill>
              <a:uFill>
                <a:solidFill>
                  <a:srgbClr val="FFFFFF"/>
                </a:solidFill>
              </a:uFill>
              <a:latin typeface="Arial"/>
            </a:endParaRPr>
          </a:p>
        </p:txBody>
      </p:sp>
      <p:pic>
        <p:nvPicPr>
          <p:cNvPr id="182" name="Picture 3"/>
          <p:cNvPicPr/>
          <p:nvPr/>
        </p:nvPicPr>
        <p:blipFill>
          <a:blip r:embed="rId2"/>
          <a:stretch/>
        </p:blipFill>
        <p:spPr>
          <a:xfrm>
            <a:off x="12240" y="1429920"/>
            <a:ext cx="9142560" cy="5301720"/>
          </a:xfrm>
          <a:prstGeom prst="rect">
            <a:avLst/>
          </a:prstGeom>
          <a:ln>
            <a:noFill/>
          </a:ln>
        </p:spPr>
      </p:pic>
    </p:spTree>
    <p:extLst>
      <p:ext uri="{BB962C8B-B14F-4D97-AF65-F5344CB8AC3E}">
        <p14:creationId xmlns:p14="http://schemas.microsoft.com/office/powerpoint/2010/main" val="144923073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CustomShape 1"/>
          <p:cNvSpPr/>
          <p:nvPr/>
        </p:nvSpPr>
        <p:spPr>
          <a:xfrm>
            <a:off x="1259640" y="2133000"/>
            <a:ext cx="6332760" cy="1305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Evaluating the Impact of Morphing</a:t>
            </a:r>
            <a:endParaRPr lang="fr-F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0169065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Evaluating the Impact of Morphing</a:t>
            </a:r>
            <a:endParaRPr lang="fr-FR" sz="1800" b="0" strike="noStrike" spc="-1">
              <a:solidFill>
                <a:srgbClr val="000000"/>
              </a:solidFill>
              <a:uFill>
                <a:solidFill>
                  <a:srgbClr val="FFFFFF"/>
                </a:solidFill>
              </a:uFill>
              <a:latin typeface="Arial"/>
            </a:endParaRPr>
          </a:p>
        </p:txBody>
      </p:sp>
      <p:sp>
        <p:nvSpPr>
          <p:cNvPr id="185" name="CustomShape 2"/>
          <p:cNvSpPr/>
          <p:nvPr/>
        </p:nvSpPr>
        <p:spPr>
          <a:xfrm>
            <a:off x="611640" y="2133000"/>
            <a:ext cx="7700760" cy="90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Approach: Collocate wind speed retrievals from all pairs of instruments within a 22 hour window. Do this for both the morphed and unmorphed retrievals. Stratify the collocations by both the time difference and the morphing distance.</a:t>
            </a:r>
            <a:endParaRPr lang="fr-F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19706430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Evaluating the Impact of Morphing</a:t>
            </a:r>
            <a:endParaRPr lang="fr-FR" sz="1800" b="0" strike="noStrike" spc="-1">
              <a:solidFill>
                <a:srgbClr val="000000"/>
              </a:solidFill>
              <a:uFill>
                <a:solidFill>
                  <a:srgbClr val="FFFFFF"/>
                </a:solidFill>
              </a:uFill>
              <a:latin typeface="Arial"/>
            </a:endParaRPr>
          </a:p>
        </p:txBody>
      </p:sp>
      <p:sp>
        <p:nvSpPr>
          <p:cNvPr id="187" name="CustomShape 2"/>
          <p:cNvSpPr/>
          <p:nvPr/>
        </p:nvSpPr>
        <p:spPr>
          <a:xfrm>
            <a:off x="289800" y="815400"/>
            <a:ext cx="7700760" cy="228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For now use the wind speed data from Remote Sensing Systems and the wind speeds from SMAP and SMOS using the L-band model function developed for this project. Use all data for 2015.</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1800" b="0" strike="noStrike" spc="-1">
                <a:solidFill>
                  <a:srgbClr val="000000"/>
                </a:solidFill>
                <a:uFill>
                  <a:solidFill>
                    <a:srgbClr val="FFFFFF"/>
                  </a:solidFill>
                </a:uFill>
                <a:latin typeface="Calibri"/>
                <a:ea typeface="DejaVu Sans"/>
              </a:rPr>
              <a:t>All but two of the instruments are in sun synchronous orbits buth with different local overpass times. GMI and RapidScat are not sun synchronous and provide a large number of collocations at all time shifts within the window.</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pic>
        <p:nvPicPr>
          <p:cNvPr id="188" name="Picture 2"/>
          <p:cNvPicPr/>
          <p:nvPr/>
        </p:nvPicPr>
        <p:blipFill>
          <a:blip r:embed="rId2"/>
          <a:stretch/>
        </p:blipFill>
        <p:spPr>
          <a:xfrm>
            <a:off x="4117680" y="3110760"/>
            <a:ext cx="4992480" cy="3743280"/>
          </a:xfrm>
          <a:prstGeom prst="rect">
            <a:avLst/>
          </a:prstGeom>
          <a:ln>
            <a:noFill/>
          </a:ln>
        </p:spPr>
      </p:pic>
      <p:sp>
        <p:nvSpPr>
          <p:cNvPr id="189" name="CustomShape 3"/>
          <p:cNvSpPr/>
          <p:nvPr/>
        </p:nvSpPr>
        <p:spPr>
          <a:xfrm>
            <a:off x="323640" y="3128760"/>
            <a:ext cx="3740400" cy="282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As an example consider WindSat and AMSR-2. WindSat has an ascending pass local time (LTAN) near 6 PM, while AMSR-2 has a LTAN near 1:30 PM. Consideration of both ascending and descending passes yields the following distribution of collocations as a function of morphing distance and time shift for the 2015 collocations:</a:t>
            </a:r>
            <a:endParaRPr lang="fr-F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34321639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Evaluating the Impact of Morphing</a:t>
            </a:r>
            <a:endParaRPr lang="fr-FR" sz="1800" b="0" strike="noStrike" spc="-1">
              <a:solidFill>
                <a:srgbClr val="000000"/>
              </a:solidFill>
              <a:uFill>
                <a:solidFill>
                  <a:srgbClr val="FFFFFF"/>
                </a:solidFill>
              </a:uFill>
              <a:latin typeface="Arial"/>
            </a:endParaRPr>
          </a:p>
        </p:txBody>
      </p:sp>
      <p:sp>
        <p:nvSpPr>
          <p:cNvPr id="205" name="CustomShape 2"/>
          <p:cNvSpPr/>
          <p:nvPr/>
        </p:nvSpPr>
        <p:spPr>
          <a:xfrm>
            <a:off x="289800" y="815400"/>
            <a:ext cx="7700760" cy="118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dirty="0" err="1">
                <a:solidFill>
                  <a:srgbClr val="000000"/>
                </a:solidFill>
                <a:uFill>
                  <a:solidFill>
                    <a:srgbClr val="FFFFFF"/>
                  </a:solidFill>
                </a:uFill>
                <a:latin typeface="Calibri"/>
                <a:ea typeface="DejaVu Sans"/>
              </a:rPr>
              <a:t>Using</a:t>
            </a:r>
            <a:r>
              <a:rPr lang="fr-FR" sz="1800" b="0" strike="noStrike" spc="-1" dirty="0">
                <a:solidFill>
                  <a:srgbClr val="000000"/>
                </a:solidFill>
                <a:uFill>
                  <a:solidFill>
                    <a:srgbClr val="FFFFFF"/>
                  </a:solidFill>
                </a:uFill>
                <a:latin typeface="Calibri"/>
                <a:ea typeface="DejaVu Sans"/>
              </a:rPr>
              <a:t> as an </a:t>
            </a:r>
            <a:r>
              <a:rPr lang="fr-FR" sz="1800" b="0" strike="noStrike" spc="-1" dirty="0" err="1">
                <a:solidFill>
                  <a:srgbClr val="000000"/>
                </a:solidFill>
                <a:uFill>
                  <a:solidFill>
                    <a:srgbClr val="FFFFFF"/>
                  </a:solidFill>
                </a:uFill>
                <a:latin typeface="Calibri"/>
                <a:ea typeface="DejaVu Sans"/>
              </a:rPr>
              <a:t>example</a:t>
            </a:r>
            <a:r>
              <a:rPr lang="fr-FR" sz="1800" b="0" strike="noStrike" spc="-1" dirty="0">
                <a:solidFill>
                  <a:srgbClr val="000000"/>
                </a:solidFill>
                <a:uFill>
                  <a:solidFill>
                    <a:srgbClr val="FFFFFF"/>
                  </a:solidFill>
                </a:uFill>
                <a:latin typeface="Calibri"/>
                <a:ea typeface="DejaVu Sans"/>
              </a:rPr>
              <a:t> </a:t>
            </a:r>
            <a:r>
              <a:rPr lang="fr-FR" sz="1800" b="0" strike="noStrike" spc="-1" dirty="0" err="1">
                <a:solidFill>
                  <a:srgbClr val="000000"/>
                </a:solidFill>
                <a:uFill>
                  <a:solidFill>
                    <a:srgbClr val="FFFFFF"/>
                  </a:solidFill>
                </a:uFill>
                <a:latin typeface="Calibri"/>
                <a:ea typeface="DejaVu Sans"/>
              </a:rPr>
              <a:t>WindSat</a:t>
            </a:r>
            <a:r>
              <a:rPr lang="fr-FR" sz="1800" b="0" strike="noStrike" spc="-1" dirty="0">
                <a:solidFill>
                  <a:srgbClr val="000000"/>
                </a:solidFill>
                <a:uFill>
                  <a:solidFill>
                    <a:srgbClr val="FFFFFF"/>
                  </a:solidFill>
                </a:uFill>
                <a:latin typeface="Calibri"/>
                <a:ea typeface="DejaVu Sans"/>
              </a:rPr>
              <a:t> as the </a:t>
            </a:r>
            <a:r>
              <a:rPr lang="fr-FR" sz="1800" b="0" strike="noStrike" spc="-1" dirty="0" err="1">
                <a:solidFill>
                  <a:srgbClr val="000000"/>
                </a:solidFill>
                <a:uFill>
                  <a:solidFill>
                    <a:srgbClr val="FFFFFF"/>
                  </a:solidFill>
                </a:uFill>
                <a:latin typeface="Calibri"/>
                <a:ea typeface="DejaVu Sans"/>
              </a:rPr>
              <a:t>reference</a:t>
            </a:r>
            <a:r>
              <a:rPr lang="fr-FR" sz="1800" b="0" strike="noStrike" spc="-1" dirty="0">
                <a:solidFill>
                  <a:srgbClr val="000000"/>
                </a:solidFill>
                <a:uFill>
                  <a:solidFill>
                    <a:srgbClr val="FFFFFF"/>
                  </a:solidFill>
                </a:uFill>
                <a:latin typeface="Calibri"/>
                <a:ea typeface="DejaVu Sans"/>
              </a:rPr>
              <a:t> and AMSR-2 as the ‘test’ data, and </a:t>
            </a:r>
            <a:r>
              <a:rPr lang="fr-FR" sz="1800" b="0" strike="noStrike" spc="-1" dirty="0" err="1">
                <a:solidFill>
                  <a:srgbClr val="000000"/>
                </a:solidFill>
                <a:uFill>
                  <a:solidFill>
                    <a:srgbClr val="FFFFFF"/>
                  </a:solidFill>
                </a:uFill>
                <a:latin typeface="Calibri"/>
                <a:ea typeface="DejaVu Sans"/>
              </a:rPr>
              <a:t>considering</a:t>
            </a:r>
            <a:r>
              <a:rPr lang="fr-FR" sz="1800" b="0" strike="noStrike" spc="-1" dirty="0">
                <a:solidFill>
                  <a:srgbClr val="000000"/>
                </a:solidFill>
                <a:uFill>
                  <a:solidFill>
                    <a:srgbClr val="FFFFFF"/>
                  </a:solidFill>
                </a:uFill>
                <a:latin typeface="Calibri"/>
                <a:ea typeface="DejaVu Sans"/>
              </a:rPr>
              <a:t> </a:t>
            </a:r>
            <a:r>
              <a:rPr lang="fr-FR" sz="1800" b="0" strike="noStrike" spc="-1" dirty="0" err="1">
                <a:solidFill>
                  <a:srgbClr val="000000"/>
                </a:solidFill>
                <a:uFill>
                  <a:solidFill>
                    <a:srgbClr val="FFFFFF"/>
                  </a:solidFill>
                </a:uFill>
                <a:latin typeface="Calibri"/>
                <a:ea typeface="DejaVu Sans"/>
              </a:rPr>
              <a:t>only</a:t>
            </a:r>
            <a:r>
              <a:rPr lang="fr-FR" sz="1800" b="0" strike="noStrike" spc="-1" dirty="0">
                <a:solidFill>
                  <a:srgbClr val="000000"/>
                </a:solidFill>
                <a:uFill>
                  <a:solidFill>
                    <a:srgbClr val="FFFFFF"/>
                  </a:solidFill>
                </a:uFill>
                <a:latin typeface="Calibri"/>
                <a:ea typeface="DejaVu Sans"/>
              </a:rPr>
              <a:t> collocations </a:t>
            </a:r>
            <a:r>
              <a:rPr lang="fr-FR" sz="1800" b="0" strike="noStrike" spc="-1" dirty="0" err="1">
                <a:solidFill>
                  <a:srgbClr val="000000"/>
                </a:solidFill>
                <a:uFill>
                  <a:solidFill>
                    <a:srgbClr val="FFFFFF"/>
                  </a:solidFill>
                </a:uFill>
                <a:latin typeface="Calibri"/>
                <a:ea typeface="DejaVu Sans"/>
              </a:rPr>
              <a:t>with</a:t>
            </a:r>
            <a:r>
              <a:rPr lang="fr-FR" sz="1800" b="0" strike="noStrike" spc="-1" dirty="0">
                <a:solidFill>
                  <a:srgbClr val="000000"/>
                </a:solidFill>
                <a:uFill>
                  <a:solidFill>
                    <a:srgbClr val="FFFFFF"/>
                  </a:solidFill>
                </a:uFill>
                <a:latin typeface="Calibri"/>
                <a:ea typeface="DejaVu Sans"/>
              </a:rPr>
              <a:t> a morphing distance of </a:t>
            </a:r>
            <a:r>
              <a:rPr lang="fr-FR" sz="1800" b="0" strike="noStrike" spc="-1" dirty="0" err="1">
                <a:solidFill>
                  <a:srgbClr val="000000"/>
                </a:solidFill>
                <a:uFill>
                  <a:solidFill>
                    <a:srgbClr val="FFFFFF"/>
                  </a:solidFill>
                </a:uFill>
                <a:latin typeface="Calibri"/>
                <a:ea typeface="DejaVu Sans"/>
              </a:rPr>
              <a:t>less</a:t>
            </a:r>
            <a:r>
              <a:rPr lang="fr-FR" sz="1800" b="0" strike="noStrike" spc="-1" dirty="0">
                <a:solidFill>
                  <a:srgbClr val="000000"/>
                </a:solidFill>
                <a:uFill>
                  <a:solidFill>
                    <a:srgbClr val="FFFFFF"/>
                  </a:solidFill>
                </a:uFill>
                <a:latin typeface="Calibri"/>
                <a:ea typeface="DejaVu Sans"/>
              </a:rPr>
              <a:t> </a:t>
            </a:r>
            <a:r>
              <a:rPr lang="fr-FR" sz="1800" b="0" strike="noStrike" spc="-1" dirty="0" err="1">
                <a:solidFill>
                  <a:srgbClr val="000000"/>
                </a:solidFill>
                <a:uFill>
                  <a:solidFill>
                    <a:srgbClr val="FFFFFF"/>
                  </a:solidFill>
                </a:uFill>
                <a:latin typeface="Calibri"/>
                <a:ea typeface="DejaVu Sans"/>
              </a:rPr>
              <a:t>than</a:t>
            </a:r>
            <a:r>
              <a:rPr lang="fr-FR" sz="1800" b="0" strike="noStrike" spc="-1" dirty="0">
                <a:solidFill>
                  <a:srgbClr val="000000"/>
                </a:solidFill>
                <a:uFill>
                  <a:solidFill>
                    <a:srgbClr val="FFFFFF"/>
                  </a:solidFill>
                </a:uFill>
                <a:latin typeface="Calibri"/>
                <a:ea typeface="DejaVu Sans"/>
              </a:rPr>
              <a:t> 50 km, the </a:t>
            </a:r>
            <a:r>
              <a:rPr lang="fr-FR" sz="1800" b="0" strike="noStrike" spc="-1" dirty="0" err="1">
                <a:solidFill>
                  <a:srgbClr val="000000"/>
                </a:solidFill>
                <a:uFill>
                  <a:solidFill>
                    <a:srgbClr val="FFFFFF"/>
                  </a:solidFill>
                </a:uFill>
                <a:latin typeface="Calibri"/>
                <a:ea typeface="DejaVu Sans"/>
              </a:rPr>
              <a:t>following</a:t>
            </a:r>
            <a:r>
              <a:rPr lang="fr-FR" sz="1800" b="0" strike="noStrike" spc="-1" dirty="0">
                <a:solidFill>
                  <a:srgbClr val="000000"/>
                </a:solidFill>
                <a:uFill>
                  <a:solidFill>
                    <a:srgbClr val="FFFFFF"/>
                  </a:solidFill>
                </a:uFill>
                <a:latin typeface="Calibri"/>
                <a:ea typeface="DejaVu Sans"/>
              </a:rPr>
              <a:t> </a:t>
            </a:r>
            <a:r>
              <a:rPr lang="fr-FR" sz="1800" b="0" strike="noStrike" spc="-1" dirty="0" err="1">
                <a:solidFill>
                  <a:srgbClr val="000000"/>
                </a:solidFill>
                <a:uFill>
                  <a:solidFill>
                    <a:srgbClr val="FFFFFF"/>
                  </a:solidFill>
                </a:uFill>
                <a:latin typeface="Calibri"/>
                <a:ea typeface="DejaVu Sans"/>
              </a:rPr>
              <a:t>wind</a:t>
            </a:r>
            <a:r>
              <a:rPr lang="fr-FR" sz="1800" b="0" strike="noStrike" spc="-1" dirty="0">
                <a:solidFill>
                  <a:srgbClr val="000000"/>
                </a:solidFill>
                <a:uFill>
                  <a:solidFill>
                    <a:srgbClr val="FFFFFF"/>
                  </a:solidFill>
                </a:uFill>
                <a:latin typeface="Calibri"/>
                <a:ea typeface="DejaVu Sans"/>
              </a:rPr>
              <a:t> speed </a:t>
            </a:r>
            <a:r>
              <a:rPr lang="fr-FR" sz="1800" b="0" strike="noStrike" spc="-1" dirty="0" err="1">
                <a:solidFill>
                  <a:srgbClr val="000000"/>
                </a:solidFill>
                <a:uFill>
                  <a:solidFill>
                    <a:srgbClr val="FFFFFF"/>
                  </a:solidFill>
                </a:uFill>
                <a:latin typeface="Calibri"/>
                <a:ea typeface="DejaVu Sans"/>
              </a:rPr>
              <a:t>histogram</a:t>
            </a:r>
            <a:r>
              <a:rPr lang="fr-FR" sz="1800" b="0" strike="noStrike" spc="-1" dirty="0">
                <a:solidFill>
                  <a:srgbClr val="000000"/>
                </a:solidFill>
                <a:uFill>
                  <a:solidFill>
                    <a:srgbClr val="FFFFFF"/>
                  </a:solidFill>
                </a:uFill>
                <a:latin typeface="Calibri"/>
                <a:ea typeface="DejaVu Sans"/>
              </a:rPr>
              <a:t> (log </a:t>
            </a:r>
            <a:r>
              <a:rPr lang="fr-FR" sz="1800" b="0" strike="noStrike" spc="-1" dirty="0" err="1">
                <a:solidFill>
                  <a:srgbClr val="000000"/>
                </a:solidFill>
                <a:uFill>
                  <a:solidFill>
                    <a:srgbClr val="FFFFFF"/>
                  </a:solidFill>
                </a:uFill>
                <a:latin typeface="Calibri"/>
                <a:ea typeface="DejaVu Sans"/>
              </a:rPr>
              <a:t>scale</a:t>
            </a:r>
            <a:r>
              <a:rPr lang="fr-FR" sz="1800" b="0" strike="noStrike" spc="-1" dirty="0">
                <a:solidFill>
                  <a:srgbClr val="000000"/>
                </a:solidFill>
                <a:uFill>
                  <a:solidFill>
                    <a:srgbClr val="FFFFFF"/>
                  </a:solidFill>
                </a:uFill>
                <a:latin typeface="Calibri"/>
                <a:ea typeface="DejaVu Sans"/>
              </a:rPr>
              <a:t>) </a:t>
            </a:r>
            <a:r>
              <a:rPr lang="fr-FR" sz="1800" b="0" strike="noStrike" spc="-1" dirty="0" err="1">
                <a:solidFill>
                  <a:srgbClr val="000000"/>
                </a:solidFill>
                <a:uFill>
                  <a:solidFill>
                    <a:srgbClr val="FFFFFF"/>
                  </a:solidFill>
                </a:uFill>
                <a:latin typeface="Calibri"/>
                <a:ea typeface="DejaVu Sans"/>
              </a:rPr>
              <a:t>is</a:t>
            </a:r>
            <a:r>
              <a:rPr lang="fr-FR" sz="1800" b="0" strike="noStrike" spc="-1" dirty="0">
                <a:solidFill>
                  <a:srgbClr val="000000"/>
                </a:solidFill>
                <a:uFill>
                  <a:solidFill>
                    <a:srgbClr val="FFFFFF"/>
                  </a:solidFill>
                </a:uFill>
                <a:latin typeface="Calibri"/>
                <a:ea typeface="DejaVu Sans"/>
              </a:rPr>
              <a:t> </a:t>
            </a:r>
            <a:r>
              <a:rPr lang="fr-FR" sz="1800" b="0" strike="noStrike" spc="-1" dirty="0" err="1">
                <a:solidFill>
                  <a:srgbClr val="000000"/>
                </a:solidFill>
                <a:uFill>
                  <a:solidFill>
                    <a:srgbClr val="FFFFFF"/>
                  </a:solidFill>
                </a:uFill>
                <a:latin typeface="Calibri"/>
                <a:ea typeface="DejaVu Sans"/>
              </a:rPr>
              <a:t>obtained</a:t>
            </a:r>
            <a:r>
              <a:rPr lang="fr-FR" sz="1800" b="0" strike="noStrike" spc="-1" dirty="0">
                <a:solidFill>
                  <a:srgbClr val="000000"/>
                </a:solidFill>
                <a:uFill>
                  <a:solidFill>
                    <a:srgbClr val="FFFFFF"/>
                  </a:solidFill>
                </a:uFill>
                <a:latin typeface="Calibri"/>
                <a:ea typeface="DejaVu Sans"/>
              </a:rPr>
              <a:t>.</a:t>
            </a:r>
            <a:endParaRPr lang="fr-FR" sz="1800" b="0" strike="noStrike" spc="-1" dirty="0">
              <a:solidFill>
                <a:srgbClr val="000000"/>
              </a:solidFill>
              <a:uFill>
                <a:solidFill>
                  <a:srgbClr val="FFFFFF"/>
                </a:solidFill>
              </a:uFill>
              <a:latin typeface="Arial"/>
            </a:endParaRPr>
          </a:p>
          <a:p>
            <a:pPr algn="just">
              <a:lnSpc>
                <a:spcPct val="100000"/>
              </a:lnSpc>
            </a:pPr>
            <a:endParaRPr lang="fr-FR" sz="1800" b="0" strike="noStrike" spc="-1" dirty="0">
              <a:solidFill>
                <a:srgbClr val="000000"/>
              </a:solidFill>
              <a:uFill>
                <a:solidFill>
                  <a:srgbClr val="FFFFFF"/>
                </a:solidFill>
              </a:uFill>
              <a:latin typeface="Arial"/>
            </a:endParaRPr>
          </a:p>
        </p:txBody>
      </p:sp>
      <p:pic>
        <p:nvPicPr>
          <p:cNvPr id="206" name="Picture 2"/>
          <p:cNvPicPr/>
          <p:nvPr/>
        </p:nvPicPr>
        <p:blipFill>
          <a:blip r:embed="rId2"/>
          <a:stretch/>
        </p:blipFill>
        <p:spPr>
          <a:xfrm>
            <a:off x="1979640" y="2644560"/>
            <a:ext cx="5459400" cy="4093560"/>
          </a:xfrm>
          <a:prstGeom prst="rect">
            <a:avLst/>
          </a:prstGeom>
          <a:ln>
            <a:noFill/>
          </a:ln>
        </p:spPr>
      </p:pic>
      <p:sp>
        <p:nvSpPr>
          <p:cNvPr id="5" name="CustomShape 1"/>
          <p:cNvSpPr/>
          <p:nvPr/>
        </p:nvSpPr>
        <p:spPr>
          <a:xfrm>
            <a:off x="1456562" y="1942098"/>
            <a:ext cx="6505555" cy="75980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800" b="0" strike="noStrike" spc="-1" dirty="0">
                <a:solidFill>
                  <a:srgbClr val="000000"/>
                </a:solidFill>
                <a:uFill>
                  <a:solidFill>
                    <a:srgbClr val="FFFFFF"/>
                  </a:solidFill>
                </a:uFill>
                <a:latin typeface="Calibri"/>
                <a:ea typeface="DejaVu Sans"/>
              </a:rPr>
              <a:t>Morphing distance: 0-50 km</a:t>
            </a:r>
            <a:endParaRPr lang="fr-FR" sz="2800" b="0" strike="noStrike" spc="-1" dirty="0">
              <a:solidFill>
                <a:srgbClr val="000000"/>
              </a:solidFill>
              <a:uFill>
                <a:solidFill>
                  <a:srgbClr val="FFFFFF"/>
                </a:solidFill>
              </a:uFill>
              <a:latin typeface="Arial"/>
            </a:endParaRPr>
          </a:p>
        </p:txBody>
      </p:sp>
      <p:sp>
        <p:nvSpPr>
          <p:cNvPr id="6" name="CustomShape 1"/>
          <p:cNvSpPr/>
          <p:nvPr/>
        </p:nvSpPr>
        <p:spPr>
          <a:xfrm>
            <a:off x="-52975" y="2835933"/>
            <a:ext cx="2322290" cy="9751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800" b="1" strike="noStrike" spc="-1" dirty="0">
                <a:uFill>
                  <a:solidFill>
                    <a:srgbClr val="FFFFFF"/>
                  </a:solidFill>
                </a:uFill>
                <a:latin typeface="Calibri"/>
                <a:ea typeface="DejaVu Sans"/>
              </a:rPr>
              <a:t>NO MORPHING</a:t>
            </a:r>
            <a:endParaRPr lang="fr-FR" sz="2800" b="1" strike="noStrike" spc="-1" dirty="0">
              <a:uFill>
                <a:solidFill>
                  <a:srgbClr val="FFFFFF"/>
                </a:solidFill>
              </a:uFill>
              <a:latin typeface="Arial"/>
            </a:endParaRPr>
          </a:p>
        </p:txBody>
      </p:sp>
    </p:spTree>
    <p:extLst>
      <p:ext uri="{BB962C8B-B14F-4D97-AF65-F5344CB8AC3E}">
        <p14:creationId xmlns:p14="http://schemas.microsoft.com/office/powerpoint/2010/main" val="213579785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dirty="0" err="1">
                <a:solidFill>
                  <a:srgbClr val="000000"/>
                </a:solidFill>
                <a:uFill>
                  <a:solidFill>
                    <a:srgbClr val="FFFFFF"/>
                  </a:solidFill>
                </a:uFill>
                <a:latin typeface="Calibri"/>
                <a:ea typeface="DejaVu Sans"/>
              </a:rPr>
              <a:t>Evaluating</a:t>
            </a:r>
            <a:r>
              <a:rPr lang="fr-FR" sz="4000" b="0" strike="noStrike" spc="-1" dirty="0">
                <a:solidFill>
                  <a:srgbClr val="000000"/>
                </a:solidFill>
                <a:uFill>
                  <a:solidFill>
                    <a:srgbClr val="FFFFFF"/>
                  </a:solidFill>
                </a:uFill>
                <a:latin typeface="Calibri"/>
                <a:ea typeface="DejaVu Sans"/>
              </a:rPr>
              <a:t> the Impact of Morphing</a:t>
            </a:r>
            <a:endParaRPr lang="fr-FR" sz="1800" b="0" strike="noStrike" spc="-1" dirty="0">
              <a:solidFill>
                <a:srgbClr val="000000"/>
              </a:solidFill>
              <a:uFill>
                <a:solidFill>
                  <a:srgbClr val="FFFFFF"/>
                </a:solidFill>
              </a:uFill>
              <a:latin typeface="Arial"/>
            </a:endParaRPr>
          </a:p>
        </p:txBody>
      </p:sp>
      <p:sp>
        <p:nvSpPr>
          <p:cNvPr id="208" name="CustomShape 2"/>
          <p:cNvSpPr/>
          <p:nvPr/>
        </p:nvSpPr>
        <p:spPr>
          <a:xfrm>
            <a:off x="523406" y="760680"/>
            <a:ext cx="7700760" cy="90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As the morphing distance is increased, the spread in the histogram becomes more pronounced at all wind speeds:</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pic>
        <p:nvPicPr>
          <p:cNvPr id="209" name="Picture 2"/>
          <p:cNvPicPr/>
          <p:nvPr/>
        </p:nvPicPr>
        <p:blipFill>
          <a:blip r:embed="rId2"/>
          <a:stretch/>
        </p:blipFill>
        <p:spPr>
          <a:xfrm>
            <a:off x="1979640" y="2644560"/>
            <a:ext cx="5459400" cy="4093560"/>
          </a:xfrm>
          <a:prstGeom prst="rect">
            <a:avLst/>
          </a:prstGeom>
          <a:ln>
            <a:noFill/>
          </a:ln>
        </p:spPr>
      </p:pic>
      <p:sp>
        <p:nvSpPr>
          <p:cNvPr id="6" name="CustomShape 1"/>
          <p:cNvSpPr/>
          <p:nvPr/>
        </p:nvSpPr>
        <p:spPr>
          <a:xfrm>
            <a:off x="1456562" y="1942098"/>
            <a:ext cx="6505555" cy="75980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800" b="0" strike="noStrike" spc="-1" dirty="0">
                <a:solidFill>
                  <a:srgbClr val="000000"/>
                </a:solidFill>
                <a:uFill>
                  <a:solidFill>
                    <a:srgbClr val="FFFFFF"/>
                  </a:solidFill>
                </a:uFill>
                <a:latin typeface="Calibri"/>
                <a:ea typeface="DejaVu Sans"/>
              </a:rPr>
              <a:t>Morphing distance: 50-100 km</a:t>
            </a:r>
            <a:endParaRPr lang="fr-FR" sz="2800" b="0" strike="noStrike" spc="-1" dirty="0">
              <a:solidFill>
                <a:srgbClr val="000000"/>
              </a:solidFill>
              <a:uFill>
                <a:solidFill>
                  <a:srgbClr val="FFFFFF"/>
                </a:solidFill>
              </a:uFill>
              <a:latin typeface="Arial"/>
            </a:endParaRPr>
          </a:p>
        </p:txBody>
      </p:sp>
      <p:sp>
        <p:nvSpPr>
          <p:cNvPr id="7" name="CustomShape 1"/>
          <p:cNvSpPr/>
          <p:nvPr/>
        </p:nvSpPr>
        <p:spPr>
          <a:xfrm>
            <a:off x="-52975" y="2835933"/>
            <a:ext cx="2322290" cy="9751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800" b="1" strike="noStrike" spc="-1" dirty="0">
                <a:uFill>
                  <a:solidFill>
                    <a:srgbClr val="FFFFFF"/>
                  </a:solidFill>
                </a:uFill>
                <a:latin typeface="Calibri"/>
                <a:ea typeface="DejaVu Sans"/>
              </a:rPr>
              <a:t>NO MORPHING</a:t>
            </a:r>
            <a:endParaRPr lang="fr-FR" sz="2800" b="1" strike="noStrike" spc="-1" dirty="0">
              <a:uFill>
                <a:solidFill>
                  <a:srgbClr val="FFFFFF"/>
                </a:solidFill>
              </a:uFill>
              <a:latin typeface="Arial"/>
            </a:endParaRPr>
          </a:p>
        </p:txBody>
      </p:sp>
    </p:spTree>
    <p:extLst>
      <p:ext uri="{BB962C8B-B14F-4D97-AF65-F5344CB8AC3E}">
        <p14:creationId xmlns:p14="http://schemas.microsoft.com/office/powerpoint/2010/main" val="267468380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Evaluating the Impact of Morphing</a:t>
            </a:r>
            <a:endParaRPr lang="fr-FR" sz="1800" b="0" strike="noStrike" spc="-1">
              <a:solidFill>
                <a:srgbClr val="000000"/>
              </a:solidFill>
              <a:uFill>
                <a:solidFill>
                  <a:srgbClr val="FFFFFF"/>
                </a:solidFill>
              </a:uFill>
              <a:latin typeface="Arial"/>
            </a:endParaRPr>
          </a:p>
        </p:txBody>
      </p:sp>
      <p:pic>
        <p:nvPicPr>
          <p:cNvPr id="211" name="Picture 2"/>
          <p:cNvPicPr/>
          <p:nvPr/>
        </p:nvPicPr>
        <p:blipFill>
          <a:blip r:embed="rId2"/>
          <a:stretch/>
        </p:blipFill>
        <p:spPr>
          <a:xfrm>
            <a:off x="1979640" y="2644560"/>
            <a:ext cx="5459400" cy="4093560"/>
          </a:xfrm>
          <a:prstGeom prst="rect">
            <a:avLst/>
          </a:prstGeom>
          <a:ln>
            <a:noFill/>
          </a:ln>
        </p:spPr>
      </p:pic>
      <p:sp>
        <p:nvSpPr>
          <p:cNvPr id="212" name="CustomShape 2"/>
          <p:cNvSpPr/>
          <p:nvPr/>
        </p:nvSpPr>
        <p:spPr>
          <a:xfrm>
            <a:off x="289800" y="815400"/>
            <a:ext cx="7700760" cy="90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As the morphing distance is increased, the spread in the histogram becomes more pronounced at all wind speeds:</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
        <p:nvSpPr>
          <p:cNvPr id="5" name="CustomShape 1"/>
          <p:cNvSpPr/>
          <p:nvPr/>
        </p:nvSpPr>
        <p:spPr>
          <a:xfrm>
            <a:off x="1456562" y="1942098"/>
            <a:ext cx="6505555" cy="75980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800" b="0" strike="noStrike" spc="-1" dirty="0">
                <a:solidFill>
                  <a:srgbClr val="000000"/>
                </a:solidFill>
                <a:uFill>
                  <a:solidFill>
                    <a:srgbClr val="FFFFFF"/>
                  </a:solidFill>
                </a:uFill>
                <a:latin typeface="Calibri"/>
                <a:ea typeface="DejaVu Sans"/>
              </a:rPr>
              <a:t>Morphing distance: 200-250 km</a:t>
            </a:r>
            <a:endParaRPr lang="fr-FR" sz="2800" b="0" strike="noStrike" spc="-1" dirty="0">
              <a:solidFill>
                <a:srgbClr val="000000"/>
              </a:solidFill>
              <a:uFill>
                <a:solidFill>
                  <a:srgbClr val="FFFFFF"/>
                </a:solidFill>
              </a:uFill>
              <a:latin typeface="Arial"/>
            </a:endParaRPr>
          </a:p>
        </p:txBody>
      </p:sp>
      <p:sp>
        <p:nvSpPr>
          <p:cNvPr id="6" name="CustomShape 1"/>
          <p:cNvSpPr/>
          <p:nvPr/>
        </p:nvSpPr>
        <p:spPr>
          <a:xfrm>
            <a:off x="-52975" y="2835933"/>
            <a:ext cx="2322290" cy="9751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800" b="1" strike="noStrike" spc="-1" dirty="0">
                <a:uFill>
                  <a:solidFill>
                    <a:srgbClr val="FFFFFF"/>
                  </a:solidFill>
                </a:uFill>
                <a:latin typeface="Calibri"/>
                <a:ea typeface="DejaVu Sans"/>
              </a:rPr>
              <a:t>NO MORPHING</a:t>
            </a:r>
            <a:endParaRPr lang="fr-FR" sz="2800" b="1" strike="noStrike" spc="-1" dirty="0">
              <a:uFill>
                <a:solidFill>
                  <a:srgbClr val="FFFFFF"/>
                </a:solidFill>
              </a:uFill>
              <a:latin typeface="Arial"/>
            </a:endParaRPr>
          </a:p>
        </p:txBody>
      </p:sp>
    </p:spTree>
    <p:extLst>
      <p:ext uri="{BB962C8B-B14F-4D97-AF65-F5344CB8AC3E}">
        <p14:creationId xmlns:p14="http://schemas.microsoft.com/office/powerpoint/2010/main" val="213629396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Evaluating the Impact of Morphing</a:t>
            </a:r>
            <a:endParaRPr lang="fr-FR" sz="1800" b="0" strike="noStrike" spc="-1">
              <a:solidFill>
                <a:srgbClr val="000000"/>
              </a:solidFill>
              <a:uFill>
                <a:solidFill>
                  <a:srgbClr val="FFFFFF"/>
                </a:solidFill>
              </a:uFill>
              <a:latin typeface="Arial"/>
            </a:endParaRPr>
          </a:p>
        </p:txBody>
      </p:sp>
      <p:pic>
        <p:nvPicPr>
          <p:cNvPr id="214" name="Picture 2"/>
          <p:cNvPicPr/>
          <p:nvPr/>
        </p:nvPicPr>
        <p:blipFill>
          <a:blip r:embed="rId2"/>
          <a:stretch/>
        </p:blipFill>
        <p:spPr>
          <a:xfrm>
            <a:off x="1979640" y="2644560"/>
            <a:ext cx="5459400" cy="4093560"/>
          </a:xfrm>
          <a:prstGeom prst="rect">
            <a:avLst/>
          </a:prstGeom>
          <a:ln>
            <a:noFill/>
          </a:ln>
        </p:spPr>
      </p:pic>
      <p:sp>
        <p:nvSpPr>
          <p:cNvPr id="215" name="CustomShape 2"/>
          <p:cNvSpPr/>
          <p:nvPr/>
        </p:nvSpPr>
        <p:spPr>
          <a:xfrm>
            <a:off x="289800" y="815400"/>
            <a:ext cx="7700760" cy="90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As the morphing distance is increased, the spread in the histogram becomes more pronounced at all wind speeds:</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
        <p:nvSpPr>
          <p:cNvPr id="5" name="CustomShape 1"/>
          <p:cNvSpPr/>
          <p:nvPr/>
        </p:nvSpPr>
        <p:spPr>
          <a:xfrm>
            <a:off x="1456562" y="1942098"/>
            <a:ext cx="6505555" cy="75980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800" b="0" strike="noStrike" spc="-1" dirty="0">
                <a:solidFill>
                  <a:srgbClr val="000000"/>
                </a:solidFill>
                <a:uFill>
                  <a:solidFill>
                    <a:srgbClr val="FFFFFF"/>
                  </a:solidFill>
                </a:uFill>
                <a:latin typeface="Calibri"/>
                <a:ea typeface="DejaVu Sans"/>
              </a:rPr>
              <a:t>Morphing distance: 400-450 km</a:t>
            </a:r>
            <a:endParaRPr lang="fr-FR" sz="2800" b="0" strike="noStrike" spc="-1" dirty="0">
              <a:solidFill>
                <a:srgbClr val="000000"/>
              </a:solidFill>
              <a:uFill>
                <a:solidFill>
                  <a:srgbClr val="FFFFFF"/>
                </a:solidFill>
              </a:uFill>
              <a:latin typeface="Arial"/>
            </a:endParaRPr>
          </a:p>
        </p:txBody>
      </p:sp>
      <p:sp>
        <p:nvSpPr>
          <p:cNvPr id="6" name="CustomShape 1"/>
          <p:cNvSpPr/>
          <p:nvPr/>
        </p:nvSpPr>
        <p:spPr>
          <a:xfrm>
            <a:off x="-52975" y="2835933"/>
            <a:ext cx="2322290" cy="9751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800" b="1" strike="noStrike" spc="-1" dirty="0">
                <a:uFill>
                  <a:solidFill>
                    <a:srgbClr val="FFFFFF"/>
                  </a:solidFill>
                </a:uFill>
                <a:latin typeface="Calibri"/>
                <a:ea typeface="DejaVu Sans"/>
              </a:rPr>
              <a:t>NO MORPHING</a:t>
            </a:r>
            <a:endParaRPr lang="fr-FR" sz="2800" b="1" strike="noStrike" spc="-1" dirty="0">
              <a:uFill>
                <a:solidFill>
                  <a:srgbClr val="FFFFFF"/>
                </a:solidFill>
              </a:uFill>
              <a:latin typeface="Arial"/>
            </a:endParaRPr>
          </a:p>
        </p:txBody>
      </p:sp>
    </p:spTree>
    <p:extLst>
      <p:ext uri="{BB962C8B-B14F-4D97-AF65-F5344CB8AC3E}">
        <p14:creationId xmlns:p14="http://schemas.microsoft.com/office/powerpoint/2010/main" val="30191772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dirty="0" err="1">
                <a:solidFill>
                  <a:srgbClr val="000000"/>
                </a:solidFill>
                <a:uFill>
                  <a:solidFill>
                    <a:srgbClr val="FFFFFF"/>
                  </a:solidFill>
                </a:uFill>
                <a:latin typeface="Calibri"/>
                <a:ea typeface="DejaVu Sans"/>
              </a:rPr>
              <a:t>Review</a:t>
            </a:r>
            <a:r>
              <a:rPr lang="fr-FR" sz="4000" b="0" strike="noStrike" spc="-1" dirty="0">
                <a:solidFill>
                  <a:srgbClr val="000000"/>
                </a:solidFill>
                <a:uFill>
                  <a:solidFill>
                    <a:srgbClr val="FFFFFF"/>
                  </a:solidFill>
                </a:uFill>
                <a:latin typeface="Calibri"/>
                <a:ea typeface="DejaVu Sans"/>
              </a:rPr>
              <a:t> of Morphing </a:t>
            </a:r>
            <a:r>
              <a:rPr lang="fr-FR" sz="4000" b="0" strike="noStrike" spc="-1" dirty="0" err="1">
                <a:solidFill>
                  <a:srgbClr val="000000"/>
                </a:solidFill>
                <a:uFill>
                  <a:solidFill>
                    <a:srgbClr val="FFFFFF"/>
                  </a:solidFill>
                </a:uFill>
                <a:latin typeface="Calibri"/>
                <a:ea typeface="DejaVu Sans"/>
              </a:rPr>
              <a:t>Methodology</a:t>
            </a:r>
            <a:endParaRPr lang="fr-FR" sz="1800" b="0" strike="noStrike" spc="-1" dirty="0">
              <a:solidFill>
                <a:srgbClr val="000000"/>
              </a:solidFill>
              <a:uFill>
                <a:solidFill>
                  <a:srgbClr val="FFFFFF"/>
                </a:solidFill>
              </a:uFill>
              <a:latin typeface="Arial"/>
            </a:endParaRPr>
          </a:p>
        </p:txBody>
      </p:sp>
      <p:sp>
        <p:nvSpPr>
          <p:cNvPr id="130" name="CustomShape 2"/>
          <p:cNvSpPr/>
          <p:nvPr/>
        </p:nvSpPr>
        <p:spPr>
          <a:xfrm>
            <a:off x="648720" y="2160000"/>
            <a:ext cx="7700760" cy="228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000" b="0" strike="noStrike" spc="-1" dirty="0">
                <a:solidFill>
                  <a:srgbClr val="000000"/>
                </a:solidFill>
                <a:uFill>
                  <a:solidFill>
                    <a:srgbClr val="FFFFFF"/>
                  </a:solidFill>
                </a:uFill>
                <a:latin typeface="Calibri"/>
                <a:ea typeface="DejaVu Sans"/>
              </a:rPr>
              <a:t>One </a:t>
            </a:r>
            <a:r>
              <a:rPr lang="fr-FR" sz="2000" b="0" strike="noStrike" spc="-1" dirty="0" err="1">
                <a:solidFill>
                  <a:srgbClr val="000000"/>
                </a:solidFill>
                <a:uFill>
                  <a:solidFill>
                    <a:srgbClr val="FFFFFF"/>
                  </a:solidFill>
                </a:uFill>
                <a:latin typeface="Calibri"/>
                <a:ea typeface="DejaVu Sans"/>
              </a:rPr>
              <a:t>approach</a:t>
            </a:r>
            <a:r>
              <a:rPr lang="fr-FR" sz="2000" b="0" strike="noStrike" spc="-1" dirty="0">
                <a:solidFill>
                  <a:srgbClr val="000000"/>
                </a:solidFill>
                <a:uFill>
                  <a:solidFill>
                    <a:srgbClr val="FFFFFF"/>
                  </a:solidFill>
                </a:uFill>
                <a:latin typeface="Calibri"/>
                <a:ea typeface="DejaVu Sans"/>
              </a:rPr>
              <a:t> for </a:t>
            </a:r>
            <a:r>
              <a:rPr lang="fr-FR" sz="2000" b="0" strike="noStrike" spc="-1" dirty="0" err="1">
                <a:solidFill>
                  <a:srgbClr val="000000"/>
                </a:solidFill>
                <a:uFill>
                  <a:solidFill>
                    <a:srgbClr val="FFFFFF"/>
                  </a:solidFill>
                </a:uFill>
                <a:latin typeface="Calibri"/>
                <a:ea typeface="DejaVu Sans"/>
              </a:rPr>
              <a:t>combining</a:t>
            </a:r>
            <a:r>
              <a:rPr lang="fr-FR" sz="2000" b="0" strike="noStrike" spc="-1" dirty="0">
                <a:solidFill>
                  <a:srgbClr val="000000"/>
                </a:solidFill>
                <a:uFill>
                  <a:solidFill>
                    <a:srgbClr val="FFFFFF"/>
                  </a:solidFill>
                </a:uFill>
                <a:latin typeface="Calibri"/>
                <a:ea typeface="DejaVu Sans"/>
              </a:rPr>
              <a:t> non-</a:t>
            </a:r>
            <a:r>
              <a:rPr lang="fr-FR" sz="2000" b="0" strike="noStrike" spc="-1" dirty="0" err="1">
                <a:solidFill>
                  <a:srgbClr val="000000"/>
                </a:solidFill>
                <a:uFill>
                  <a:solidFill>
                    <a:srgbClr val="FFFFFF"/>
                  </a:solidFill>
                </a:uFill>
                <a:latin typeface="Calibri"/>
                <a:ea typeface="DejaVu Sans"/>
              </a:rPr>
              <a:t>synoptic</a:t>
            </a:r>
            <a:r>
              <a:rPr lang="fr-FR" sz="2000" b="0" strike="noStrike" spc="-1" dirty="0">
                <a:solidFill>
                  <a:srgbClr val="000000"/>
                </a:solidFill>
                <a:uFill>
                  <a:solidFill>
                    <a:srgbClr val="FFFFFF"/>
                  </a:solidFill>
                </a:uFill>
                <a:latin typeface="Calibri"/>
                <a:ea typeface="DejaVu Sans"/>
              </a:rPr>
              <a:t> </a:t>
            </a:r>
            <a:r>
              <a:rPr lang="fr-FR" sz="2000" b="0" strike="noStrike" spc="-1" dirty="0" smtClean="0">
                <a:solidFill>
                  <a:srgbClr val="000000"/>
                </a:solidFill>
                <a:uFill>
                  <a:solidFill>
                    <a:srgbClr val="FFFFFF"/>
                  </a:solidFill>
                </a:uFill>
                <a:latin typeface="Calibri"/>
                <a:ea typeface="DejaVu Sans"/>
              </a:rPr>
              <a:t>satellite </a:t>
            </a:r>
            <a:r>
              <a:rPr lang="fr-FR" sz="2000" b="0" strike="noStrike" spc="-1" dirty="0" err="1">
                <a:solidFill>
                  <a:srgbClr val="000000"/>
                </a:solidFill>
                <a:uFill>
                  <a:solidFill>
                    <a:srgbClr val="FFFFFF"/>
                  </a:solidFill>
                </a:uFill>
                <a:latin typeface="Calibri"/>
                <a:ea typeface="DejaVu Sans"/>
              </a:rPr>
              <a:t>wind</a:t>
            </a:r>
            <a:r>
              <a:rPr lang="fr-FR" sz="2000" b="0" strike="noStrike" spc="-1" dirty="0">
                <a:solidFill>
                  <a:srgbClr val="000000"/>
                </a:solidFill>
                <a:uFill>
                  <a:solidFill>
                    <a:srgbClr val="FFFFFF"/>
                  </a:solidFill>
                </a:uFill>
                <a:latin typeface="Calibri"/>
                <a:ea typeface="DejaVu Sans"/>
              </a:rPr>
              <a:t> speeds to </a:t>
            </a:r>
            <a:r>
              <a:rPr lang="fr-FR" sz="2000" b="0" strike="noStrike" spc="-1" dirty="0" err="1">
                <a:solidFill>
                  <a:srgbClr val="000000"/>
                </a:solidFill>
                <a:uFill>
                  <a:solidFill>
                    <a:srgbClr val="FFFFFF"/>
                  </a:solidFill>
                </a:uFill>
                <a:latin typeface="Calibri"/>
                <a:ea typeface="DejaVu Sans"/>
              </a:rPr>
              <a:t>create</a:t>
            </a:r>
            <a:r>
              <a:rPr lang="fr-FR" sz="2000" b="0" strike="noStrike" spc="-1" dirty="0">
                <a:solidFill>
                  <a:srgbClr val="000000"/>
                </a:solidFill>
                <a:uFill>
                  <a:solidFill>
                    <a:srgbClr val="FFFFFF"/>
                  </a:solidFill>
                </a:uFill>
                <a:latin typeface="Calibri"/>
                <a:ea typeface="DejaVu Sans"/>
              </a:rPr>
              <a:t> </a:t>
            </a:r>
            <a:r>
              <a:rPr lang="fr-FR" sz="2000" b="0" strike="noStrike" spc="-1" dirty="0" err="1">
                <a:solidFill>
                  <a:srgbClr val="000000"/>
                </a:solidFill>
                <a:uFill>
                  <a:solidFill>
                    <a:srgbClr val="FFFFFF"/>
                  </a:solidFill>
                </a:uFill>
                <a:latin typeface="Calibri"/>
                <a:ea typeface="DejaVu Sans"/>
              </a:rPr>
              <a:t>synoptic</a:t>
            </a:r>
            <a:r>
              <a:rPr lang="fr-FR" sz="2000" b="0" strike="noStrike" spc="-1" dirty="0">
                <a:solidFill>
                  <a:srgbClr val="000000"/>
                </a:solidFill>
                <a:uFill>
                  <a:solidFill>
                    <a:srgbClr val="FFFFFF"/>
                  </a:solidFill>
                </a:uFill>
                <a:latin typeface="Calibri"/>
                <a:ea typeface="DejaVu Sans"/>
              </a:rPr>
              <a:t> </a:t>
            </a:r>
            <a:r>
              <a:rPr lang="fr-FR" sz="2000" b="0" strike="noStrike" spc="-1" dirty="0" err="1">
                <a:solidFill>
                  <a:srgbClr val="000000"/>
                </a:solidFill>
                <a:uFill>
                  <a:solidFill>
                    <a:srgbClr val="FFFFFF"/>
                  </a:solidFill>
                </a:uFill>
                <a:latin typeface="Calibri"/>
                <a:ea typeface="DejaVu Sans"/>
              </a:rPr>
              <a:t>wind</a:t>
            </a:r>
            <a:r>
              <a:rPr lang="fr-FR" sz="2000" b="0" strike="noStrike" spc="-1" dirty="0">
                <a:solidFill>
                  <a:srgbClr val="000000"/>
                </a:solidFill>
                <a:uFill>
                  <a:solidFill>
                    <a:srgbClr val="FFFFFF"/>
                  </a:solidFill>
                </a:uFill>
                <a:latin typeface="Calibri"/>
                <a:ea typeface="DejaVu Sans"/>
              </a:rPr>
              <a:t> </a:t>
            </a:r>
            <a:r>
              <a:rPr lang="fr-FR" sz="2000" b="0" strike="noStrike" spc="-1" dirty="0" err="1">
                <a:solidFill>
                  <a:srgbClr val="000000"/>
                </a:solidFill>
                <a:uFill>
                  <a:solidFill>
                    <a:srgbClr val="FFFFFF"/>
                  </a:solidFill>
                </a:uFill>
                <a:latin typeface="Calibri"/>
                <a:ea typeface="DejaVu Sans"/>
              </a:rPr>
              <a:t>maps</a:t>
            </a:r>
            <a:r>
              <a:rPr lang="fr-FR" sz="2000" b="0" strike="noStrike" spc="-1" dirty="0">
                <a:solidFill>
                  <a:srgbClr val="000000"/>
                </a:solidFill>
                <a:uFill>
                  <a:solidFill>
                    <a:srgbClr val="FFFFFF"/>
                  </a:solidFill>
                </a:uFill>
                <a:latin typeface="Calibri"/>
                <a:ea typeface="DejaVu Sans"/>
              </a:rPr>
              <a:t> </a:t>
            </a:r>
            <a:r>
              <a:rPr lang="fr-FR" sz="2000" b="0" strike="noStrike" spc="-1" dirty="0" err="1">
                <a:solidFill>
                  <a:srgbClr val="000000"/>
                </a:solidFill>
                <a:uFill>
                  <a:solidFill>
                    <a:srgbClr val="FFFFFF"/>
                  </a:solidFill>
                </a:uFill>
                <a:latin typeface="Calibri"/>
                <a:ea typeface="DejaVu Sans"/>
              </a:rPr>
              <a:t>is</a:t>
            </a:r>
            <a:r>
              <a:rPr lang="fr-FR" sz="2000" b="0" strike="noStrike" spc="-1" dirty="0">
                <a:solidFill>
                  <a:srgbClr val="000000"/>
                </a:solidFill>
                <a:uFill>
                  <a:solidFill>
                    <a:srgbClr val="FFFFFF"/>
                  </a:solidFill>
                </a:uFill>
                <a:latin typeface="Calibri"/>
                <a:ea typeface="DejaVu Sans"/>
              </a:rPr>
              <a:t> to use </a:t>
            </a:r>
            <a:r>
              <a:rPr lang="fr-FR" sz="2000" b="0" strike="noStrike" spc="-1" dirty="0" err="1">
                <a:solidFill>
                  <a:srgbClr val="000000"/>
                </a:solidFill>
                <a:uFill>
                  <a:solidFill>
                    <a:srgbClr val="FFFFFF"/>
                  </a:solidFill>
                </a:uFill>
                <a:latin typeface="Calibri"/>
                <a:ea typeface="DejaVu Sans"/>
              </a:rPr>
              <a:t>variational</a:t>
            </a:r>
            <a:r>
              <a:rPr lang="fr-FR" sz="2000" b="0" strike="noStrike" spc="-1" dirty="0">
                <a:solidFill>
                  <a:srgbClr val="000000"/>
                </a:solidFill>
                <a:uFill>
                  <a:solidFill>
                    <a:srgbClr val="FFFFFF"/>
                  </a:solidFill>
                </a:uFill>
                <a:latin typeface="Calibri"/>
                <a:ea typeface="DejaVu Sans"/>
              </a:rPr>
              <a:t> data assimilation </a:t>
            </a:r>
            <a:r>
              <a:rPr lang="fr-FR" sz="2000" b="0" strike="noStrike" spc="-1" dirty="0" err="1">
                <a:solidFill>
                  <a:srgbClr val="000000"/>
                </a:solidFill>
                <a:uFill>
                  <a:solidFill>
                    <a:srgbClr val="FFFFFF"/>
                  </a:solidFill>
                </a:uFill>
                <a:latin typeface="Calibri"/>
                <a:ea typeface="DejaVu Sans"/>
              </a:rPr>
              <a:t>together</a:t>
            </a:r>
            <a:r>
              <a:rPr lang="fr-FR" sz="2000" b="0" strike="noStrike" spc="-1" dirty="0">
                <a:solidFill>
                  <a:srgbClr val="000000"/>
                </a:solidFill>
                <a:uFill>
                  <a:solidFill>
                    <a:srgbClr val="FFFFFF"/>
                  </a:solidFill>
                </a:uFill>
                <a:latin typeface="Calibri"/>
                <a:ea typeface="DejaVu Sans"/>
              </a:rPr>
              <a:t> </a:t>
            </a:r>
            <a:r>
              <a:rPr lang="fr-FR" sz="2000" b="0" strike="noStrike" spc="-1" dirty="0" err="1">
                <a:solidFill>
                  <a:srgbClr val="000000"/>
                </a:solidFill>
                <a:uFill>
                  <a:solidFill>
                    <a:srgbClr val="FFFFFF"/>
                  </a:solidFill>
                </a:uFill>
                <a:latin typeface="Calibri"/>
                <a:ea typeface="DejaVu Sans"/>
              </a:rPr>
              <a:t>with</a:t>
            </a:r>
            <a:r>
              <a:rPr lang="fr-FR" sz="2000" b="0" strike="noStrike" spc="-1" dirty="0">
                <a:solidFill>
                  <a:srgbClr val="000000"/>
                </a:solidFill>
                <a:uFill>
                  <a:solidFill>
                    <a:srgbClr val="FFFFFF"/>
                  </a:solidFill>
                </a:uFill>
                <a:latin typeface="Calibri"/>
                <a:ea typeface="DejaVu Sans"/>
              </a:rPr>
              <a:t> an </a:t>
            </a:r>
            <a:r>
              <a:rPr lang="fr-FR" sz="2000" b="0" strike="noStrike" spc="-1" dirty="0" err="1">
                <a:solidFill>
                  <a:srgbClr val="000000"/>
                </a:solidFill>
                <a:uFill>
                  <a:solidFill>
                    <a:srgbClr val="FFFFFF"/>
                  </a:solidFill>
                </a:uFill>
                <a:latin typeface="Calibri"/>
                <a:ea typeface="DejaVu Sans"/>
              </a:rPr>
              <a:t>atmospheric</a:t>
            </a:r>
            <a:r>
              <a:rPr lang="fr-FR" sz="2000" b="0" strike="noStrike" spc="-1" dirty="0">
                <a:solidFill>
                  <a:srgbClr val="000000"/>
                </a:solidFill>
                <a:uFill>
                  <a:solidFill>
                    <a:srgbClr val="FFFFFF"/>
                  </a:solidFill>
                </a:uFill>
                <a:latin typeface="Calibri"/>
                <a:ea typeface="DejaVu Sans"/>
              </a:rPr>
              <a:t> model.</a:t>
            </a:r>
            <a:endParaRPr lang="fr-FR" sz="1800" b="0" strike="noStrike" spc="-1" dirty="0">
              <a:solidFill>
                <a:srgbClr val="000000"/>
              </a:solidFill>
              <a:uFill>
                <a:solidFill>
                  <a:srgbClr val="FFFFFF"/>
                </a:solidFill>
              </a:uFill>
              <a:latin typeface="Arial"/>
            </a:endParaRPr>
          </a:p>
          <a:p>
            <a:pPr algn="just">
              <a:lnSpc>
                <a:spcPct val="100000"/>
              </a:lnSpc>
            </a:pPr>
            <a:endParaRPr lang="fr-FR" sz="1800" b="0" strike="noStrike" spc="-1" dirty="0">
              <a:solidFill>
                <a:srgbClr val="000000"/>
              </a:solidFill>
              <a:uFill>
                <a:solidFill>
                  <a:srgbClr val="FFFFFF"/>
                </a:solidFill>
              </a:uFill>
              <a:latin typeface="Arial"/>
            </a:endParaRPr>
          </a:p>
          <a:p>
            <a:pPr algn="just">
              <a:lnSpc>
                <a:spcPct val="100000"/>
              </a:lnSpc>
            </a:pPr>
            <a:r>
              <a:rPr lang="fr-FR" sz="2000" b="0" strike="noStrike" spc="-1" dirty="0">
                <a:solidFill>
                  <a:srgbClr val="000000"/>
                </a:solidFill>
                <a:uFill>
                  <a:solidFill>
                    <a:srgbClr val="FFFFFF"/>
                  </a:solidFill>
                </a:uFill>
                <a:latin typeface="Calibri"/>
                <a:ea typeface="DejaVu Sans"/>
              </a:rPr>
              <a:t>A </a:t>
            </a:r>
            <a:r>
              <a:rPr lang="fr-FR" sz="2000" b="0" strike="noStrike" spc="-1" dirty="0" err="1">
                <a:solidFill>
                  <a:srgbClr val="000000"/>
                </a:solidFill>
                <a:uFill>
                  <a:solidFill>
                    <a:srgbClr val="FFFFFF"/>
                  </a:solidFill>
                </a:uFill>
                <a:latin typeface="Calibri"/>
                <a:ea typeface="DejaVu Sans"/>
              </a:rPr>
              <a:t>simpler</a:t>
            </a:r>
            <a:r>
              <a:rPr lang="fr-FR" sz="2000" b="0" strike="noStrike" spc="-1" dirty="0">
                <a:solidFill>
                  <a:srgbClr val="000000"/>
                </a:solidFill>
                <a:uFill>
                  <a:solidFill>
                    <a:srgbClr val="FFFFFF"/>
                  </a:solidFill>
                </a:uFill>
                <a:latin typeface="Calibri"/>
                <a:ea typeface="DejaVu Sans"/>
              </a:rPr>
              <a:t> </a:t>
            </a:r>
            <a:r>
              <a:rPr lang="fr-FR" sz="2000" b="0" strike="noStrike" spc="-1" dirty="0" err="1">
                <a:solidFill>
                  <a:srgbClr val="000000"/>
                </a:solidFill>
                <a:uFill>
                  <a:solidFill>
                    <a:srgbClr val="FFFFFF"/>
                  </a:solidFill>
                </a:uFill>
                <a:latin typeface="Calibri"/>
                <a:ea typeface="DejaVu Sans"/>
              </a:rPr>
              <a:t>approach</a:t>
            </a:r>
            <a:r>
              <a:rPr lang="fr-FR" sz="2000" b="0" strike="noStrike" spc="-1" dirty="0">
                <a:solidFill>
                  <a:srgbClr val="000000"/>
                </a:solidFill>
                <a:uFill>
                  <a:solidFill>
                    <a:srgbClr val="FFFFFF"/>
                  </a:solidFill>
                </a:uFill>
                <a:latin typeface="Calibri"/>
                <a:ea typeface="DejaVu Sans"/>
              </a:rPr>
              <a:t>, </a:t>
            </a:r>
            <a:r>
              <a:rPr lang="fr-FR" sz="2000" b="0" strike="noStrike" spc="-1" dirty="0" err="1">
                <a:solidFill>
                  <a:srgbClr val="000000"/>
                </a:solidFill>
                <a:uFill>
                  <a:solidFill>
                    <a:srgbClr val="FFFFFF"/>
                  </a:solidFill>
                </a:uFill>
                <a:latin typeface="Calibri"/>
                <a:ea typeface="DejaVu Sans"/>
              </a:rPr>
              <a:t>tested</a:t>
            </a:r>
            <a:r>
              <a:rPr lang="fr-FR" sz="2000" b="0" strike="noStrike" spc="-1" dirty="0">
                <a:solidFill>
                  <a:srgbClr val="000000"/>
                </a:solidFill>
                <a:uFill>
                  <a:solidFill>
                    <a:srgbClr val="FFFFFF"/>
                  </a:solidFill>
                </a:uFill>
                <a:latin typeface="Calibri"/>
                <a:ea typeface="DejaVu Sans"/>
              </a:rPr>
              <a:t> </a:t>
            </a:r>
            <a:r>
              <a:rPr lang="fr-FR" sz="2000" b="0" strike="noStrike" spc="-1" dirty="0" err="1">
                <a:solidFill>
                  <a:srgbClr val="000000"/>
                </a:solidFill>
                <a:uFill>
                  <a:solidFill>
                    <a:srgbClr val="FFFFFF"/>
                  </a:solidFill>
                </a:uFill>
                <a:latin typeface="Calibri"/>
                <a:ea typeface="DejaVu Sans"/>
              </a:rPr>
              <a:t>here</a:t>
            </a:r>
            <a:r>
              <a:rPr lang="fr-FR" sz="2000" b="0" strike="noStrike" spc="-1" dirty="0">
                <a:solidFill>
                  <a:srgbClr val="000000"/>
                </a:solidFill>
                <a:uFill>
                  <a:solidFill>
                    <a:srgbClr val="FFFFFF"/>
                  </a:solidFill>
                </a:uFill>
                <a:latin typeface="Calibri"/>
                <a:ea typeface="DejaVu Sans"/>
              </a:rPr>
              <a:t>, </a:t>
            </a:r>
            <a:r>
              <a:rPr lang="fr-FR" sz="2000" b="0" strike="noStrike" spc="-1" dirty="0" err="1">
                <a:solidFill>
                  <a:srgbClr val="000000"/>
                </a:solidFill>
                <a:uFill>
                  <a:solidFill>
                    <a:srgbClr val="FFFFFF"/>
                  </a:solidFill>
                </a:uFill>
                <a:latin typeface="Calibri"/>
                <a:ea typeface="DejaVu Sans"/>
              </a:rPr>
              <a:t>is</a:t>
            </a:r>
            <a:r>
              <a:rPr lang="fr-FR" sz="2000" b="0" strike="noStrike" spc="-1" dirty="0">
                <a:solidFill>
                  <a:srgbClr val="000000"/>
                </a:solidFill>
                <a:uFill>
                  <a:solidFill>
                    <a:srgbClr val="FFFFFF"/>
                  </a:solidFill>
                </a:uFill>
                <a:latin typeface="Calibri"/>
                <a:ea typeface="DejaVu Sans"/>
              </a:rPr>
              <a:t> to </a:t>
            </a:r>
            <a:r>
              <a:rPr lang="fr-FR" sz="2000" spc="-1" dirty="0" err="1" smtClean="0">
                <a:solidFill>
                  <a:srgbClr val="000000"/>
                </a:solidFill>
                <a:uFill>
                  <a:solidFill>
                    <a:srgbClr val="FFFFFF"/>
                  </a:solidFill>
                </a:uFill>
                <a:latin typeface="Calibri"/>
                <a:ea typeface="DejaVu Sans"/>
              </a:rPr>
              <a:t>propagate</a:t>
            </a:r>
            <a:r>
              <a:rPr lang="fr-FR" sz="2000" spc="-1" dirty="0" smtClean="0">
                <a:solidFill>
                  <a:srgbClr val="000000"/>
                </a:solidFill>
                <a:uFill>
                  <a:solidFill>
                    <a:srgbClr val="FFFFFF"/>
                  </a:solidFill>
                </a:uFill>
                <a:latin typeface="Calibri"/>
                <a:ea typeface="DejaVu Sans"/>
              </a:rPr>
              <a:t> </a:t>
            </a:r>
            <a:r>
              <a:rPr lang="fr-FR" sz="2000" b="0" strike="noStrike" spc="-1" dirty="0" smtClean="0">
                <a:solidFill>
                  <a:srgbClr val="000000"/>
                </a:solidFill>
                <a:uFill>
                  <a:solidFill>
                    <a:srgbClr val="FFFFFF"/>
                  </a:solidFill>
                </a:uFill>
                <a:latin typeface="Calibri"/>
                <a:ea typeface="DejaVu Sans"/>
              </a:rPr>
              <a:t>the </a:t>
            </a:r>
            <a:r>
              <a:rPr lang="fr-FR" sz="2000" b="0" strike="noStrike" spc="-1" dirty="0">
                <a:solidFill>
                  <a:srgbClr val="000000"/>
                </a:solidFill>
                <a:uFill>
                  <a:solidFill>
                    <a:srgbClr val="FFFFFF"/>
                  </a:solidFill>
                </a:uFill>
                <a:latin typeface="Calibri"/>
                <a:ea typeface="DejaVu Sans"/>
              </a:rPr>
              <a:t>satellite </a:t>
            </a:r>
            <a:r>
              <a:rPr lang="fr-FR" sz="2000" b="0" strike="noStrike" spc="-1" dirty="0" err="1">
                <a:solidFill>
                  <a:srgbClr val="000000"/>
                </a:solidFill>
                <a:uFill>
                  <a:solidFill>
                    <a:srgbClr val="FFFFFF"/>
                  </a:solidFill>
                </a:uFill>
                <a:latin typeface="Calibri"/>
                <a:ea typeface="DejaVu Sans"/>
              </a:rPr>
              <a:t>wind</a:t>
            </a:r>
            <a:r>
              <a:rPr lang="fr-FR" sz="2000" b="0" strike="noStrike" spc="-1" dirty="0">
                <a:solidFill>
                  <a:srgbClr val="000000"/>
                </a:solidFill>
                <a:uFill>
                  <a:solidFill>
                    <a:srgbClr val="FFFFFF"/>
                  </a:solidFill>
                </a:uFill>
                <a:latin typeface="Calibri"/>
                <a:ea typeface="DejaVu Sans"/>
              </a:rPr>
              <a:t> speeds in time </a:t>
            </a:r>
            <a:r>
              <a:rPr lang="fr-FR" sz="2000" b="0" strike="noStrike" spc="-1" dirty="0" err="1">
                <a:solidFill>
                  <a:srgbClr val="000000"/>
                </a:solidFill>
                <a:uFill>
                  <a:solidFill>
                    <a:srgbClr val="FFFFFF"/>
                  </a:solidFill>
                </a:uFill>
                <a:latin typeface="Calibri"/>
                <a:ea typeface="DejaVu Sans"/>
              </a:rPr>
              <a:t>using</a:t>
            </a:r>
            <a:r>
              <a:rPr lang="fr-FR" sz="2000" b="0" strike="noStrike" spc="-1" dirty="0">
                <a:solidFill>
                  <a:srgbClr val="000000"/>
                </a:solidFill>
                <a:uFill>
                  <a:solidFill>
                    <a:srgbClr val="FFFFFF"/>
                  </a:solidFill>
                </a:uFill>
                <a:latin typeface="Calibri"/>
                <a:ea typeface="DejaVu Sans"/>
              </a:rPr>
              <a:t> propagation </a:t>
            </a:r>
            <a:r>
              <a:rPr lang="fr-FR" sz="2000" b="0" strike="noStrike" spc="-1" dirty="0" err="1">
                <a:solidFill>
                  <a:srgbClr val="000000"/>
                </a:solidFill>
                <a:uFill>
                  <a:solidFill>
                    <a:srgbClr val="FFFFFF"/>
                  </a:solidFill>
                </a:uFill>
                <a:latin typeface="Calibri"/>
                <a:ea typeface="DejaVu Sans"/>
              </a:rPr>
              <a:t>fields</a:t>
            </a:r>
            <a:r>
              <a:rPr lang="fr-FR" sz="2000" b="0" strike="noStrike" spc="-1" dirty="0">
                <a:solidFill>
                  <a:srgbClr val="000000"/>
                </a:solidFill>
                <a:uFill>
                  <a:solidFill>
                    <a:srgbClr val="FFFFFF"/>
                  </a:solidFill>
                </a:uFill>
                <a:latin typeface="Calibri"/>
                <a:ea typeface="DejaVu Sans"/>
              </a:rPr>
              <a:t> </a:t>
            </a:r>
            <a:r>
              <a:rPr lang="fr-FR" sz="2000" b="0" strike="noStrike" spc="-1" dirty="0" err="1">
                <a:solidFill>
                  <a:srgbClr val="000000"/>
                </a:solidFill>
                <a:uFill>
                  <a:solidFill>
                    <a:srgbClr val="FFFFFF"/>
                  </a:solidFill>
                </a:uFill>
                <a:latin typeface="Calibri"/>
                <a:ea typeface="DejaVu Sans"/>
              </a:rPr>
              <a:t>derived</a:t>
            </a:r>
            <a:r>
              <a:rPr lang="fr-FR" sz="2000" b="0" strike="noStrike" spc="-1" dirty="0">
                <a:solidFill>
                  <a:srgbClr val="000000"/>
                </a:solidFill>
                <a:uFill>
                  <a:solidFill>
                    <a:srgbClr val="FFFFFF"/>
                  </a:solidFill>
                </a:uFill>
                <a:latin typeface="Calibri"/>
                <a:ea typeface="DejaVu Sans"/>
              </a:rPr>
              <a:t> </a:t>
            </a:r>
            <a:r>
              <a:rPr lang="fr-FR" sz="2000" b="0" strike="noStrike" spc="-1" dirty="0" err="1">
                <a:solidFill>
                  <a:srgbClr val="000000"/>
                </a:solidFill>
                <a:uFill>
                  <a:solidFill>
                    <a:srgbClr val="FFFFFF"/>
                  </a:solidFill>
                </a:uFill>
                <a:latin typeface="Calibri"/>
                <a:ea typeface="DejaVu Sans"/>
              </a:rPr>
              <a:t>from</a:t>
            </a:r>
            <a:r>
              <a:rPr lang="fr-FR" sz="2000" b="0" strike="noStrike" spc="-1" dirty="0">
                <a:solidFill>
                  <a:srgbClr val="000000"/>
                </a:solidFill>
                <a:uFill>
                  <a:solidFill>
                    <a:srgbClr val="FFFFFF"/>
                  </a:solidFill>
                </a:uFill>
                <a:latin typeface="Calibri"/>
                <a:ea typeface="DejaVu Sans"/>
              </a:rPr>
              <a:t> the </a:t>
            </a:r>
            <a:r>
              <a:rPr lang="fr-FR" sz="2000" b="0" strike="noStrike" spc="-1" dirty="0" err="1">
                <a:solidFill>
                  <a:srgbClr val="000000"/>
                </a:solidFill>
                <a:uFill>
                  <a:solidFill>
                    <a:srgbClr val="FFFFFF"/>
                  </a:solidFill>
                </a:uFill>
                <a:latin typeface="Calibri"/>
                <a:ea typeface="DejaVu Sans"/>
              </a:rPr>
              <a:t>evolution</a:t>
            </a:r>
            <a:r>
              <a:rPr lang="fr-FR" sz="2000" b="0" strike="noStrike" spc="-1" dirty="0">
                <a:solidFill>
                  <a:srgbClr val="000000"/>
                </a:solidFill>
                <a:uFill>
                  <a:solidFill>
                    <a:srgbClr val="FFFFFF"/>
                  </a:solidFill>
                </a:uFill>
                <a:latin typeface="Calibri"/>
                <a:ea typeface="DejaVu Sans"/>
              </a:rPr>
              <a:t> of the </a:t>
            </a:r>
            <a:r>
              <a:rPr lang="fr-FR" sz="2000" b="0" strike="noStrike" spc="-1" dirty="0" err="1">
                <a:solidFill>
                  <a:srgbClr val="000000"/>
                </a:solidFill>
                <a:uFill>
                  <a:solidFill>
                    <a:srgbClr val="FFFFFF"/>
                  </a:solidFill>
                </a:uFill>
                <a:latin typeface="Calibri"/>
                <a:ea typeface="DejaVu Sans"/>
              </a:rPr>
              <a:t>wind</a:t>
            </a:r>
            <a:r>
              <a:rPr lang="fr-FR" sz="2000" b="0" strike="noStrike" spc="-1" dirty="0">
                <a:solidFill>
                  <a:srgbClr val="000000"/>
                </a:solidFill>
                <a:uFill>
                  <a:solidFill>
                    <a:srgbClr val="FFFFFF"/>
                  </a:solidFill>
                </a:uFill>
                <a:latin typeface="Calibri"/>
                <a:ea typeface="DejaVu Sans"/>
              </a:rPr>
              <a:t> in </a:t>
            </a:r>
            <a:r>
              <a:rPr lang="fr-FR" sz="2000" b="0" strike="noStrike" spc="-1" dirty="0" err="1">
                <a:solidFill>
                  <a:srgbClr val="000000"/>
                </a:solidFill>
                <a:uFill>
                  <a:solidFill>
                    <a:srgbClr val="FFFFFF"/>
                  </a:solidFill>
                </a:uFill>
                <a:latin typeface="Calibri"/>
                <a:ea typeface="DejaVu Sans"/>
              </a:rPr>
              <a:t>some</a:t>
            </a:r>
            <a:r>
              <a:rPr lang="fr-FR" sz="2000" b="0" strike="noStrike" spc="-1" dirty="0">
                <a:solidFill>
                  <a:srgbClr val="000000"/>
                </a:solidFill>
                <a:uFill>
                  <a:solidFill>
                    <a:srgbClr val="FFFFFF"/>
                  </a:solidFill>
                </a:uFill>
                <a:latin typeface="Calibri"/>
                <a:ea typeface="DejaVu Sans"/>
              </a:rPr>
              <a:t> </a:t>
            </a:r>
            <a:r>
              <a:rPr lang="fr-FR" sz="2000" b="0" strike="noStrike" spc="-1" dirty="0" err="1">
                <a:solidFill>
                  <a:srgbClr val="000000"/>
                </a:solidFill>
                <a:uFill>
                  <a:solidFill>
                    <a:srgbClr val="FFFFFF"/>
                  </a:solidFill>
                </a:uFill>
                <a:latin typeface="Calibri"/>
                <a:ea typeface="DejaVu Sans"/>
              </a:rPr>
              <a:t>atmospheric</a:t>
            </a:r>
            <a:r>
              <a:rPr lang="fr-FR" sz="2000" b="0" strike="noStrike" spc="-1" dirty="0">
                <a:solidFill>
                  <a:srgbClr val="000000"/>
                </a:solidFill>
                <a:uFill>
                  <a:solidFill>
                    <a:srgbClr val="FFFFFF"/>
                  </a:solidFill>
                </a:uFill>
                <a:latin typeface="Calibri"/>
                <a:ea typeface="DejaVu Sans"/>
              </a:rPr>
              <a:t> model (</a:t>
            </a:r>
            <a:r>
              <a:rPr lang="fr-FR" sz="2000" b="0" strike="noStrike" spc="-1" dirty="0" err="1">
                <a:solidFill>
                  <a:srgbClr val="000000"/>
                </a:solidFill>
                <a:uFill>
                  <a:solidFill>
                    <a:srgbClr val="FFFFFF"/>
                  </a:solidFill>
                </a:uFill>
                <a:latin typeface="Calibri"/>
                <a:ea typeface="DejaVu Sans"/>
              </a:rPr>
              <a:t>such</a:t>
            </a:r>
            <a:r>
              <a:rPr lang="fr-FR" sz="2000" b="0" strike="noStrike" spc="-1" dirty="0">
                <a:solidFill>
                  <a:srgbClr val="000000"/>
                </a:solidFill>
                <a:uFill>
                  <a:solidFill>
                    <a:srgbClr val="FFFFFF"/>
                  </a:solidFill>
                </a:uFill>
                <a:latin typeface="Calibri"/>
                <a:ea typeface="DejaVu Sans"/>
              </a:rPr>
              <a:t> as ECMWF). The propagation </a:t>
            </a:r>
            <a:r>
              <a:rPr lang="fr-FR" sz="2000" b="0" strike="noStrike" spc="-1" dirty="0" err="1">
                <a:solidFill>
                  <a:srgbClr val="000000"/>
                </a:solidFill>
                <a:uFill>
                  <a:solidFill>
                    <a:srgbClr val="FFFFFF"/>
                  </a:solidFill>
                </a:uFill>
                <a:latin typeface="Calibri"/>
                <a:ea typeface="DejaVu Sans"/>
              </a:rPr>
              <a:t>fields</a:t>
            </a:r>
            <a:r>
              <a:rPr lang="fr-FR" sz="2000" b="0" strike="noStrike" spc="-1" dirty="0">
                <a:solidFill>
                  <a:srgbClr val="000000"/>
                </a:solidFill>
                <a:uFill>
                  <a:solidFill>
                    <a:srgbClr val="FFFFFF"/>
                  </a:solidFill>
                </a:uFill>
                <a:latin typeface="Calibri"/>
                <a:ea typeface="DejaVu Sans"/>
              </a:rPr>
              <a:t> are </a:t>
            </a:r>
            <a:r>
              <a:rPr lang="fr-FR" sz="2000" b="0" strike="noStrike" spc="-1" dirty="0" err="1">
                <a:solidFill>
                  <a:srgbClr val="000000"/>
                </a:solidFill>
                <a:uFill>
                  <a:solidFill>
                    <a:srgbClr val="FFFFFF"/>
                  </a:solidFill>
                </a:uFill>
                <a:latin typeface="Calibri"/>
                <a:ea typeface="DejaVu Sans"/>
              </a:rPr>
              <a:t>derived</a:t>
            </a:r>
            <a:r>
              <a:rPr lang="fr-FR" sz="2000" b="0" strike="noStrike" spc="-1" dirty="0">
                <a:solidFill>
                  <a:srgbClr val="000000"/>
                </a:solidFill>
                <a:uFill>
                  <a:solidFill>
                    <a:srgbClr val="FFFFFF"/>
                  </a:solidFill>
                </a:uFill>
                <a:latin typeface="Calibri"/>
                <a:ea typeface="DejaVu Sans"/>
              </a:rPr>
              <a:t> by </a:t>
            </a:r>
            <a:r>
              <a:rPr lang="fr-FR" sz="2000" b="0" strike="noStrike" spc="-1" dirty="0" err="1">
                <a:solidFill>
                  <a:srgbClr val="000000"/>
                </a:solidFill>
                <a:uFill>
                  <a:solidFill>
                    <a:srgbClr val="FFFFFF"/>
                  </a:solidFill>
                </a:uFill>
                <a:latin typeface="Calibri"/>
                <a:ea typeface="DejaVu Sans"/>
              </a:rPr>
              <a:t>appyling</a:t>
            </a:r>
            <a:r>
              <a:rPr lang="fr-FR" sz="2000" b="0" strike="noStrike" spc="-1" dirty="0">
                <a:solidFill>
                  <a:srgbClr val="000000"/>
                </a:solidFill>
                <a:uFill>
                  <a:solidFill>
                    <a:srgbClr val="FFFFFF"/>
                  </a:solidFill>
                </a:uFill>
                <a:latin typeface="Calibri"/>
                <a:ea typeface="DejaVu Sans"/>
              </a:rPr>
              <a:t> an </a:t>
            </a:r>
            <a:r>
              <a:rPr lang="fr-FR" sz="2000" b="0" strike="noStrike" spc="-1" dirty="0" err="1">
                <a:solidFill>
                  <a:srgbClr val="000000"/>
                </a:solidFill>
                <a:uFill>
                  <a:solidFill>
                    <a:srgbClr val="FFFFFF"/>
                  </a:solidFill>
                </a:uFill>
                <a:latin typeface="Calibri"/>
                <a:ea typeface="DejaVu Sans"/>
              </a:rPr>
              <a:t>optical</a:t>
            </a:r>
            <a:r>
              <a:rPr lang="fr-FR" sz="2000" b="0" strike="noStrike" spc="-1" dirty="0">
                <a:solidFill>
                  <a:srgbClr val="000000"/>
                </a:solidFill>
                <a:uFill>
                  <a:solidFill>
                    <a:srgbClr val="FFFFFF"/>
                  </a:solidFill>
                </a:uFill>
                <a:latin typeface="Calibri"/>
                <a:ea typeface="DejaVu Sans"/>
              </a:rPr>
              <a:t> flow </a:t>
            </a:r>
            <a:r>
              <a:rPr lang="fr-FR" sz="2000" b="0" strike="noStrike" spc="-1" dirty="0" err="1">
                <a:solidFill>
                  <a:srgbClr val="000000"/>
                </a:solidFill>
                <a:uFill>
                  <a:solidFill>
                    <a:srgbClr val="FFFFFF"/>
                  </a:solidFill>
                </a:uFill>
                <a:latin typeface="Calibri"/>
                <a:ea typeface="DejaVu Sans"/>
              </a:rPr>
              <a:t>algorithm</a:t>
            </a:r>
            <a:r>
              <a:rPr lang="fr-FR" sz="2000" b="0" strike="noStrike" spc="-1" dirty="0">
                <a:solidFill>
                  <a:srgbClr val="000000"/>
                </a:solidFill>
                <a:uFill>
                  <a:solidFill>
                    <a:srgbClr val="FFFFFF"/>
                  </a:solidFill>
                </a:uFill>
                <a:latin typeface="Calibri"/>
                <a:ea typeface="DejaVu Sans"/>
              </a:rPr>
              <a:t> to the model </a:t>
            </a:r>
            <a:r>
              <a:rPr lang="fr-FR" sz="2000" b="0" strike="noStrike" spc="-1" dirty="0" err="1">
                <a:solidFill>
                  <a:srgbClr val="000000"/>
                </a:solidFill>
                <a:uFill>
                  <a:solidFill>
                    <a:srgbClr val="FFFFFF"/>
                  </a:solidFill>
                </a:uFill>
                <a:latin typeface="Calibri"/>
                <a:ea typeface="DejaVu Sans"/>
              </a:rPr>
              <a:t>wind</a:t>
            </a:r>
            <a:r>
              <a:rPr lang="fr-FR" sz="2000" b="0" strike="noStrike" spc="-1" dirty="0">
                <a:solidFill>
                  <a:srgbClr val="000000"/>
                </a:solidFill>
                <a:uFill>
                  <a:solidFill>
                    <a:srgbClr val="FFFFFF"/>
                  </a:solidFill>
                </a:uFill>
                <a:latin typeface="Calibri"/>
                <a:ea typeface="DejaVu Sans"/>
              </a:rPr>
              <a:t> speed </a:t>
            </a:r>
            <a:r>
              <a:rPr lang="fr-FR" sz="2000" b="0" strike="noStrike" spc="-1" dirty="0" err="1">
                <a:solidFill>
                  <a:srgbClr val="000000"/>
                </a:solidFill>
                <a:uFill>
                  <a:solidFill>
                    <a:srgbClr val="FFFFFF"/>
                  </a:solidFill>
                </a:uFill>
                <a:latin typeface="Calibri"/>
                <a:ea typeface="DejaVu Sans"/>
              </a:rPr>
              <a:t>fields</a:t>
            </a:r>
            <a:r>
              <a:rPr lang="fr-FR" sz="2000" b="0" strike="noStrike" spc="-1" dirty="0" smtClean="0">
                <a:solidFill>
                  <a:srgbClr val="000000"/>
                </a:solidFill>
                <a:uFill>
                  <a:solidFill>
                    <a:srgbClr val="FFFFFF"/>
                  </a:solidFill>
                </a:uFill>
                <a:latin typeface="Calibri"/>
                <a:ea typeface="DejaVu Sans"/>
              </a:rPr>
              <a:t>. This </a:t>
            </a:r>
            <a:r>
              <a:rPr lang="fr-FR" sz="2000" b="0" strike="noStrike" spc="-1" dirty="0" err="1" smtClean="0">
                <a:solidFill>
                  <a:srgbClr val="000000"/>
                </a:solidFill>
                <a:uFill>
                  <a:solidFill>
                    <a:srgbClr val="FFFFFF"/>
                  </a:solidFill>
                </a:uFill>
                <a:latin typeface="Calibri"/>
                <a:ea typeface="DejaVu Sans"/>
              </a:rPr>
              <a:t>is</a:t>
            </a:r>
            <a:r>
              <a:rPr lang="fr-FR" sz="2000" b="0" strike="noStrike" spc="-1" dirty="0" smtClean="0">
                <a:solidFill>
                  <a:srgbClr val="000000"/>
                </a:solidFill>
                <a:uFill>
                  <a:solidFill>
                    <a:srgbClr val="FFFFFF"/>
                  </a:solidFill>
                </a:uFill>
                <a:latin typeface="Calibri"/>
                <a:ea typeface="DejaVu Sans"/>
              </a:rPr>
              <a:t> </a:t>
            </a:r>
            <a:r>
              <a:rPr lang="fr-FR" sz="2000" b="0" strike="noStrike" spc="-1" dirty="0" err="1" smtClean="0">
                <a:solidFill>
                  <a:srgbClr val="000000"/>
                </a:solidFill>
                <a:uFill>
                  <a:solidFill>
                    <a:srgbClr val="FFFFFF"/>
                  </a:solidFill>
                </a:uFill>
                <a:latin typeface="Calibri"/>
                <a:ea typeface="DejaVu Sans"/>
              </a:rPr>
              <a:t>based</a:t>
            </a:r>
            <a:r>
              <a:rPr lang="fr-FR" sz="2000" b="0" strike="noStrike" spc="-1" dirty="0" smtClean="0">
                <a:solidFill>
                  <a:srgbClr val="000000"/>
                </a:solidFill>
                <a:uFill>
                  <a:solidFill>
                    <a:srgbClr val="FFFFFF"/>
                  </a:solidFill>
                </a:uFill>
                <a:latin typeface="Calibri"/>
                <a:ea typeface="DejaVu Sans"/>
              </a:rPr>
              <a:t> on the </a:t>
            </a:r>
            <a:r>
              <a:rPr lang="fr-FR" sz="2000" b="0" strike="noStrike" spc="-1" dirty="0" err="1" smtClean="0">
                <a:solidFill>
                  <a:srgbClr val="000000"/>
                </a:solidFill>
                <a:uFill>
                  <a:solidFill>
                    <a:srgbClr val="FFFFFF"/>
                  </a:solidFill>
                </a:uFill>
                <a:latin typeface="Calibri"/>
                <a:ea typeface="DejaVu Sans"/>
              </a:rPr>
              <a:t>assumption</a:t>
            </a:r>
            <a:r>
              <a:rPr lang="fr-FR" sz="2000" b="0" strike="noStrike" spc="-1" dirty="0" smtClean="0">
                <a:solidFill>
                  <a:srgbClr val="000000"/>
                </a:solidFill>
                <a:uFill>
                  <a:solidFill>
                    <a:srgbClr val="FFFFFF"/>
                  </a:solidFill>
                </a:uFill>
                <a:latin typeface="Calibri"/>
                <a:ea typeface="DejaVu Sans"/>
              </a:rPr>
              <a:t> </a:t>
            </a:r>
            <a:r>
              <a:rPr lang="fr-FR" sz="2000" b="0" strike="noStrike" spc="-1" dirty="0" err="1" smtClean="0">
                <a:solidFill>
                  <a:srgbClr val="000000"/>
                </a:solidFill>
                <a:uFill>
                  <a:solidFill>
                    <a:srgbClr val="FFFFFF"/>
                  </a:solidFill>
                </a:uFill>
                <a:latin typeface="Calibri"/>
                <a:ea typeface="DejaVu Sans"/>
              </a:rPr>
              <a:t>that</a:t>
            </a:r>
            <a:r>
              <a:rPr lang="fr-FR" sz="2000" b="0" strike="noStrike" spc="-1" dirty="0" smtClean="0">
                <a:solidFill>
                  <a:srgbClr val="000000"/>
                </a:solidFill>
                <a:uFill>
                  <a:solidFill>
                    <a:srgbClr val="FFFFFF"/>
                  </a:solidFill>
                </a:uFill>
                <a:latin typeface="Calibri"/>
                <a:ea typeface="DejaVu Sans"/>
              </a:rPr>
              <a:t> </a:t>
            </a:r>
            <a:r>
              <a:rPr lang="fr-FR" sz="2000" b="0" strike="noStrike" spc="-1" dirty="0" err="1" smtClean="0">
                <a:solidFill>
                  <a:srgbClr val="000000"/>
                </a:solidFill>
                <a:uFill>
                  <a:solidFill>
                    <a:srgbClr val="FFFFFF"/>
                  </a:solidFill>
                </a:uFill>
                <a:latin typeface="Calibri"/>
                <a:ea typeface="DejaVu Sans"/>
              </a:rPr>
              <a:t>storm</a:t>
            </a:r>
            <a:r>
              <a:rPr lang="fr-FR" sz="2000" b="0" strike="noStrike" spc="-1" dirty="0" smtClean="0">
                <a:solidFill>
                  <a:srgbClr val="000000"/>
                </a:solidFill>
                <a:uFill>
                  <a:solidFill>
                    <a:srgbClr val="FFFFFF"/>
                  </a:solidFill>
                </a:uFill>
                <a:latin typeface="Calibri"/>
                <a:ea typeface="DejaVu Sans"/>
              </a:rPr>
              <a:t> structure </a:t>
            </a:r>
            <a:r>
              <a:rPr lang="fr-FR" sz="2000" b="0" strike="noStrike" spc="-1" dirty="0" err="1" smtClean="0">
                <a:solidFill>
                  <a:srgbClr val="000000"/>
                </a:solidFill>
                <a:uFill>
                  <a:solidFill>
                    <a:srgbClr val="FFFFFF"/>
                  </a:solidFill>
                </a:uFill>
                <a:latin typeface="Calibri"/>
                <a:ea typeface="DejaVu Sans"/>
              </a:rPr>
              <a:t>evolution</a:t>
            </a:r>
            <a:r>
              <a:rPr lang="fr-FR" sz="2000" b="0" strike="noStrike" spc="-1" dirty="0" smtClean="0">
                <a:solidFill>
                  <a:srgbClr val="000000"/>
                </a:solidFill>
                <a:uFill>
                  <a:solidFill>
                    <a:srgbClr val="FFFFFF"/>
                  </a:solidFill>
                </a:uFill>
                <a:latin typeface="Calibri"/>
                <a:ea typeface="DejaVu Sans"/>
              </a:rPr>
              <a:t> </a:t>
            </a:r>
            <a:r>
              <a:rPr lang="fr-FR" sz="2000" b="0" strike="noStrike" spc="-1" dirty="0" err="1" smtClean="0">
                <a:solidFill>
                  <a:srgbClr val="000000"/>
                </a:solidFill>
                <a:uFill>
                  <a:solidFill>
                    <a:srgbClr val="FFFFFF"/>
                  </a:solidFill>
                </a:uFill>
                <a:latin typeface="Calibri"/>
                <a:ea typeface="DejaVu Sans"/>
              </a:rPr>
              <a:t>is</a:t>
            </a:r>
            <a:r>
              <a:rPr lang="fr-FR" sz="2000" b="0" strike="noStrike" spc="-1" dirty="0" smtClean="0">
                <a:solidFill>
                  <a:srgbClr val="000000"/>
                </a:solidFill>
                <a:uFill>
                  <a:solidFill>
                    <a:srgbClr val="FFFFFF"/>
                  </a:solidFill>
                </a:uFill>
                <a:latin typeface="Calibri"/>
                <a:ea typeface="DejaVu Sans"/>
              </a:rPr>
              <a:t> </a:t>
            </a:r>
            <a:r>
              <a:rPr lang="fr-FR" sz="2000" b="0" strike="noStrike" spc="-1" dirty="0" err="1" smtClean="0">
                <a:solidFill>
                  <a:srgbClr val="000000"/>
                </a:solidFill>
                <a:uFill>
                  <a:solidFill>
                    <a:srgbClr val="FFFFFF"/>
                  </a:solidFill>
                </a:uFill>
                <a:latin typeface="Calibri"/>
                <a:ea typeface="DejaVu Sans"/>
              </a:rPr>
              <a:t>continuous</a:t>
            </a:r>
            <a:r>
              <a:rPr lang="fr-FR" sz="2000" spc="-1" dirty="0">
                <a:solidFill>
                  <a:srgbClr val="000000"/>
                </a:solidFill>
                <a:uFill>
                  <a:solidFill>
                    <a:srgbClr val="FFFFFF"/>
                  </a:solidFill>
                </a:uFill>
                <a:latin typeface="Calibri"/>
                <a:ea typeface="DejaVu Sans"/>
              </a:rPr>
              <a:t> </a:t>
            </a:r>
            <a:r>
              <a:rPr lang="fr-FR" sz="2000" spc="-1" dirty="0" smtClean="0">
                <a:solidFill>
                  <a:srgbClr val="000000"/>
                </a:solidFill>
                <a:uFill>
                  <a:solidFill>
                    <a:srgbClr val="FFFFFF"/>
                  </a:solidFill>
                </a:uFill>
                <a:latin typeface="Calibri"/>
                <a:ea typeface="DejaVu Sans"/>
              </a:rPr>
              <a:t>in time. </a:t>
            </a:r>
            <a:endParaRPr lang="fr-FR" sz="1800" b="0" strike="noStrike" spc="-1" dirty="0">
              <a:solidFill>
                <a:srgbClr val="000000"/>
              </a:solidFill>
              <a:uFill>
                <a:solidFill>
                  <a:srgbClr val="FFFFFF"/>
                </a:solidFill>
              </a:uFill>
              <a:latin typeface="Arial"/>
            </a:endParaRPr>
          </a:p>
          <a:p>
            <a:pPr algn="just">
              <a:lnSpc>
                <a:spcPct val="100000"/>
              </a:lnSpc>
            </a:pP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410756150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Evaluating the Impact of Morphing</a:t>
            </a:r>
            <a:endParaRPr lang="fr-FR" sz="1800" b="0" strike="noStrike" spc="-1">
              <a:solidFill>
                <a:srgbClr val="000000"/>
              </a:solidFill>
              <a:uFill>
                <a:solidFill>
                  <a:srgbClr val="FFFFFF"/>
                </a:solidFill>
              </a:uFill>
              <a:latin typeface="Arial"/>
            </a:endParaRPr>
          </a:p>
        </p:txBody>
      </p:sp>
      <p:pic>
        <p:nvPicPr>
          <p:cNvPr id="220" name="Picture 2"/>
          <p:cNvPicPr/>
          <p:nvPr/>
        </p:nvPicPr>
        <p:blipFill>
          <a:blip r:embed="rId2"/>
          <a:stretch/>
        </p:blipFill>
        <p:spPr>
          <a:xfrm>
            <a:off x="1979640" y="2644560"/>
            <a:ext cx="5459400" cy="4093560"/>
          </a:xfrm>
          <a:prstGeom prst="rect">
            <a:avLst/>
          </a:prstGeom>
          <a:ln>
            <a:noFill/>
          </a:ln>
        </p:spPr>
      </p:pic>
      <p:sp>
        <p:nvSpPr>
          <p:cNvPr id="221" name="CustomShape 2"/>
          <p:cNvSpPr/>
          <p:nvPr/>
        </p:nvSpPr>
        <p:spPr>
          <a:xfrm>
            <a:off x="289800" y="815400"/>
            <a:ext cx="7700760" cy="90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As the morphing distance is increased, the spread in the histogram becomes more pronounced at all wind speeds:</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
        <p:nvSpPr>
          <p:cNvPr id="5" name="CustomShape 1"/>
          <p:cNvSpPr/>
          <p:nvPr/>
        </p:nvSpPr>
        <p:spPr>
          <a:xfrm>
            <a:off x="1456562" y="1942098"/>
            <a:ext cx="6505555" cy="75980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800" b="0" strike="noStrike" spc="-1" dirty="0">
                <a:solidFill>
                  <a:srgbClr val="000000"/>
                </a:solidFill>
                <a:uFill>
                  <a:solidFill>
                    <a:srgbClr val="FFFFFF"/>
                  </a:solidFill>
                </a:uFill>
                <a:latin typeface="Calibri"/>
                <a:ea typeface="DejaVu Sans"/>
              </a:rPr>
              <a:t>Morphing distance: 600-650 km</a:t>
            </a:r>
            <a:endParaRPr lang="fr-FR" sz="2800" b="0" strike="noStrike" spc="-1" dirty="0">
              <a:solidFill>
                <a:srgbClr val="000000"/>
              </a:solidFill>
              <a:uFill>
                <a:solidFill>
                  <a:srgbClr val="FFFFFF"/>
                </a:solidFill>
              </a:uFill>
              <a:latin typeface="Arial"/>
            </a:endParaRPr>
          </a:p>
        </p:txBody>
      </p:sp>
      <p:sp>
        <p:nvSpPr>
          <p:cNvPr id="6" name="CustomShape 1"/>
          <p:cNvSpPr/>
          <p:nvPr/>
        </p:nvSpPr>
        <p:spPr>
          <a:xfrm>
            <a:off x="-52975" y="2835933"/>
            <a:ext cx="2322290" cy="9751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800" b="1" strike="noStrike" spc="-1" dirty="0">
                <a:uFill>
                  <a:solidFill>
                    <a:srgbClr val="FFFFFF"/>
                  </a:solidFill>
                </a:uFill>
                <a:latin typeface="Calibri"/>
                <a:ea typeface="DejaVu Sans"/>
              </a:rPr>
              <a:t>NO MORPHING</a:t>
            </a:r>
            <a:endParaRPr lang="fr-FR" sz="2800" b="1" strike="noStrike" spc="-1" dirty="0">
              <a:uFill>
                <a:solidFill>
                  <a:srgbClr val="FFFFFF"/>
                </a:solidFill>
              </a:uFill>
              <a:latin typeface="Arial"/>
            </a:endParaRPr>
          </a:p>
        </p:txBody>
      </p:sp>
    </p:spTree>
    <p:extLst>
      <p:ext uri="{BB962C8B-B14F-4D97-AF65-F5344CB8AC3E}">
        <p14:creationId xmlns:p14="http://schemas.microsoft.com/office/powerpoint/2010/main" val="398537934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Evaluating the Impact of Morphing</a:t>
            </a:r>
            <a:endParaRPr lang="fr-FR" sz="1800" b="0" strike="noStrike" spc="-1">
              <a:solidFill>
                <a:srgbClr val="000000"/>
              </a:solidFill>
              <a:uFill>
                <a:solidFill>
                  <a:srgbClr val="FFFFFF"/>
                </a:solidFill>
              </a:uFill>
              <a:latin typeface="Arial"/>
            </a:endParaRPr>
          </a:p>
        </p:txBody>
      </p:sp>
      <p:pic>
        <p:nvPicPr>
          <p:cNvPr id="223" name="Picture 2"/>
          <p:cNvPicPr/>
          <p:nvPr/>
        </p:nvPicPr>
        <p:blipFill>
          <a:blip r:embed="rId2"/>
          <a:stretch/>
        </p:blipFill>
        <p:spPr>
          <a:xfrm>
            <a:off x="1979640" y="2644560"/>
            <a:ext cx="5459400" cy="4093560"/>
          </a:xfrm>
          <a:prstGeom prst="rect">
            <a:avLst/>
          </a:prstGeom>
          <a:ln>
            <a:noFill/>
          </a:ln>
        </p:spPr>
      </p:pic>
      <p:sp>
        <p:nvSpPr>
          <p:cNvPr id="224" name="CustomShape 2"/>
          <p:cNvSpPr/>
          <p:nvPr/>
        </p:nvSpPr>
        <p:spPr>
          <a:xfrm>
            <a:off x="289800" y="815400"/>
            <a:ext cx="7700760" cy="90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dirty="0" err="1">
                <a:solidFill>
                  <a:srgbClr val="000000"/>
                </a:solidFill>
                <a:uFill>
                  <a:solidFill>
                    <a:srgbClr val="FFFFFF"/>
                  </a:solidFill>
                </a:uFill>
                <a:latin typeface="Calibri"/>
                <a:ea typeface="DejaVu Sans"/>
              </a:rPr>
              <a:t>Applying</a:t>
            </a:r>
            <a:r>
              <a:rPr lang="fr-FR" sz="1800" b="0" strike="noStrike" spc="-1" dirty="0">
                <a:solidFill>
                  <a:srgbClr val="000000"/>
                </a:solidFill>
                <a:uFill>
                  <a:solidFill>
                    <a:srgbClr val="FFFFFF"/>
                  </a:solidFill>
                </a:uFill>
                <a:latin typeface="Calibri"/>
                <a:ea typeface="DejaVu Sans"/>
              </a:rPr>
              <a:t> the </a:t>
            </a:r>
            <a:r>
              <a:rPr lang="fr-FR" sz="1800" b="0" strike="noStrike" spc="-1" dirty="0" err="1">
                <a:solidFill>
                  <a:srgbClr val="000000"/>
                </a:solidFill>
                <a:uFill>
                  <a:solidFill>
                    <a:srgbClr val="FFFFFF"/>
                  </a:solidFill>
                </a:uFill>
                <a:latin typeface="Calibri"/>
                <a:ea typeface="DejaVu Sans"/>
              </a:rPr>
              <a:t>optical</a:t>
            </a:r>
            <a:r>
              <a:rPr lang="fr-FR" sz="1800" b="0" strike="noStrike" spc="-1" dirty="0">
                <a:solidFill>
                  <a:srgbClr val="000000"/>
                </a:solidFill>
                <a:uFill>
                  <a:solidFill>
                    <a:srgbClr val="FFFFFF"/>
                  </a:solidFill>
                </a:uFill>
                <a:latin typeface="Calibri"/>
                <a:ea typeface="DejaVu Sans"/>
              </a:rPr>
              <a:t> flow morphing </a:t>
            </a:r>
            <a:r>
              <a:rPr lang="fr-FR" sz="1800" b="0" strike="noStrike" spc="-1" dirty="0" err="1">
                <a:solidFill>
                  <a:srgbClr val="000000"/>
                </a:solidFill>
                <a:uFill>
                  <a:solidFill>
                    <a:srgbClr val="FFFFFF"/>
                  </a:solidFill>
                </a:uFill>
                <a:latin typeface="Calibri"/>
                <a:ea typeface="DejaVu Sans"/>
              </a:rPr>
              <a:t>method</a:t>
            </a:r>
            <a:r>
              <a:rPr lang="fr-FR" sz="1800" b="0" strike="noStrike" spc="-1" dirty="0">
                <a:solidFill>
                  <a:srgbClr val="000000"/>
                </a:solidFill>
                <a:uFill>
                  <a:solidFill>
                    <a:srgbClr val="FFFFFF"/>
                  </a:solidFill>
                </a:uFill>
                <a:latin typeface="Calibri"/>
                <a:ea typeface="DejaVu Sans"/>
              </a:rPr>
              <a:t> </a:t>
            </a:r>
            <a:r>
              <a:rPr lang="fr-FR" sz="1800" b="0" strike="noStrike" spc="-1" dirty="0" err="1">
                <a:solidFill>
                  <a:srgbClr val="000000"/>
                </a:solidFill>
                <a:uFill>
                  <a:solidFill>
                    <a:srgbClr val="FFFFFF"/>
                  </a:solidFill>
                </a:uFill>
                <a:latin typeface="Calibri"/>
                <a:ea typeface="DejaVu Sans"/>
              </a:rPr>
              <a:t>reduces</a:t>
            </a:r>
            <a:r>
              <a:rPr lang="fr-FR" sz="1800" b="0" strike="noStrike" spc="-1" dirty="0">
                <a:solidFill>
                  <a:srgbClr val="000000"/>
                </a:solidFill>
                <a:uFill>
                  <a:solidFill>
                    <a:srgbClr val="FFFFFF"/>
                  </a:solidFill>
                </a:uFill>
                <a:latin typeface="Calibri"/>
                <a:ea typeface="DejaVu Sans"/>
              </a:rPr>
              <a:t> the spread in the distribution, </a:t>
            </a:r>
            <a:r>
              <a:rPr lang="fr-FR" sz="1800" b="0" strike="noStrike" spc="-1" dirty="0" err="1">
                <a:solidFill>
                  <a:srgbClr val="000000"/>
                </a:solidFill>
                <a:uFill>
                  <a:solidFill>
                    <a:srgbClr val="FFFFFF"/>
                  </a:solidFill>
                </a:uFill>
                <a:latin typeface="Calibri"/>
                <a:ea typeface="DejaVu Sans"/>
              </a:rPr>
              <a:t>even</a:t>
            </a:r>
            <a:r>
              <a:rPr lang="fr-FR" sz="1800" b="0" strike="noStrike" spc="-1" dirty="0">
                <a:solidFill>
                  <a:srgbClr val="000000"/>
                </a:solidFill>
                <a:uFill>
                  <a:solidFill>
                    <a:srgbClr val="FFFFFF"/>
                  </a:solidFill>
                </a:uFill>
                <a:latin typeface="Calibri"/>
                <a:ea typeface="DejaVu Sans"/>
              </a:rPr>
              <a:t> at large </a:t>
            </a:r>
            <a:r>
              <a:rPr lang="fr-FR" sz="1800" b="0" strike="noStrike" spc="-1" dirty="0" err="1">
                <a:solidFill>
                  <a:srgbClr val="000000"/>
                </a:solidFill>
                <a:uFill>
                  <a:solidFill>
                    <a:srgbClr val="FFFFFF"/>
                  </a:solidFill>
                </a:uFill>
                <a:latin typeface="Calibri"/>
                <a:ea typeface="DejaVu Sans"/>
              </a:rPr>
              <a:t>displacements</a:t>
            </a:r>
            <a:r>
              <a:rPr lang="fr-FR" sz="1800" b="0" strike="noStrike" spc="-1" dirty="0">
                <a:solidFill>
                  <a:srgbClr val="000000"/>
                </a:solidFill>
                <a:uFill>
                  <a:solidFill>
                    <a:srgbClr val="FFFFFF"/>
                  </a:solidFill>
                </a:uFill>
                <a:latin typeface="Calibri"/>
                <a:ea typeface="DejaVu Sans"/>
              </a:rPr>
              <a:t> </a:t>
            </a:r>
            <a:r>
              <a:rPr lang="fr-FR" sz="1800" b="0" strike="noStrike" spc="-1" dirty="0" err="1">
                <a:solidFill>
                  <a:srgbClr val="000000"/>
                </a:solidFill>
                <a:uFill>
                  <a:solidFill>
                    <a:srgbClr val="FFFFFF"/>
                  </a:solidFill>
                </a:uFill>
                <a:latin typeface="Calibri"/>
                <a:ea typeface="DejaVu Sans"/>
              </a:rPr>
              <a:t>beyond</a:t>
            </a:r>
            <a:r>
              <a:rPr lang="fr-FR" sz="1800" b="0" strike="noStrike" spc="-1" dirty="0">
                <a:solidFill>
                  <a:srgbClr val="000000"/>
                </a:solidFill>
                <a:uFill>
                  <a:solidFill>
                    <a:srgbClr val="FFFFFF"/>
                  </a:solidFill>
                </a:uFill>
                <a:latin typeface="Calibri"/>
                <a:ea typeface="DejaVu Sans"/>
              </a:rPr>
              <a:t> 600 km:</a:t>
            </a:r>
            <a:endParaRPr lang="fr-FR" sz="1800" b="0" strike="noStrike" spc="-1" dirty="0">
              <a:solidFill>
                <a:srgbClr val="000000"/>
              </a:solidFill>
              <a:uFill>
                <a:solidFill>
                  <a:srgbClr val="FFFFFF"/>
                </a:solidFill>
              </a:uFill>
              <a:latin typeface="Arial"/>
            </a:endParaRPr>
          </a:p>
          <a:p>
            <a:pPr algn="just">
              <a:lnSpc>
                <a:spcPct val="100000"/>
              </a:lnSpc>
            </a:pPr>
            <a:endParaRPr lang="fr-FR" sz="1800" b="0" strike="noStrike" spc="-1" dirty="0">
              <a:solidFill>
                <a:srgbClr val="000000"/>
              </a:solidFill>
              <a:uFill>
                <a:solidFill>
                  <a:srgbClr val="FFFFFF"/>
                </a:solidFill>
              </a:uFill>
              <a:latin typeface="Arial"/>
            </a:endParaRPr>
          </a:p>
        </p:txBody>
      </p:sp>
      <p:sp>
        <p:nvSpPr>
          <p:cNvPr id="5" name="CustomShape 1"/>
          <p:cNvSpPr/>
          <p:nvPr/>
        </p:nvSpPr>
        <p:spPr>
          <a:xfrm>
            <a:off x="1456562" y="1942098"/>
            <a:ext cx="6505555" cy="75980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800" b="0" strike="noStrike" spc="-1" dirty="0">
                <a:solidFill>
                  <a:srgbClr val="000000"/>
                </a:solidFill>
                <a:uFill>
                  <a:solidFill>
                    <a:srgbClr val="FFFFFF"/>
                  </a:solidFill>
                </a:uFill>
                <a:latin typeface="Calibri"/>
                <a:ea typeface="DejaVu Sans"/>
              </a:rPr>
              <a:t>Morphing distance: 600-650 km</a:t>
            </a:r>
            <a:endParaRPr lang="fr-FR" sz="2800" b="0" strike="noStrike" spc="-1" dirty="0">
              <a:solidFill>
                <a:srgbClr val="000000"/>
              </a:solidFill>
              <a:uFill>
                <a:solidFill>
                  <a:srgbClr val="FFFFFF"/>
                </a:solidFill>
              </a:uFill>
              <a:latin typeface="Arial"/>
            </a:endParaRPr>
          </a:p>
        </p:txBody>
      </p:sp>
      <p:sp>
        <p:nvSpPr>
          <p:cNvPr id="6" name="CustomShape 1"/>
          <p:cNvSpPr/>
          <p:nvPr/>
        </p:nvSpPr>
        <p:spPr>
          <a:xfrm>
            <a:off x="-52975" y="2835933"/>
            <a:ext cx="2322290" cy="9751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800" b="1" strike="noStrike" spc="-1" dirty="0">
                <a:uFill>
                  <a:solidFill>
                    <a:srgbClr val="FFFFFF"/>
                  </a:solidFill>
                </a:uFill>
                <a:latin typeface="Calibri"/>
                <a:ea typeface="DejaVu Sans"/>
              </a:rPr>
              <a:t>WITH MORPHING</a:t>
            </a:r>
            <a:endParaRPr lang="fr-FR" sz="2800" b="1" strike="noStrike" spc="-1" dirty="0">
              <a:uFill>
                <a:solidFill>
                  <a:srgbClr val="FFFFFF"/>
                </a:solidFill>
              </a:uFill>
              <a:latin typeface="Arial"/>
            </a:endParaRPr>
          </a:p>
        </p:txBody>
      </p:sp>
    </p:spTree>
    <p:extLst>
      <p:ext uri="{BB962C8B-B14F-4D97-AF65-F5344CB8AC3E}">
        <p14:creationId xmlns:p14="http://schemas.microsoft.com/office/powerpoint/2010/main" val="298709796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Evaluating the Impact of Morphing</a:t>
            </a:r>
            <a:endParaRPr lang="fr-FR" sz="1800" b="0" strike="noStrike" spc="-1">
              <a:solidFill>
                <a:srgbClr val="000000"/>
              </a:solidFill>
              <a:uFill>
                <a:solidFill>
                  <a:srgbClr val="FFFFFF"/>
                </a:solidFill>
              </a:uFill>
              <a:latin typeface="Arial"/>
            </a:endParaRPr>
          </a:p>
        </p:txBody>
      </p:sp>
      <p:pic>
        <p:nvPicPr>
          <p:cNvPr id="235" name="Picture 2"/>
          <p:cNvPicPr/>
          <p:nvPr/>
        </p:nvPicPr>
        <p:blipFill>
          <a:blip r:embed="rId2"/>
          <a:stretch/>
        </p:blipFill>
        <p:spPr>
          <a:xfrm>
            <a:off x="1979640" y="2644560"/>
            <a:ext cx="5459400" cy="4093560"/>
          </a:xfrm>
          <a:prstGeom prst="rect">
            <a:avLst/>
          </a:prstGeom>
          <a:ln>
            <a:noFill/>
          </a:ln>
        </p:spPr>
      </p:pic>
      <p:sp>
        <p:nvSpPr>
          <p:cNvPr id="236" name="CustomShape 2"/>
          <p:cNvSpPr/>
          <p:nvPr/>
        </p:nvSpPr>
        <p:spPr>
          <a:xfrm>
            <a:off x="289800" y="815400"/>
            <a:ext cx="7700760" cy="118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Applying the ECMWF-based temporal correction but no morphing also reduces the spread, but some wind speed-dependent distortion is apparently introduced. This is especially evident for WindSat wind speeds around 10-15 m/s:</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
        <p:nvSpPr>
          <p:cNvPr id="5" name="CustomShape 1"/>
          <p:cNvSpPr/>
          <p:nvPr/>
        </p:nvSpPr>
        <p:spPr>
          <a:xfrm>
            <a:off x="-52975" y="2835932"/>
            <a:ext cx="2322290" cy="34180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800" b="1" strike="noStrike" spc="-1" dirty="0">
                <a:uFill>
                  <a:solidFill>
                    <a:srgbClr val="FFFFFF"/>
                  </a:solidFill>
                </a:uFill>
                <a:latin typeface="Calibri"/>
                <a:ea typeface="DejaVu Sans"/>
              </a:rPr>
              <a:t>NO MORPHING</a:t>
            </a:r>
          </a:p>
          <a:p>
            <a:pPr algn="ctr">
              <a:lnSpc>
                <a:spcPct val="100000"/>
              </a:lnSpc>
            </a:pPr>
            <a:r>
              <a:rPr lang="fr-FR" sz="2800" b="1" spc="-1" dirty="0">
                <a:uFill>
                  <a:solidFill>
                    <a:srgbClr val="FFFFFF"/>
                  </a:solidFill>
                </a:uFill>
                <a:latin typeface="Calibri"/>
              </a:rPr>
              <a:t>BUT WITH ECMWF EVOLUTION APPLIED TO SAT WINDS</a:t>
            </a:r>
            <a:endParaRPr lang="fr-FR" sz="2800" b="1" strike="noStrike" spc="-1" dirty="0">
              <a:uFill>
                <a:solidFill>
                  <a:srgbClr val="FFFFFF"/>
                </a:solidFill>
              </a:uFill>
              <a:latin typeface="Arial"/>
            </a:endParaRPr>
          </a:p>
        </p:txBody>
      </p:sp>
    </p:spTree>
    <p:extLst>
      <p:ext uri="{BB962C8B-B14F-4D97-AF65-F5344CB8AC3E}">
        <p14:creationId xmlns:p14="http://schemas.microsoft.com/office/powerpoint/2010/main" val="37609524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dirty="0" err="1">
                <a:solidFill>
                  <a:srgbClr val="000000"/>
                </a:solidFill>
                <a:uFill>
                  <a:solidFill>
                    <a:srgbClr val="FFFFFF"/>
                  </a:solidFill>
                </a:uFill>
                <a:latin typeface="Calibri"/>
                <a:ea typeface="DejaVu Sans"/>
              </a:rPr>
              <a:t>Current</a:t>
            </a:r>
            <a:r>
              <a:rPr lang="fr-FR" sz="4000" b="0" strike="noStrike" spc="-1" dirty="0">
                <a:solidFill>
                  <a:srgbClr val="000000"/>
                </a:solidFill>
                <a:uFill>
                  <a:solidFill>
                    <a:srgbClr val="FFFFFF"/>
                  </a:solidFill>
                </a:uFill>
                <a:latin typeface="Calibri"/>
                <a:ea typeface="DejaVu Sans"/>
              </a:rPr>
              <a:t> Issue 1: </a:t>
            </a:r>
            <a:r>
              <a:rPr lang="fr-FR" sz="4000" b="0" strike="noStrike" spc="-1" dirty="0" err="1">
                <a:solidFill>
                  <a:srgbClr val="000000"/>
                </a:solidFill>
                <a:uFill>
                  <a:solidFill>
                    <a:srgbClr val="FFFFFF"/>
                  </a:solidFill>
                </a:uFill>
                <a:latin typeface="Calibri"/>
                <a:ea typeface="DejaVu Sans"/>
              </a:rPr>
              <a:t>Consistency</a:t>
            </a:r>
            <a:r>
              <a:rPr lang="fr-FR" sz="4000" b="0" strike="noStrike" spc="-1" dirty="0">
                <a:solidFill>
                  <a:srgbClr val="000000"/>
                </a:solidFill>
                <a:uFill>
                  <a:solidFill>
                    <a:srgbClr val="FFFFFF"/>
                  </a:solidFill>
                </a:uFill>
                <a:latin typeface="Calibri"/>
                <a:ea typeface="DejaVu Sans"/>
              </a:rPr>
              <a:t> </a:t>
            </a:r>
            <a:r>
              <a:rPr lang="fr-FR" sz="4000" b="0" strike="noStrike" spc="-1" dirty="0" err="1">
                <a:solidFill>
                  <a:srgbClr val="000000"/>
                </a:solidFill>
                <a:uFill>
                  <a:solidFill>
                    <a:srgbClr val="FFFFFF"/>
                  </a:solidFill>
                </a:uFill>
                <a:latin typeface="Calibri"/>
                <a:ea typeface="DejaVu Sans"/>
              </a:rPr>
              <a:t>between</a:t>
            </a:r>
            <a:r>
              <a:rPr lang="fr-FR" sz="4000" b="0" strike="noStrike" spc="-1" dirty="0">
                <a:solidFill>
                  <a:srgbClr val="000000"/>
                </a:solidFill>
                <a:uFill>
                  <a:solidFill>
                    <a:srgbClr val="FFFFFF"/>
                  </a:solidFill>
                </a:uFill>
                <a:latin typeface="Calibri"/>
                <a:ea typeface="DejaVu Sans"/>
              </a:rPr>
              <a:t> </a:t>
            </a:r>
            <a:r>
              <a:rPr lang="fr-FR" sz="4000" b="0" strike="noStrike" spc="-1" dirty="0" err="1">
                <a:solidFill>
                  <a:srgbClr val="000000"/>
                </a:solidFill>
                <a:uFill>
                  <a:solidFill>
                    <a:srgbClr val="FFFFFF"/>
                  </a:solidFill>
                </a:uFill>
                <a:latin typeface="Calibri"/>
                <a:ea typeface="DejaVu Sans"/>
              </a:rPr>
              <a:t>Remoting</a:t>
            </a:r>
            <a:r>
              <a:rPr lang="fr-FR" sz="4000" b="0" strike="noStrike" spc="-1" dirty="0">
                <a:solidFill>
                  <a:srgbClr val="000000"/>
                </a:solidFill>
                <a:uFill>
                  <a:solidFill>
                    <a:srgbClr val="FFFFFF"/>
                  </a:solidFill>
                </a:uFill>
                <a:latin typeface="Calibri"/>
                <a:ea typeface="DejaVu Sans"/>
              </a:rPr>
              <a:t> </a:t>
            </a:r>
            <a:r>
              <a:rPr lang="fr-FR" sz="4000" b="0" strike="noStrike" spc="-1" dirty="0" err="1">
                <a:solidFill>
                  <a:srgbClr val="000000"/>
                </a:solidFill>
                <a:uFill>
                  <a:solidFill>
                    <a:srgbClr val="FFFFFF"/>
                  </a:solidFill>
                </a:uFill>
                <a:latin typeface="Calibri"/>
                <a:ea typeface="DejaVu Sans"/>
              </a:rPr>
              <a:t>Sensing</a:t>
            </a:r>
            <a:r>
              <a:rPr lang="fr-FR" sz="4000" b="0" strike="noStrike" spc="-1" dirty="0">
                <a:solidFill>
                  <a:srgbClr val="000000"/>
                </a:solidFill>
                <a:uFill>
                  <a:solidFill>
                    <a:srgbClr val="FFFFFF"/>
                  </a:solidFill>
                </a:uFill>
                <a:latin typeface="Calibri"/>
                <a:ea typeface="DejaVu Sans"/>
              </a:rPr>
              <a:t> Wind </a:t>
            </a:r>
            <a:r>
              <a:rPr lang="fr-FR" sz="4000" b="0" strike="noStrike" spc="-1" dirty="0" err="1">
                <a:solidFill>
                  <a:srgbClr val="000000"/>
                </a:solidFill>
                <a:uFill>
                  <a:solidFill>
                    <a:srgbClr val="FFFFFF"/>
                  </a:solidFill>
                </a:uFill>
                <a:latin typeface="Calibri"/>
                <a:ea typeface="DejaVu Sans"/>
              </a:rPr>
              <a:t>Products</a:t>
            </a:r>
            <a:endParaRPr lang="fr-FR" sz="1800" b="0" strike="noStrike" spc="-1" dirty="0">
              <a:solidFill>
                <a:srgbClr val="000000"/>
              </a:solidFill>
              <a:uFill>
                <a:solidFill>
                  <a:srgbClr val="FFFFFF"/>
                </a:solidFill>
              </a:uFill>
              <a:latin typeface="Arial"/>
            </a:endParaRPr>
          </a:p>
        </p:txBody>
      </p:sp>
      <p:sp>
        <p:nvSpPr>
          <p:cNvPr id="236" name="CustomShape 2"/>
          <p:cNvSpPr/>
          <p:nvPr/>
        </p:nvSpPr>
        <p:spPr>
          <a:xfrm>
            <a:off x="412200" y="2308034"/>
            <a:ext cx="7700760" cy="118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pc="-1" dirty="0">
                <a:solidFill>
                  <a:srgbClr val="000000"/>
                </a:solidFill>
                <a:uFill>
                  <a:solidFill>
                    <a:srgbClr val="FFFFFF"/>
                  </a:solidFill>
                </a:uFill>
                <a:latin typeface="Calibri"/>
              </a:rPr>
              <a:t>A key issue </a:t>
            </a:r>
            <a:r>
              <a:rPr lang="fr-FR" spc="-1" dirty="0" err="1">
                <a:solidFill>
                  <a:srgbClr val="000000"/>
                </a:solidFill>
                <a:uFill>
                  <a:solidFill>
                    <a:srgbClr val="FFFFFF"/>
                  </a:solidFill>
                </a:uFill>
                <a:latin typeface="Calibri"/>
              </a:rPr>
              <a:t>that</a:t>
            </a:r>
            <a:r>
              <a:rPr lang="fr-FR" spc="-1" dirty="0">
                <a:solidFill>
                  <a:srgbClr val="000000"/>
                </a:solidFill>
                <a:uFill>
                  <a:solidFill>
                    <a:srgbClr val="FFFFFF"/>
                  </a:solidFill>
                </a:uFill>
                <a:latin typeface="Calibri"/>
              </a:rPr>
              <a:t> </a:t>
            </a:r>
            <a:r>
              <a:rPr lang="fr-FR" spc="-1" dirty="0" err="1">
                <a:solidFill>
                  <a:srgbClr val="000000"/>
                </a:solidFill>
                <a:uFill>
                  <a:solidFill>
                    <a:srgbClr val="FFFFFF"/>
                  </a:solidFill>
                </a:uFill>
                <a:latin typeface="Calibri"/>
              </a:rPr>
              <a:t>remain</a:t>
            </a:r>
            <a:r>
              <a:rPr lang="fr-FR" spc="-1" dirty="0">
                <a:solidFill>
                  <a:srgbClr val="000000"/>
                </a:solidFill>
                <a:uFill>
                  <a:solidFill>
                    <a:srgbClr val="FFFFFF"/>
                  </a:solidFill>
                </a:uFill>
                <a:latin typeface="Calibri"/>
              </a:rPr>
              <a:t> to </a:t>
            </a:r>
            <a:r>
              <a:rPr lang="fr-FR" spc="-1" dirty="0" err="1">
                <a:solidFill>
                  <a:srgbClr val="000000"/>
                </a:solidFill>
                <a:uFill>
                  <a:solidFill>
                    <a:srgbClr val="FFFFFF"/>
                  </a:solidFill>
                </a:uFill>
                <a:latin typeface="Calibri"/>
              </a:rPr>
              <a:t>be</a:t>
            </a:r>
            <a:r>
              <a:rPr lang="fr-FR" spc="-1" dirty="0">
                <a:solidFill>
                  <a:srgbClr val="000000"/>
                </a:solidFill>
                <a:uFill>
                  <a:solidFill>
                    <a:srgbClr val="FFFFFF"/>
                  </a:solidFill>
                </a:uFill>
                <a:latin typeface="Calibri"/>
              </a:rPr>
              <a:t> </a:t>
            </a:r>
            <a:r>
              <a:rPr lang="fr-FR" spc="-1" dirty="0" err="1">
                <a:solidFill>
                  <a:srgbClr val="000000"/>
                </a:solidFill>
                <a:uFill>
                  <a:solidFill>
                    <a:srgbClr val="FFFFFF"/>
                  </a:solidFill>
                </a:uFill>
                <a:latin typeface="Calibri"/>
              </a:rPr>
              <a:t>resolved</a:t>
            </a:r>
            <a:r>
              <a:rPr lang="fr-FR" spc="-1" dirty="0">
                <a:solidFill>
                  <a:srgbClr val="000000"/>
                </a:solidFill>
                <a:uFill>
                  <a:solidFill>
                    <a:srgbClr val="FFFFFF"/>
                  </a:solidFill>
                </a:uFill>
                <a:latin typeface="Calibri"/>
              </a:rPr>
              <a:t> </a:t>
            </a:r>
            <a:r>
              <a:rPr lang="fr-FR" spc="-1" dirty="0" err="1">
                <a:solidFill>
                  <a:srgbClr val="000000"/>
                </a:solidFill>
                <a:uFill>
                  <a:solidFill>
                    <a:srgbClr val="FFFFFF"/>
                  </a:solidFill>
                </a:uFill>
                <a:latin typeface="Calibri"/>
              </a:rPr>
              <a:t>is</a:t>
            </a:r>
            <a:r>
              <a:rPr lang="fr-FR" spc="-1" dirty="0">
                <a:solidFill>
                  <a:srgbClr val="000000"/>
                </a:solidFill>
                <a:uFill>
                  <a:solidFill>
                    <a:srgbClr val="FFFFFF"/>
                  </a:solidFill>
                </a:uFill>
                <a:latin typeface="Calibri"/>
              </a:rPr>
              <a:t> how to deal </a:t>
            </a:r>
            <a:r>
              <a:rPr lang="fr-FR" spc="-1" dirty="0" err="1">
                <a:solidFill>
                  <a:srgbClr val="000000"/>
                </a:solidFill>
                <a:uFill>
                  <a:solidFill>
                    <a:srgbClr val="FFFFFF"/>
                  </a:solidFill>
                </a:uFill>
                <a:latin typeface="Calibri"/>
              </a:rPr>
              <a:t>with</a:t>
            </a:r>
            <a:r>
              <a:rPr lang="fr-FR" spc="-1" dirty="0">
                <a:solidFill>
                  <a:srgbClr val="000000"/>
                </a:solidFill>
                <a:uFill>
                  <a:solidFill>
                    <a:srgbClr val="FFFFFF"/>
                  </a:solidFill>
                </a:uFill>
                <a:latin typeface="Calibri"/>
              </a:rPr>
              <a:t> </a:t>
            </a:r>
            <a:r>
              <a:rPr lang="fr-FR" spc="-1" dirty="0" err="1">
                <a:solidFill>
                  <a:srgbClr val="000000"/>
                </a:solidFill>
                <a:uFill>
                  <a:solidFill>
                    <a:srgbClr val="FFFFFF"/>
                  </a:solidFill>
                </a:uFill>
                <a:latin typeface="Calibri"/>
              </a:rPr>
              <a:t>inconsistencies</a:t>
            </a:r>
            <a:r>
              <a:rPr lang="fr-FR" spc="-1" dirty="0">
                <a:solidFill>
                  <a:srgbClr val="000000"/>
                </a:solidFill>
                <a:uFill>
                  <a:solidFill>
                    <a:srgbClr val="FFFFFF"/>
                  </a:solidFill>
                </a:uFill>
                <a:latin typeface="Calibri"/>
              </a:rPr>
              <a:t> (</a:t>
            </a:r>
            <a:r>
              <a:rPr lang="fr-FR" spc="-1" dirty="0" err="1">
                <a:solidFill>
                  <a:srgbClr val="000000"/>
                </a:solidFill>
                <a:uFill>
                  <a:solidFill>
                    <a:srgbClr val="FFFFFF"/>
                  </a:solidFill>
                </a:uFill>
                <a:latin typeface="Calibri"/>
              </a:rPr>
              <a:t>biases</a:t>
            </a:r>
            <a:r>
              <a:rPr lang="fr-FR" spc="-1" dirty="0">
                <a:solidFill>
                  <a:srgbClr val="000000"/>
                </a:solidFill>
                <a:uFill>
                  <a:solidFill>
                    <a:srgbClr val="FFFFFF"/>
                  </a:solidFill>
                </a:uFill>
                <a:latin typeface="Calibri"/>
              </a:rPr>
              <a:t>) </a:t>
            </a:r>
            <a:r>
              <a:rPr lang="fr-FR" spc="-1" dirty="0" err="1">
                <a:solidFill>
                  <a:srgbClr val="000000"/>
                </a:solidFill>
                <a:uFill>
                  <a:solidFill>
                    <a:srgbClr val="FFFFFF"/>
                  </a:solidFill>
                </a:uFill>
                <a:latin typeface="Calibri"/>
              </a:rPr>
              <a:t>between</a:t>
            </a:r>
            <a:r>
              <a:rPr lang="fr-FR" spc="-1" dirty="0">
                <a:solidFill>
                  <a:srgbClr val="000000"/>
                </a:solidFill>
                <a:uFill>
                  <a:solidFill>
                    <a:srgbClr val="FFFFFF"/>
                  </a:solidFill>
                </a:uFill>
                <a:latin typeface="Calibri"/>
              </a:rPr>
              <a:t> </a:t>
            </a:r>
            <a:r>
              <a:rPr lang="fr-FR" spc="-1" dirty="0" err="1">
                <a:solidFill>
                  <a:srgbClr val="000000"/>
                </a:solidFill>
                <a:uFill>
                  <a:solidFill>
                    <a:srgbClr val="FFFFFF"/>
                  </a:solidFill>
                </a:uFill>
                <a:latin typeface="Calibri"/>
              </a:rPr>
              <a:t>different</a:t>
            </a:r>
            <a:r>
              <a:rPr lang="fr-FR" spc="-1" dirty="0">
                <a:solidFill>
                  <a:srgbClr val="000000"/>
                </a:solidFill>
                <a:uFill>
                  <a:solidFill>
                    <a:srgbClr val="FFFFFF"/>
                  </a:solidFill>
                </a:uFill>
                <a:latin typeface="Calibri"/>
              </a:rPr>
              <a:t> </a:t>
            </a:r>
            <a:r>
              <a:rPr lang="fr-FR" spc="-1" dirty="0" err="1">
                <a:solidFill>
                  <a:srgbClr val="000000"/>
                </a:solidFill>
                <a:uFill>
                  <a:solidFill>
                    <a:srgbClr val="FFFFFF"/>
                  </a:solidFill>
                </a:uFill>
                <a:latin typeface="Calibri"/>
              </a:rPr>
              <a:t>wind</a:t>
            </a:r>
            <a:r>
              <a:rPr lang="fr-FR" spc="-1" dirty="0">
                <a:solidFill>
                  <a:srgbClr val="000000"/>
                </a:solidFill>
                <a:uFill>
                  <a:solidFill>
                    <a:srgbClr val="FFFFFF"/>
                  </a:solidFill>
                </a:uFill>
                <a:latin typeface="Calibri"/>
              </a:rPr>
              <a:t> speed </a:t>
            </a:r>
            <a:r>
              <a:rPr lang="fr-FR" spc="-1" dirty="0" err="1">
                <a:solidFill>
                  <a:srgbClr val="000000"/>
                </a:solidFill>
                <a:uFill>
                  <a:solidFill>
                    <a:srgbClr val="FFFFFF"/>
                  </a:solidFill>
                </a:uFill>
                <a:latin typeface="Calibri"/>
              </a:rPr>
              <a:t>products</a:t>
            </a:r>
            <a:r>
              <a:rPr lang="fr-FR" spc="-1" dirty="0">
                <a:solidFill>
                  <a:srgbClr val="000000"/>
                </a:solidFill>
                <a:uFill>
                  <a:solidFill>
                    <a:srgbClr val="FFFFFF"/>
                  </a:solidFill>
                </a:uFill>
                <a:latin typeface="Calibri"/>
              </a:rPr>
              <a:t> </a:t>
            </a:r>
            <a:r>
              <a:rPr lang="fr-FR" spc="-1" dirty="0" err="1">
                <a:solidFill>
                  <a:srgbClr val="000000"/>
                </a:solidFill>
                <a:uFill>
                  <a:solidFill>
                    <a:srgbClr val="FFFFFF"/>
                  </a:solidFill>
                </a:uFill>
                <a:latin typeface="Calibri"/>
              </a:rPr>
              <a:t>included</a:t>
            </a:r>
            <a:r>
              <a:rPr lang="fr-FR" spc="-1" dirty="0">
                <a:solidFill>
                  <a:srgbClr val="000000"/>
                </a:solidFill>
                <a:uFill>
                  <a:solidFill>
                    <a:srgbClr val="FFFFFF"/>
                  </a:solidFill>
                </a:uFill>
                <a:latin typeface="Calibri"/>
              </a:rPr>
              <a:t> in the </a:t>
            </a:r>
            <a:r>
              <a:rPr lang="fr-FR" spc="-1" dirty="0" err="1">
                <a:solidFill>
                  <a:srgbClr val="000000"/>
                </a:solidFill>
                <a:uFill>
                  <a:solidFill>
                    <a:srgbClr val="FFFFFF"/>
                  </a:solidFill>
                </a:uFill>
                <a:latin typeface="Calibri"/>
              </a:rPr>
              <a:t>blended</a:t>
            </a:r>
            <a:r>
              <a:rPr lang="fr-FR" spc="-1" dirty="0">
                <a:solidFill>
                  <a:srgbClr val="000000"/>
                </a:solidFill>
                <a:uFill>
                  <a:solidFill>
                    <a:srgbClr val="FFFFFF"/>
                  </a:solidFill>
                </a:uFill>
                <a:latin typeface="Calibri"/>
              </a:rPr>
              <a:t> </a:t>
            </a:r>
            <a:r>
              <a:rPr lang="fr-FR" spc="-1" dirty="0" err="1">
                <a:solidFill>
                  <a:srgbClr val="000000"/>
                </a:solidFill>
                <a:uFill>
                  <a:solidFill>
                    <a:srgbClr val="FFFFFF"/>
                  </a:solidFill>
                </a:uFill>
                <a:latin typeface="Calibri"/>
              </a:rPr>
              <a:t>wind</a:t>
            </a:r>
            <a:r>
              <a:rPr lang="fr-FR" spc="-1" dirty="0">
                <a:solidFill>
                  <a:srgbClr val="000000"/>
                </a:solidFill>
                <a:uFill>
                  <a:solidFill>
                    <a:srgbClr val="FFFFFF"/>
                  </a:solidFill>
                </a:uFill>
                <a:latin typeface="Calibri"/>
              </a:rPr>
              <a:t> </a:t>
            </a:r>
            <a:r>
              <a:rPr lang="fr-FR" spc="-1" dirty="0" err="1">
                <a:solidFill>
                  <a:srgbClr val="000000"/>
                </a:solidFill>
                <a:uFill>
                  <a:solidFill>
                    <a:srgbClr val="FFFFFF"/>
                  </a:solidFill>
                </a:uFill>
                <a:latin typeface="Calibri"/>
              </a:rPr>
              <a:t>products</a:t>
            </a:r>
            <a:r>
              <a:rPr lang="fr-FR" spc="-1" dirty="0">
                <a:solidFill>
                  <a:srgbClr val="000000"/>
                </a:solidFill>
                <a:uFill>
                  <a:solidFill>
                    <a:srgbClr val="FFFFFF"/>
                  </a:solidFill>
                </a:uFill>
                <a:latin typeface="Calibri"/>
              </a:rPr>
              <a:t>.</a:t>
            </a:r>
            <a:endParaRPr lang="fr-FR" sz="1800" b="0" strike="noStrike" spc="-1" dirty="0">
              <a:solidFill>
                <a:srgbClr val="000000"/>
              </a:solidFill>
              <a:uFill>
                <a:solidFill>
                  <a:srgbClr val="FFFFFF"/>
                </a:solidFill>
              </a:uFill>
              <a:latin typeface="Arial"/>
            </a:endParaRPr>
          </a:p>
          <a:p>
            <a:pPr algn="just">
              <a:lnSpc>
                <a:spcPct val="100000"/>
              </a:lnSpc>
            </a:pP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33377219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dirty="0">
                <a:solidFill>
                  <a:srgbClr val="000000"/>
                </a:solidFill>
                <a:uFill>
                  <a:solidFill>
                    <a:srgbClr val="FFFFFF"/>
                  </a:solidFill>
                </a:uFill>
                <a:latin typeface="Calibri"/>
                <a:ea typeface="DejaVu Sans"/>
              </a:rPr>
              <a:t>EXAMPLE :RSS vs </a:t>
            </a:r>
            <a:r>
              <a:rPr lang="fr-FR" sz="4000" spc="-1" dirty="0">
                <a:solidFill>
                  <a:srgbClr val="000000"/>
                </a:solidFill>
                <a:uFill>
                  <a:solidFill>
                    <a:srgbClr val="FFFFFF"/>
                  </a:solidFill>
                </a:uFill>
                <a:latin typeface="Calibri"/>
              </a:rPr>
              <a:t>KNMI ASCAT </a:t>
            </a:r>
            <a:r>
              <a:rPr lang="fr-FR" sz="4000" b="0" strike="noStrike" spc="-1" dirty="0">
                <a:solidFill>
                  <a:srgbClr val="000000"/>
                </a:solidFill>
                <a:uFill>
                  <a:solidFill>
                    <a:srgbClr val="FFFFFF"/>
                  </a:solidFill>
                </a:uFill>
                <a:latin typeface="Calibri"/>
                <a:ea typeface="DejaVu Sans"/>
              </a:rPr>
              <a:t>Wind Speeds</a:t>
            </a:r>
            <a:endParaRPr lang="fr-FR" sz="1800" b="0" strike="noStrike" spc="-1" dirty="0">
              <a:solidFill>
                <a:srgbClr val="000000"/>
              </a:solidFill>
              <a:uFill>
                <a:solidFill>
                  <a:srgbClr val="FFFFFF"/>
                </a:solidFill>
              </a:uFill>
              <a:latin typeface="Aria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277" y="1170852"/>
            <a:ext cx="7473061" cy="4982041"/>
          </a:xfrm>
          <a:prstGeom prst="rect">
            <a:avLst/>
          </a:prstGeom>
        </p:spPr>
      </p:pic>
      <p:sp>
        <p:nvSpPr>
          <p:cNvPr id="7" name="Ellipse 6"/>
          <p:cNvSpPr/>
          <p:nvPr/>
        </p:nvSpPr>
        <p:spPr>
          <a:xfrm>
            <a:off x="5431096" y="1806262"/>
            <a:ext cx="3290400" cy="1735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907540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dirty="0" err="1">
                <a:solidFill>
                  <a:srgbClr val="000000"/>
                </a:solidFill>
                <a:uFill>
                  <a:solidFill>
                    <a:srgbClr val="FFFFFF"/>
                  </a:solidFill>
                </a:uFill>
                <a:latin typeface="Calibri"/>
                <a:ea typeface="DejaVu Sans"/>
              </a:rPr>
              <a:t>Current</a:t>
            </a:r>
            <a:r>
              <a:rPr lang="fr-FR" sz="4000" b="0" strike="noStrike" spc="-1" dirty="0">
                <a:solidFill>
                  <a:srgbClr val="000000"/>
                </a:solidFill>
                <a:uFill>
                  <a:solidFill>
                    <a:srgbClr val="FFFFFF"/>
                  </a:solidFill>
                </a:uFill>
                <a:latin typeface="Calibri"/>
                <a:ea typeface="DejaVu Sans"/>
              </a:rPr>
              <a:t> Issue 2: Morphing In the </a:t>
            </a:r>
            <a:r>
              <a:rPr lang="fr-FR" sz="4000" b="0" strike="noStrike" spc="-1" dirty="0" err="1">
                <a:solidFill>
                  <a:srgbClr val="000000"/>
                </a:solidFill>
                <a:uFill>
                  <a:solidFill>
                    <a:srgbClr val="FFFFFF"/>
                  </a:solidFill>
                </a:uFill>
                <a:latin typeface="Calibri"/>
                <a:ea typeface="DejaVu Sans"/>
              </a:rPr>
              <a:t>Vicinity</a:t>
            </a:r>
            <a:r>
              <a:rPr lang="fr-FR" sz="4000" b="0" strike="noStrike" spc="-1" dirty="0">
                <a:solidFill>
                  <a:srgbClr val="000000"/>
                </a:solidFill>
                <a:uFill>
                  <a:solidFill>
                    <a:srgbClr val="FFFFFF"/>
                  </a:solidFill>
                </a:uFill>
                <a:latin typeface="Calibri"/>
                <a:ea typeface="DejaVu Sans"/>
              </a:rPr>
              <a:t> of Tropical Cyclones</a:t>
            </a:r>
            <a:endParaRPr lang="fr-FR" sz="1800" b="0" strike="noStrike" spc="-1" dirty="0">
              <a:solidFill>
                <a:srgbClr val="000000"/>
              </a:solidFill>
              <a:uFill>
                <a:solidFill>
                  <a:srgbClr val="FFFFFF"/>
                </a:solidFill>
              </a:uFill>
              <a:latin typeface="Arial"/>
            </a:endParaRPr>
          </a:p>
        </p:txBody>
      </p:sp>
      <p:sp>
        <p:nvSpPr>
          <p:cNvPr id="236" name="CustomShape 2"/>
          <p:cNvSpPr/>
          <p:nvPr/>
        </p:nvSpPr>
        <p:spPr>
          <a:xfrm>
            <a:off x="412200" y="2308034"/>
            <a:ext cx="7700760" cy="118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pc="-1" dirty="0" err="1">
                <a:solidFill>
                  <a:srgbClr val="000000"/>
                </a:solidFill>
                <a:uFill>
                  <a:solidFill>
                    <a:srgbClr val="FFFFFF"/>
                  </a:solidFill>
                </a:uFill>
                <a:latin typeface="Calibri"/>
              </a:rPr>
              <a:t>Another</a:t>
            </a:r>
            <a:r>
              <a:rPr lang="fr-FR" spc="-1" dirty="0">
                <a:solidFill>
                  <a:srgbClr val="000000"/>
                </a:solidFill>
                <a:uFill>
                  <a:solidFill>
                    <a:srgbClr val="FFFFFF"/>
                  </a:solidFill>
                </a:uFill>
                <a:latin typeface="Calibri"/>
              </a:rPr>
              <a:t> issue to </a:t>
            </a:r>
            <a:r>
              <a:rPr lang="fr-FR" spc="-1" dirty="0" err="1">
                <a:solidFill>
                  <a:srgbClr val="000000"/>
                </a:solidFill>
                <a:uFill>
                  <a:solidFill>
                    <a:srgbClr val="FFFFFF"/>
                  </a:solidFill>
                </a:uFill>
                <a:latin typeface="Calibri"/>
              </a:rPr>
              <a:t>be</a:t>
            </a:r>
            <a:r>
              <a:rPr lang="fr-FR" spc="-1" dirty="0">
                <a:solidFill>
                  <a:srgbClr val="000000"/>
                </a:solidFill>
                <a:uFill>
                  <a:solidFill>
                    <a:srgbClr val="FFFFFF"/>
                  </a:solidFill>
                </a:uFill>
                <a:latin typeface="Calibri"/>
              </a:rPr>
              <a:t> </a:t>
            </a:r>
            <a:r>
              <a:rPr lang="fr-FR" spc="-1" dirty="0" err="1">
                <a:solidFill>
                  <a:srgbClr val="000000"/>
                </a:solidFill>
                <a:uFill>
                  <a:solidFill>
                    <a:srgbClr val="FFFFFF"/>
                  </a:solidFill>
                </a:uFill>
                <a:latin typeface="Calibri"/>
              </a:rPr>
              <a:t>resolved</a:t>
            </a:r>
            <a:r>
              <a:rPr lang="fr-FR" spc="-1" dirty="0">
                <a:solidFill>
                  <a:srgbClr val="000000"/>
                </a:solidFill>
                <a:uFill>
                  <a:solidFill>
                    <a:srgbClr val="FFFFFF"/>
                  </a:solidFill>
                </a:uFill>
                <a:latin typeface="Calibri"/>
              </a:rPr>
              <a:t> </a:t>
            </a:r>
            <a:r>
              <a:rPr lang="fr-FR" spc="-1" dirty="0" err="1">
                <a:solidFill>
                  <a:srgbClr val="000000"/>
                </a:solidFill>
                <a:uFill>
                  <a:solidFill>
                    <a:srgbClr val="FFFFFF"/>
                  </a:solidFill>
                </a:uFill>
                <a:latin typeface="Calibri"/>
              </a:rPr>
              <a:t>is</a:t>
            </a:r>
            <a:r>
              <a:rPr lang="fr-FR" spc="-1" dirty="0">
                <a:solidFill>
                  <a:srgbClr val="000000"/>
                </a:solidFill>
                <a:uFill>
                  <a:solidFill>
                    <a:srgbClr val="FFFFFF"/>
                  </a:solidFill>
                </a:uFill>
                <a:latin typeface="Calibri"/>
              </a:rPr>
              <a:t> </a:t>
            </a:r>
            <a:r>
              <a:rPr lang="fr-FR" spc="-1" dirty="0" err="1">
                <a:solidFill>
                  <a:srgbClr val="000000"/>
                </a:solidFill>
                <a:uFill>
                  <a:solidFill>
                    <a:srgbClr val="FFFFFF"/>
                  </a:solidFill>
                </a:uFill>
                <a:latin typeface="Calibri"/>
              </a:rPr>
              <a:t>that</a:t>
            </a:r>
            <a:r>
              <a:rPr lang="fr-FR" spc="-1" dirty="0">
                <a:solidFill>
                  <a:srgbClr val="000000"/>
                </a:solidFill>
                <a:uFill>
                  <a:solidFill>
                    <a:srgbClr val="FFFFFF"/>
                  </a:solidFill>
                </a:uFill>
                <a:latin typeface="Calibri"/>
              </a:rPr>
              <a:t> </a:t>
            </a:r>
            <a:r>
              <a:rPr lang="fr-FR" spc="-1" dirty="0" smtClean="0">
                <a:solidFill>
                  <a:srgbClr val="000000"/>
                </a:solidFill>
                <a:uFill>
                  <a:solidFill>
                    <a:srgbClr val="FFFFFF"/>
                  </a:solidFill>
                </a:uFill>
                <a:latin typeface="Calibri"/>
              </a:rPr>
              <a:t>in </a:t>
            </a:r>
            <a:r>
              <a:rPr lang="fr-FR" spc="-1" dirty="0">
                <a:solidFill>
                  <a:srgbClr val="000000"/>
                </a:solidFill>
                <a:uFill>
                  <a:solidFill>
                    <a:srgbClr val="FFFFFF"/>
                  </a:solidFill>
                </a:uFill>
                <a:latin typeface="Calibri"/>
              </a:rPr>
              <a:t>the </a:t>
            </a:r>
            <a:r>
              <a:rPr lang="fr-FR" spc="-1" dirty="0" err="1">
                <a:solidFill>
                  <a:srgbClr val="000000"/>
                </a:solidFill>
                <a:uFill>
                  <a:solidFill>
                    <a:srgbClr val="FFFFFF"/>
                  </a:solidFill>
                </a:uFill>
                <a:latin typeface="Calibri"/>
              </a:rPr>
              <a:t>vicinity</a:t>
            </a:r>
            <a:r>
              <a:rPr lang="fr-FR" spc="-1" dirty="0">
                <a:solidFill>
                  <a:srgbClr val="000000"/>
                </a:solidFill>
                <a:uFill>
                  <a:solidFill>
                    <a:srgbClr val="FFFFFF"/>
                  </a:solidFill>
                </a:uFill>
                <a:latin typeface="Calibri"/>
              </a:rPr>
              <a:t> of tropical cyclones the </a:t>
            </a:r>
            <a:r>
              <a:rPr lang="fr-FR" spc="-1" dirty="0" err="1">
                <a:solidFill>
                  <a:srgbClr val="000000"/>
                </a:solidFill>
                <a:uFill>
                  <a:solidFill>
                    <a:srgbClr val="FFFFFF"/>
                  </a:solidFill>
                </a:uFill>
                <a:latin typeface="Calibri"/>
              </a:rPr>
              <a:t>optical</a:t>
            </a:r>
            <a:r>
              <a:rPr lang="fr-FR" spc="-1" dirty="0">
                <a:solidFill>
                  <a:srgbClr val="000000"/>
                </a:solidFill>
                <a:uFill>
                  <a:solidFill>
                    <a:srgbClr val="FFFFFF"/>
                  </a:solidFill>
                </a:uFill>
                <a:latin typeface="Calibri"/>
              </a:rPr>
              <a:t> flow </a:t>
            </a:r>
            <a:r>
              <a:rPr lang="fr-FR" spc="-1" dirty="0" err="1">
                <a:solidFill>
                  <a:srgbClr val="000000"/>
                </a:solidFill>
                <a:uFill>
                  <a:solidFill>
                    <a:srgbClr val="FFFFFF"/>
                  </a:solidFill>
                </a:uFill>
                <a:latin typeface="Calibri"/>
              </a:rPr>
              <a:t>method</a:t>
            </a:r>
            <a:r>
              <a:rPr lang="fr-FR" spc="-1" dirty="0">
                <a:solidFill>
                  <a:srgbClr val="000000"/>
                </a:solidFill>
                <a:uFill>
                  <a:solidFill>
                    <a:srgbClr val="FFFFFF"/>
                  </a:solidFill>
                </a:uFill>
                <a:latin typeface="Calibri"/>
              </a:rPr>
              <a:t> </a:t>
            </a:r>
            <a:r>
              <a:rPr lang="fr-FR" spc="-1" dirty="0" err="1">
                <a:solidFill>
                  <a:srgbClr val="000000"/>
                </a:solidFill>
                <a:uFill>
                  <a:solidFill>
                    <a:srgbClr val="FFFFFF"/>
                  </a:solidFill>
                </a:uFill>
                <a:latin typeface="Calibri"/>
              </a:rPr>
              <a:t>frequently</a:t>
            </a:r>
            <a:r>
              <a:rPr lang="fr-FR" spc="-1" dirty="0">
                <a:solidFill>
                  <a:srgbClr val="000000"/>
                </a:solidFill>
                <a:uFill>
                  <a:solidFill>
                    <a:srgbClr val="FFFFFF"/>
                  </a:solidFill>
                </a:uFill>
                <a:latin typeface="Calibri"/>
              </a:rPr>
              <a:t> </a:t>
            </a:r>
            <a:r>
              <a:rPr lang="fr-FR" spc="-1" dirty="0" err="1">
                <a:solidFill>
                  <a:srgbClr val="000000"/>
                </a:solidFill>
                <a:uFill>
                  <a:solidFill>
                    <a:srgbClr val="FFFFFF"/>
                  </a:solidFill>
                </a:uFill>
                <a:latin typeface="Calibri"/>
              </a:rPr>
              <a:t>yields</a:t>
            </a:r>
            <a:r>
              <a:rPr lang="fr-FR" spc="-1" dirty="0">
                <a:solidFill>
                  <a:srgbClr val="000000"/>
                </a:solidFill>
                <a:uFill>
                  <a:solidFill>
                    <a:srgbClr val="FFFFFF"/>
                  </a:solidFill>
                </a:uFill>
                <a:latin typeface="Calibri"/>
              </a:rPr>
              <a:t> shifts </a:t>
            </a:r>
            <a:r>
              <a:rPr lang="fr-FR" spc="-1" dirty="0" err="1">
                <a:solidFill>
                  <a:srgbClr val="000000"/>
                </a:solidFill>
                <a:uFill>
                  <a:solidFill>
                    <a:srgbClr val="FFFFFF"/>
                  </a:solidFill>
                </a:uFill>
                <a:latin typeface="Calibri"/>
              </a:rPr>
              <a:t>that</a:t>
            </a:r>
            <a:r>
              <a:rPr lang="fr-FR" spc="-1" dirty="0">
                <a:solidFill>
                  <a:srgbClr val="000000"/>
                </a:solidFill>
                <a:uFill>
                  <a:solidFill>
                    <a:srgbClr val="FFFFFF"/>
                  </a:solidFill>
                </a:uFill>
                <a:latin typeface="Calibri"/>
              </a:rPr>
              <a:t> are not consistent </a:t>
            </a:r>
            <a:r>
              <a:rPr lang="fr-FR" spc="-1" dirty="0" err="1">
                <a:solidFill>
                  <a:srgbClr val="000000"/>
                </a:solidFill>
                <a:uFill>
                  <a:solidFill>
                    <a:srgbClr val="FFFFFF"/>
                  </a:solidFill>
                </a:uFill>
                <a:latin typeface="Calibri"/>
              </a:rPr>
              <a:t>with</a:t>
            </a:r>
            <a:r>
              <a:rPr lang="fr-FR" spc="-1" dirty="0">
                <a:solidFill>
                  <a:srgbClr val="000000"/>
                </a:solidFill>
                <a:uFill>
                  <a:solidFill>
                    <a:srgbClr val="FFFFFF"/>
                  </a:solidFill>
                </a:uFill>
                <a:latin typeface="Calibri"/>
              </a:rPr>
              <a:t> </a:t>
            </a:r>
            <a:r>
              <a:rPr lang="fr-FR" spc="-1" dirty="0" smtClean="0">
                <a:solidFill>
                  <a:srgbClr val="000000"/>
                </a:solidFill>
                <a:uFill>
                  <a:solidFill>
                    <a:srgbClr val="FFFFFF"/>
                  </a:solidFill>
                </a:uFill>
                <a:latin typeface="Calibri"/>
              </a:rPr>
              <a:t>best </a:t>
            </a:r>
            <a:r>
              <a:rPr lang="fr-FR" spc="-1" dirty="0" err="1" smtClean="0">
                <a:solidFill>
                  <a:srgbClr val="000000"/>
                </a:solidFill>
                <a:uFill>
                  <a:solidFill>
                    <a:srgbClr val="FFFFFF"/>
                  </a:solidFill>
                </a:uFill>
                <a:latin typeface="Calibri"/>
              </a:rPr>
              <a:t>track</a:t>
            </a:r>
            <a:r>
              <a:rPr lang="fr-FR" spc="-1" dirty="0" smtClean="0">
                <a:solidFill>
                  <a:srgbClr val="000000"/>
                </a:solidFill>
                <a:uFill>
                  <a:solidFill>
                    <a:srgbClr val="FFFFFF"/>
                  </a:solidFill>
                </a:uFill>
                <a:latin typeface="Calibri"/>
              </a:rPr>
              <a:t> </a:t>
            </a:r>
            <a:r>
              <a:rPr lang="fr-FR" spc="-1" dirty="0" err="1" smtClean="0">
                <a:solidFill>
                  <a:srgbClr val="000000"/>
                </a:solidFill>
                <a:uFill>
                  <a:solidFill>
                    <a:srgbClr val="FFFFFF"/>
                  </a:solidFill>
                </a:uFill>
                <a:latin typeface="Calibri"/>
              </a:rPr>
              <a:t>velocity</a:t>
            </a:r>
            <a:r>
              <a:rPr lang="fr-FR" spc="-1" dirty="0" smtClean="0">
                <a:solidFill>
                  <a:srgbClr val="000000"/>
                </a:solidFill>
                <a:uFill>
                  <a:solidFill>
                    <a:srgbClr val="FFFFFF"/>
                  </a:solidFill>
                </a:uFill>
                <a:latin typeface="Calibri"/>
              </a:rPr>
              <a:t>.</a:t>
            </a:r>
            <a:endParaRPr lang="fr-FR" sz="1800" b="0" strike="noStrike" spc="-1" dirty="0">
              <a:solidFill>
                <a:srgbClr val="000000"/>
              </a:solidFill>
              <a:uFill>
                <a:solidFill>
                  <a:srgbClr val="FFFFFF"/>
                </a:solidFill>
              </a:uFill>
              <a:latin typeface="Arial"/>
            </a:endParaRPr>
          </a:p>
          <a:p>
            <a:pPr algn="just">
              <a:lnSpc>
                <a:spcPct val="100000"/>
              </a:lnSpc>
            </a:pP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91817105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252" y="1268994"/>
            <a:ext cx="7315215" cy="5486411"/>
          </a:xfrm>
          <a:prstGeom prst="rect">
            <a:avLst/>
          </a:prstGeom>
        </p:spPr>
      </p:pic>
      <p:sp>
        <p:nvSpPr>
          <p:cNvPr id="5"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dirty="0" err="1">
                <a:solidFill>
                  <a:srgbClr val="000000"/>
                </a:solidFill>
                <a:uFill>
                  <a:solidFill>
                    <a:srgbClr val="FFFFFF"/>
                  </a:solidFill>
                </a:uFill>
                <a:latin typeface="Calibri"/>
                <a:ea typeface="DejaVu Sans"/>
              </a:rPr>
              <a:t>Example</a:t>
            </a:r>
            <a:r>
              <a:rPr lang="fr-FR" sz="4000" b="0" strike="noStrike" spc="-1" dirty="0">
                <a:solidFill>
                  <a:srgbClr val="000000"/>
                </a:solidFill>
                <a:uFill>
                  <a:solidFill>
                    <a:srgbClr val="FFFFFF"/>
                  </a:solidFill>
                </a:uFill>
                <a:latin typeface="Calibri"/>
                <a:ea typeface="DejaVu Sans"/>
              </a:rPr>
              <a:t> of Hurricane </a:t>
            </a:r>
            <a:r>
              <a:rPr lang="fr-FR" sz="4000" b="0" strike="noStrike" spc="-1" dirty="0" err="1">
                <a:solidFill>
                  <a:srgbClr val="000000"/>
                </a:solidFill>
                <a:uFill>
                  <a:solidFill>
                    <a:srgbClr val="FFFFFF"/>
                  </a:solidFill>
                </a:uFill>
                <a:latin typeface="Calibri"/>
                <a:ea typeface="DejaVu Sans"/>
              </a:rPr>
              <a:t>Jimena</a:t>
            </a: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34736576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252" y="1268994"/>
            <a:ext cx="7315215" cy="5486411"/>
          </a:xfrm>
          <a:prstGeom prst="rect">
            <a:avLst/>
          </a:prstGeom>
        </p:spPr>
      </p:pic>
      <p:sp>
        <p:nvSpPr>
          <p:cNvPr id="4"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dirty="0" err="1">
                <a:solidFill>
                  <a:srgbClr val="000000"/>
                </a:solidFill>
                <a:uFill>
                  <a:solidFill>
                    <a:srgbClr val="FFFFFF"/>
                  </a:solidFill>
                </a:uFill>
                <a:latin typeface="Calibri"/>
                <a:ea typeface="DejaVu Sans"/>
              </a:rPr>
              <a:t>Example</a:t>
            </a:r>
            <a:r>
              <a:rPr lang="fr-FR" sz="4000" b="0" strike="noStrike" spc="-1" dirty="0">
                <a:solidFill>
                  <a:srgbClr val="000000"/>
                </a:solidFill>
                <a:uFill>
                  <a:solidFill>
                    <a:srgbClr val="FFFFFF"/>
                  </a:solidFill>
                </a:uFill>
                <a:latin typeface="Calibri"/>
                <a:ea typeface="DejaVu Sans"/>
              </a:rPr>
              <a:t> of Hurricane </a:t>
            </a:r>
            <a:r>
              <a:rPr lang="fr-FR" sz="4000" b="0" strike="noStrike" spc="-1" dirty="0" err="1">
                <a:solidFill>
                  <a:srgbClr val="000000"/>
                </a:solidFill>
                <a:uFill>
                  <a:solidFill>
                    <a:srgbClr val="FFFFFF"/>
                  </a:solidFill>
                </a:uFill>
                <a:latin typeface="Calibri"/>
                <a:ea typeface="DejaVu Sans"/>
              </a:rPr>
              <a:t>Jimena</a:t>
            </a: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418565711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252" y="1268994"/>
            <a:ext cx="7315215" cy="5486411"/>
          </a:xfrm>
          <a:prstGeom prst="rect">
            <a:avLst/>
          </a:prstGeom>
        </p:spPr>
      </p:pic>
      <p:sp>
        <p:nvSpPr>
          <p:cNvPr id="4"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dirty="0" err="1">
                <a:solidFill>
                  <a:srgbClr val="000000"/>
                </a:solidFill>
                <a:uFill>
                  <a:solidFill>
                    <a:srgbClr val="FFFFFF"/>
                  </a:solidFill>
                </a:uFill>
                <a:latin typeface="Calibri"/>
                <a:ea typeface="DejaVu Sans"/>
              </a:rPr>
              <a:t>Example</a:t>
            </a:r>
            <a:r>
              <a:rPr lang="fr-FR" sz="4000" b="0" strike="noStrike" spc="-1" dirty="0">
                <a:solidFill>
                  <a:srgbClr val="000000"/>
                </a:solidFill>
                <a:uFill>
                  <a:solidFill>
                    <a:srgbClr val="FFFFFF"/>
                  </a:solidFill>
                </a:uFill>
                <a:latin typeface="Calibri"/>
                <a:ea typeface="DejaVu Sans"/>
              </a:rPr>
              <a:t> of Hurricane </a:t>
            </a:r>
            <a:r>
              <a:rPr lang="fr-FR" sz="4000" b="0" strike="noStrike" spc="-1" dirty="0" err="1">
                <a:solidFill>
                  <a:srgbClr val="000000"/>
                </a:solidFill>
                <a:uFill>
                  <a:solidFill>
                    <a:srgbClr val="FFFFFF"/>
                  </a:solidFill>
                </a:uFill>
                <a:latin typeface="Calibri"/>
                <a:ea typeface="DejaVu Sans"/>
              </a:rPr>
              <a:t>Jimena</a:t>
            </a: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86797769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252" y="1268994"/>
            <a:ext cx="7315215" cy="5486411"/>
          </a:xfrm>
          <a:prstGeom prst="rect">
            <a:avLst/>
          </a:prstGeom>
        </p:spPr>
      </p:pic>
      <p:sp>
        <p:nvSpPr>
          <p:cNvPr id="4"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dirty="0" err="1">
                <a:solidFill>
                  <a:srgbClr val="000000"/>
                </a:solidFill>
                <a:uFill>
                  <a:solidFill>
                    <a:srgbClr val="FFFFFF"/>
                  </a:solidFill>
                </a:uFill>
                <a:latin typeface="Calibri"/>
                <a:ea typeface="DejaVu Sans"/>
              </a:rPr>
              <a:t>Example</a:t>
            </a:r>
            <a:r>
              <a:rPr lang="fr-FR" sz="4000" b="0" strike="noStrike" spc="-1" dirty="0">
                <a:solidFill>
                  <a:srgbClr val="000000"/>
                </a:solidFill>
                <a:uFill>
                  <a:solidFill>
                    <a:srgbClr val="FFFFFF"/>
                  </a:solidFill>
                </a:uFill>
                <a:latin typeface="Calibri"/>
                <a:ea typeface="DejaVu Sans"/>
              </a:rPr>
              <a:t> of Hurricane </a:t>
            </a:r>
            <a:r>
              <a:rPr lang="fr-FR" sz="4000" b="0" strike="noStrike" spc="-1" dirty="0" err="1">
                <a:solidFill>
                  <a:srgbClr val="000000"/>
                </a:solidFill>
                <a:uFill>
                  <a:solidFill>
                    <a:srgbClr val="FFFFFF"/>
                  </a:solidFill>
                </a:uFill>
                <a:latin typeface="Calibri"/>
                <a:ea typeface="DejaVu Sans"/>
              </a:rPr>
              <a:t>Jimena</a:t>
            </a: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421888972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CustomShape 1"/>
          <p:cNvSpPr/>
          <p:nvPr/>
        </p:nvSpPr>
        <p:spPr>
          <a:xfrm>
            <a:off x="467640" y="188640"/>
            <a:ext cx="8422560" cy="1305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600" b="0" strike="noStrike" spc="-1">
                <a:solidFill>
                  <a:srgbClr val="000000"/>
                </a:solidFill>
                <a:uFill>
                  <a:solidFill>
                    <a:srgbClr val="FFFFFF"/>
                  </a:solidFill>
                </a:uFill>
                <a:latin typeface="Calibri"/>
                <a:ea typeface="DejaVu Sans"/>
              </a:rPr>
              <a:t>Objective: Create global maps of wind speed at some fixed time from satellite measurements distributed over many hours. </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1600" b="0" strike="noStrike" spc="-1">
                <a:solidFill>
                  <a:srgbClr val="000000"/>
                </a:solidFill>
                <a:uFill>
                  <a:solidFill>
                    <a:srgbClr val="FFFFFF"/>
                  </a:solidFill>
                </a:uFill>
                <a:latin typeface="Calibri"/>
                <a:ea typeface="DejaVu Sans"/>
              </a:rPr>
              <a:t>As an illustration of the typical distribution of measurement time for a LEO sun-synchronous satellite, the plot below shows typical hour of day (UTC) of ascending pass swaths for WindSat.</a:t>
            </a:r>
            <a:endParaRPr lang="fr-FR" sz="1800" b="0" strike="noStrike" spc="-1">
              <a:solidFill>
                <a:srgbClr val="000000"/>
              </a:solidFill>
              <a:uFill>
                <a:solidFill>
                  <a:srgbClr val="FFFFFF"/>
                </a:solidFill>
              </a:uFill>
              <a:latin typeface="Arial"/>
            </a:endParaRPr>
          </a:p>
        </p:txBody>
      </p:sp>
      <p:pic>
        <p:nvPicPr>
          <p:cNvPr id="133" name="Picture 2"/>
          <p:cNvPicPr/>
          <p:nvPr/>
        </p:nvPicPr>
        <p:blipFill>
          <a:blip r:embed="rId2"/>
          <a:stretch/>
        </p:blipFill>
        <p:spPr>
          <a:xfrm>
            <a:off x="1710213" y="3133800"/>
            <a:ext cx="6422760" cy="3724200"/>
          </a:xfrm>
          <a:prstGeom prst="rect">
            <a:avLst/>
          </a:prstGeom>
          <a:ln>
            <a:noFill/>
          </a:ln>
        </p:spPr>
      </p:pic>
    </p:spTree>
    <p:extLst>
      <p:ext uri="{BB962C8B-B14F-4D97-AF65-F5344CB8AC3E}">
        <p14:creationId xmlns:p14="http://schemas.microsoft.com/office/powerpoint/2010/main" val="338710612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252" y="1268994"/>
            <a:ext cx="7315215" cy="5486411"/>
          </a:xfrm>
          <a:prstGeom prst="rect">
            <a:avLst/>
          </a:prstGeom>
        </p:spPr>
      </p:pic>
      <p:sp>
        <p:nvSpPr>
          <p:cNvPr id="4"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dirty="0" err="1">
                <a:solidFill>
                  <a:srgbClr val="000000"/>
                </a:solidFill>
                <a:uFill>
                  <a:solidFill>
                    <a:srgbClr val="FFFFFF"/>
                  </a:solidFill>
                </a:uFill>
                <a:latin typeface="Calibri"/>
                <a:ea typeface="DejaVu Sans"/>
              </a:rPr>
              <a:t>Example</a:t>
            </a:r>
            <a:r>
              <a:rPr lang="fr-FR" sz="4000" b="0" strike="noStrike" spc="-1" dirty="0">
                <a:solidFill>
                  <a:srgbClr val="000000"/>
                </a:solidFill>
                <a:uFill>
                  <a:solidFill>
                    <a:srgbClr val="FFFFFF"/>
                  </a:solidFill>
                </a:uFill>
                <a:latin typeface="Calibri"/>
                <a:ea typeface="DejaVu Sans"/>
              </a:rPr>
              <a:t> of Hurricane </a:t>
            </a:r>
            <a:r>
              <a:rPr lang="fr-FR" sz="4000" b="0" strike="noStrike" spc="-1" dirty="0" err="1">
                <a:solidFill>
                  <a:srgbClr val="000000"/>
                </a:solidFill>
                <a:uFill>
                  <a:solidFill>
                    <a:srgbClr val="FFFFFF"/>
                  </a:solidFill>
                </a:uFill>
                <a:latin typeface="Calibri"/>
                <a:ea typeface="DejaVu Sans"/>
              </a:rPr>
              <a:t>Jimena</a:t>
            </a: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42264844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252" y="1268994"/>
            <a:ext cx="7315215" cy="5486411"/>
          </a:xfrm>
          <a:prstGeom prst="rect">
            <a:avLst/>
          </a:prstGeom>
        </p:spPr>
      </p:pic>
      <p:sp>
        <p:nvSpPr>
          <p:cNvPr id="4" name="CustomShape 1"/>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dirty="0" err="1">
                <a:solidFill>
                  <a:srgbClr val="000000"/>
                </a:solidFill>
                <a:uFill>
                  <a:solidFill>
                    <a:srgbClr val="FFFFFF"/>
                  </a:solidFill>
                </a:uFill>
                <a:latin typeface="Calibri"/>
                <a:ea typeface="DejaVu Sans"/>
              </a:rPr>
              <a:t>Example</a:t>
            </a:r>
            <a:r>
              <a:rPr lang="fr-FR" sz="4000" b="0" strike="noStrike" spc="-1" dirty="0">
                <a:solidFill>
                  <a:srgbClr val="000000"/>
                </a:solidFill>
                <a:uFill>
                  <a:solidFill>
                    <a:srgbClr val="FFFFFF"/>
                  </a:solidFill>
                </a:uFill>
                <a:latin typeface="Calibri"/>
                <a:ea typeface="DejaVu Sans"/>
              </a:rPr>
              <a:t> of Hurricane </a:t>
            </a:r>
            <a:r>
              <a:rPr lang="fr-FR" sz="4000" b="0" strike="noStrike" spc="-1" dirty="0" err="1">
                <a:solidFill>
                  <a:srgbClr val="000000"/>
                </a:solidFill>
                <a:uFill>
                  <a:solidFill>
                    <a:srgbClr val="FFFFFF"/>
                  </a:solidFill>
                </a:uFill>
                <a:latin typeface="Calibri"/>
                <a:ea typeface="DejaVu Sans"/>
              </a:rPr>
              <a:t>Jimena</a:t>
            </a: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41574689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CustomShape 2"/>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dirty="0">
                <a:solidFill>
                  <a:srgbClr val="000000"/>
                </a:solidFill>
                <a:uFill>
                  <a:solidFill>
                    <a:srgbClr val="FFFFFF"/>
                  </a:solidFill>
                </a:uFill>
                <a:latin typeface="Calibri"/>
                <a:ea typeface="DejaVu Sans"/>
              </a:rPr>
              <a:t>Test Application of </a:t>
            </a:r>
            <a:r>
              <a:rPr lang="fr-FR" sz="4000" b="0" strike="noStrike" spc="-1" dirty="0" err="1">
                <a:solidFill>
                  <a:srgbClr val="000000"/>
                </a:solidFill>
                <a:uFill>
                  <a:solidFill>
                    <a:srgbClr val="FFFFFF"/>
                  </a:solidFill>
                </a:uFill>
                <a:latin typeface="Calibri"/>
                <a:ea typeface="DejaVu Sans"/>
              </a:rPr>
              <a:t>Blended</a:t>
            </a:r>
            <a:r>
              <a:rPr lang="fr-FR" sz="4000" b="0" strike="noStrike" spc="-1" dirty="0">
                <a:solidFill>
                  <a:srgbClr val="000000"/>
                </a:solidFill>
                <a:uFill>
                  <a:solidFill>
                    <a:srgbClr val="FFFFFF"/>
                  </a:solidFill>
                </a:uFill>
                <a:latin typeface="Calibri"/>
                <a:ea typeface="DejaVu Sans"/>
              </a:rPr>
              <a:t> Wind Speed </a:t>
            </a:r>
            <a:r>
              <a:rPr lang="fr-FR" sz="4000" b="0" strike="noStrike" spc="-1" dirty="0" err="1">
                <a:solidFill>
                  <a:srgbClr val="000000"/>
                </a:solidFill>
                <a:uFill>
                  <a:solidFill>
                    <a:srgbClr val="FFFFFF"/>
                  </a:solidFill>
                </a:uFill>
                <a:latin typeface="Calibri"/>
                <a:ea typeface="DejaVu Sans"/>
              </a:rPr>
              <a:t>Maps</a:t>
            </a:r>
            <a:r>
              <a:rPr lang="fr-FR" sz="4000" b="0" strike="noStrike" spc="-1" dirty="0">
                <a:solidFill>
                  <a:srgbClr val="000000"/>
                </a:solidFill>
                <a:uFill>
                  <a:solidFill>
                    <a:srgbClr val="FFFFFF"/>
                  </a:solidFill>
                </a:uFill>
                <a:latin typeface="Calibri"/>
                <a:ea typeface="DejaVu Sans"/>
              </a:rPr>
              <a:t>: </a:t>
            </a:r>
            <a:r>
              <a:rPr lang="fr-FR" sz="4000" b="0" strike="noStrike" spc="-1" dirty="0" err="1">
                <a:solidFill>
                  <a:srgbClr val="000000"/>
                </a:solidFill>
                <a:uFill>
                  <a:solidFill>
                    <a:srgbClr val="FFFFFF"/>
                  </a:solidFill>
                </a:uFill>
                <a:latin typeface="Calibri"/>
                <a:ea typeface="DejaVu Sans"/>
              </a:rPr>
              <a:t>Improving</a:t>
            </a:r>
            <a:r>
              <a:rPr lang="fr-FR" sz="4000" b="0" strike="noStrike" spc="-1" dirty="0">
                <a:solidFill>
                  <a:srgbClr val="000000"/>
                </a:solidFill>
                <a:uFill>
                  <a:solidFill>
                    <a:srgbClr val="FFFFFF"/>
                  </a:solidFill>
                </a:uFill>
                <a:latin typeface="Calibri"/>
                <a:ea typeface="DejaVu Sans"/>
              </a:rPr>
              <a:t> the </a:t>
            </a:r>
            <a:r>
              <a:rPr lang="fr-FR" sz="4000" b="0" strike="noStrike" spc="-1" dirty="0" err="1">
                <a:solidFill>
                  <a:srgbClr val="000000"/>
                </a:solidFill>
                <a:uFill>
                  <a:solidFill>
                    <a:srgbClr val="FFFFFF"/>
                  </a:solidFill>
                </a:uFill>
                <a:latin typeface="Calibri"/>
                <a:ea typeface="DejaVu Sans"/>
              </a:rPr>
              <a:t>Roughness</a:t>
            </a:r>
            <a:r>
              <a:rPr lang="fr-FR" sz="4000" b="0" strike="noStrike" spc="-1" dirty="0">
                <a:solidFill>
                  <a:srgbClr val="000000"/>
                </a:solidFill>
                <a:uFill>
                  <a:solidFill>
                    <a:srgbClr val="FFFFFF"/>
                  </a:solidFill>
                </a:uFill>
                <a:latin typeface="Calibri"/>
                <a:ea typeface="DejaVu Sans"/>
              </a:rPr>
              <a:t> Correction</a:t>
            </a: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570804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CustomShape 2"/>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dirty="0">
                <a:solidFill>
                  <a:srgbClr val="000000"/>
                </a:solidFill>
                <a:uFill>
                  <a:solidFill>
                    <a:srgbClr val="FFFFFF"/>
                  </a:solidFill>
                </a:uFill>
                <a:latin typeface="Calibri"/>
                <a:ea typeface="DejaVu Sans"/>
              </a:rPr>
              <a:t>Test Application of </a:t>
            </a:r>
            <a:r>
              <a:rPr lang="fr-FR" sz="4000" b="0" strike="noStrike" spc="-1" dirty="0" err="1">
                <a:solidFill>
                  <a:srgbClr val="000000"/>
                </a:solidFill>
                <a:uFill>
                  <a:solidFill>
                    <a:srgbClr val="FFFFFF"/>
                  </a:solidFill>
                </a:uFill>
                <a:latin typeface="Calibri"/>
                <a:ea typeface="DejaVu Sans"/>
              </a:rPr>
              <a:t>Blended</a:t>
            </a:r>
            <a:r>
              <a:rPr lang="fr-FR" sz="4000" b="0" strike="noStrike" spc="-1" dirty="0">
                <a:solidFill>
                  <a:srgbClr val="000000"/>
                </a:solidFill>
                <a:uFill>
                  <a:solidFill>
                    <a:srgbClr val="FFFFFF"/>
                  </a:solidFill>
                </a:uFill>
                <a:latin typeface="Calibri"/>
                <a:ea typeface="DejaVu Sans"/>
              </a:rPr>
              <a:t> Wind Speed </a:t>
            </a:r>
            <a:r>
              <a:rPr lang="fr-FR" sz="4000" b="0" strike="noStrike" spc="-1" dirty="0" err="1">
                <a:solidFill>
                  <a:srgbClr val="000000"/>
                </a:solidFill>
                <a:uFill>
                  <a:solidFill>
                    <a:srgbClr val="FFFFFF"/>
                  </a:solidFill>
                </a:uFill>
                <a:latin typeface="Calibri"/>
                <a:ea typeface="DejaVu Sans"/>
              </a:rPr>
              <a:t>Maps</a:t>
            </a:r>
            <a:r>
              <a:rPr lang="fr-FR" sz="4000" b="0" strike="noStrike" spc="-1" dirty="0">
                <a:solidFill>
                  <a:srgbClr val="000000"/>
                </a:solidFill>
                <a:uFill>
                  <a:solidFill>
                    <a:srgbClr val="FFFFFF"/>
                  </a:solidFill>
                </a:uFill>
                <a:latin typeface="Calibri"/>
                <a:ea typeface="DejaVu Sans"/>
              </a:rPr>
              <a:t>: </a:t>
            </a:r>
            <a:r>
              <a:rPr lang="fr-FR" sz="4000" b="0" strike="noStrike" spc="-1" dirty="0" err="1">
                <a:solidFill>
                  <a:srgbClr val="000000"/>
                </a:solidFill>
                <a:uFill>
                  <a:solidFill>
                    <a:srgbClr val="FFFFFF"/>
                  </a:solidFill>
                </a:uFill>
                <a:latin typeface="Calibri"/>
                <a:ea typeface="DejaVu Sans"/>
              </a:rPr>
              <a:t>Improving</a:t>
            </a:r>
            <a:r>
              <a:rPr lang="fr-FR" sz="4000" b="0" strike="noStrike" spc="-1" dirty="0">
                <a:solidFill>
                  <a:srgbClr val="000000"/>
                </a:solidFill>
                <a:uFill>
                  <a:solidFill>
                    <a:srgbClr val="FFFFFF"/>
                  </a:solidFill>
                </a:uFill>
                <a:latin typeface="Calibri"/>
                <a:ea typeface="DejaVu Sans"/>
              </a:rPr>
              <a:t> the </a:t>
            </a:r>
            <a:r>
              <a:rPr lang="fr-FR" sz="4000" b="0" strike="noStrike" spc="-1" dirty="0" err="1">
                <a:solidFill>
                  <a:srgbClr val="000000"/>
                </a:solidFill>
                <a:uFill>
                  <a:solidFill>
                    <a:srgbClr val="FFFFFF"/>
                  </a:solidFill>
                </a:uFill>
                <a:latin typeface="Calibri"/>
                <a:ea typeface="DejaVu Sans"/>
              </a:rPr>
              <a:t>Roughness</a:t>
            </a:r>
            <a:r>
              <a:rPr lang="fr-FR" sz="4000" b="0" strike="noStrike" spc="-1" dirty="0">
                <a:solidFill>
                  <a:srgbClr val="000000"/>
                </a:solidFill>
                <a:uFill>
                  <a:solidFill>
                    <a:srgbClr val="FFFFFF"/>
                  </a:solidFill>
                </a:uFill>
                <a:latin typeface="Calibri"/>
                <a:ea typeface="DejaVu Sans"/>
              </a:rPr>
              <a:t> Correction</a:t>
            </a:r>
            <a:endParaRPr lang="fr-FR" sz="1800" b="0" strike="noStrike" spc="-1" dirty="0">
              <a:solidFill>
                <a:srgbClr val="000000"/>
              </a:solidFill>
              <a:uFill>
                <a:solidFill>
                  <a:srgbClr val="FFFFFF"/>
                </a:solidFill>
              </a:uFill>
              <a:latin typeface="Arial"/>
            </a:endParaRPr>
          </a:p>
        </p:txBody>
      </p:sp>
      <p:pic>
        <p:nvPicPr>
          <p:cNvPr id="112" name="Image 111"/>
          <p:cNvPicPr/>
          <p:nvPr/>
        </p:nvPicPr>
        <p:blipFill>
          <a:blip r:embed="rId2"/>
          <a:stretch/>
        </p:blipFill>
        <p:spPr>
          <a:xfrm>
            <a:off x="1656000" y="2411640"/>
            <a:ext cx="6117120" cy="4194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1"/>
          <p:cNvSpPr/>
          <p:nvPr/>
        </p:nvSpPr>
        <p:spPr>
          <a:xfrm>
            <a:off x="1846554" y="1003176"/>
            <a:ext cx="5779363" cy="9765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800" b="0" strike="noStrike" spc="-1" dirty="0">
                <a:solidFill>
                  <a:srgbClr val="000000"/>
                </a:solidFill>
                <a:uFill>
                  <a:solidFill>
                    <a:srgbClr val="FFFFFF"/>
                  </a:solidFill>
                </a:uFill>
                <a:latin typeface="Calibri"/>
                <a:ea typeface="DejaVu Sans"/>
              </a:rPr>
              <a:t>Impact of ECMWF vs Satellite </a:t>
            </a:r>
            <a:r>
              <a:rPr lang="fr-FR" sz="1800" b="0" strike="noStrike" spc="-1" dirty="0" err="1">
                <a:solidFill>
                  <a:srgbClr val="000000"/>
                </a:solidFill>
                <a:uFill>
                  <a:solidFill>
                    <a:srgbClr val="FFFFFF"/>
                  </a:solidFill>
                </a:uFill>
                <a:latin typeface="Calibri"/>
                <a:ea typeface="DejaVu Sans"/>
              </a:rPr>
              <a:t>wind</a:t>
            </a:r>
            <a:r>
              <a:rPr lang="fr-FR" sz="1800" b="0" strike="noStrike" spc="-1" dirty="0">
                <a:solidFill>
                  <a:srgbClr val="000000"/>
                </a:solidFill>
                <a:uFill>
                  <a:solidFill>
                    <a:srgbClr val="FFFFFF"/>
                  </a:solidFill>
                </a:uFill>
                <a:latin typeface="Calibri"/>
                <a:ea typeface="DejaVu Sans"/>
              </a:rPr>
              <a:t> speed on </a:t>
            </a:r>
            <a:r>
              <a:rPr lang="fr-FR" sz="1800" b="0" strike="noStrike" spc="-1" dirty="0" err="1">
                <a:solidFill>
                  <a:srgbClr val="000000"/>
                </a:solidFill>
                <a:uFill>
                  <a:solidFill>
                    <a:srgbClr val="FFFFFF"/>
                  </a:solidFill>
                </a:uFill>
                <a:latin typeface="Calibri"/>
                <a:ea typeface="DejaVu Sans"/>
              </a:rPr>
              <a:t>mid</a:t>
            </a:r>
            <a:r>
              <a:rPr lang="fr-FR" sz="1800" b="0" strike="noStrike" spc="-1" dirty="0">
                <a:solidFill>
                  <a:srgbClr val="000000"/>
                </a:solidFill>
                <a:uFill>
                  <a:solidFill>
                    <a:srgbClr val="FFFFFF"/>
                  </a:solidFill>
                </a:uFill>
                <a:latin typeface="Calibri"/>
                <a:ea typeface="DejaVu Sans"/>
              </a:rPr>
              <a:t> and high latitude variations in </a:t>
            </a:r>
            <a:r>
              <a:rPr lang="fr-FR" sz="1800" b="0" strike="noStrike" spc="-1" dirty="0" err="1">
                <a:solidFill>
                  <a:srgbClr val="000000"/>
                </a:solidFill>
                <a:uFill>
                  <a:solidFill>
                    <a:srgbClr val="FFFFFF"/>
                  </a:solidFill>
                </a:uFill>
                <a:latin typeface="Calibri"/>
                <a:ea typeface="DejaVu Sans"/>
              </a:rPr>
              <a:t>retrieved</a:t>
            </a:r>
            <a:r>
              <a:rPr lang="fr-FR" sz="1800" b="0" strike="noStrike" spc="-1" dirty="0">
                <a:solidFill>
                  <a:srgbClr val="000000"/>
                </a:solidFill>
                <a:uFill>
                  <a:solidFill>
                    <a:srgbClr val="FFFFFF"/>
                  </a:solidFill>
                </a:uFill>
                <a:latin typeface="Calibri"/>
                <a:ea typeface="DejaVu Sans"/>
              </a:rPr>
              <a:t> SSS </a:t>
            </a:r>
            <a:endParaRPr lang="fr-FR" sz="1800" b="0" strike="noStrike" spc="-1" dirty="0">
              <a:solidFill>
                <a:srgbClr val="000000"/>
              </a:solidFill>
              <a:uFill>
                <a:solidFill>
                  <a:srgbClr val="FFFFFF"/>
                </a:solidFill>
              </a:uFill>
              <a:latin typeface="Arial"/>
            </a:endParaRPr>
          </a:p>
          <a:p>
            <a:pPr algn="just">
              <a:lnSpc>
                <a:spcPct val="100000"/>
              </a:lnSpc>
            </a:pPr>
            <a:endParaRPr lang="fr-FR" sz="1800" b="0" strike="noStrike" spc="-1" dirty="0">
              <a:solidFill>
                <a:srgbClr val="000000"/>
              </a:solidFill>
              <a:uFill>
                <a:solidFill>
                  <a:srgbClr val="FFFFFF"/>
                </a:solidFill>
              </a:uFill>
              <a:latin typeface="Arial"/>
            </a:endParaRPr>
          </a:p>
          <a:p>
            <a:pPr algn="just">
              <a:lnSpc>
                <a:spcPct val="100000"/>
              </a:lnSpc>
            </a:pPr>
            <a:endParaRPr lang="fr-FR" sz="1800" b="0" strike="noStrike" spc="-1" dirty="0">
              <a:solidFill>
                <a:srgbClr val="000000"/>
              </a:solidFill>
              <a:uFill>
                <a:solidFill>
                  <a:srgbClr val="FFFFFF"/>
                </a:solidFill>
              </a:uFill>
              <a:latin typeface="Arial"/>
            </a:endParaRPr>
          </a:p>
        </p:txBody>
      </p:sp>
      <p:sp>
        <p:nvSpPr>
          <p:cNvPr id="114" name="CustomShape 2"/>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dirty="0" err="1">
                <a:solidFill>
                  <a:srgbClr val="000000"/>
                </a:solidFill>
                <a:uFill>
                  <a:solidFill>
                    <a:srgbClr val="FFFFFF"/>
                  </a:solidFill>
                </a:uFill>
                <a:latin typeface="Calibri"/>
                <a:ea typeface="DejaVu Sans"/>
              </a:rPr>
              <a:t>Example</a:t>
            </a:r>
            <a:r>
              <a:rPr lang="fr-FR" sz="4000" b="0" strike="noStrike" spc="-1" dirty="0">
                <a:solidFill>
                  <a:srgbClr val="000000"/>
                </a:solidFill>
                <a:uFill>
                  <a:solidFill>
                    <a:srgbClr val="FFFFFF"/>
                  </a:solidFill>
                </a:uFill>
                <a:latin typeface="Calibri"/>
                <a:ea typeface="DejaVu Sans"/>
              </a:rPr>
              <a:t> </a:t>
            </a:r>
            <a:r>
              <a:rPr lang="fr-FR" sz="4000" b="0" strike="noStrike" spc="-1" dirty="0" err="1">
                <a:solidFill>
                  <a:srgbClr val="000000"/>
                </a:solidFill>
                <a:uFill>
                  <a:solidFill>
                    <a:srgbClr val="FFFFFF"/>
                  </a:solidFill>
                </a:uFill>
                <a:latin typeface="Calibri"/>
                <a:ea typeface="DejaVu Sans"/>
              </a:rPr>
              <a:t>from</a:t>
            </a:r>
            <a:r>
              <a:rPr lang="fr-FR" sz="4000" b="0" strike="noStrike" spc="-1" dirty="0">
                <a:solidFill>
                  <a:srgbClr val="000000"/>
                </a:solidFill>
                <a:uFill>
                  <a:solidFill>
                    <a:srgbClr val="FFFFFF"/>
                  </a:solidFill>
                </a:uFill>
                <a:latin typeface="Calibri"/>
                <a:ea typeface="DejaVu Sans"/>
              </a:rPr>
              <a:t> SMAP</a:t>
            </a:r>
            <a:endParaRPr lang="fr-FR" sz="1800" b="0" strike="noStrike" spc="-1" dirty="0">
              <a:solidFill>
                <a:srgbClr val="000000"/>
              </a:solidFill>
              <a:uFill>
                <a:solidFill>
                  <a:srgbClr val="FFFFFF"/>
                </a:solidFill>
              </a:uFill>
              <a:latin typeface="Arial"/>
            </a:endParaRPr>
          </a:p>
        </p:txBody>
      </p:sp>
      <p:pic>
        <p:nvPicPr>
          <p:cNvPr id="115" name="Image 1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355" y="2370338"/>
            <a:ext cx="7223760" cy="4217880"/>
          </a:xfrm>
          <a:prstGeom prst="rect">
            <a:avLst/>
          </a:prstGeom>
          <a:ln>
            <a:noFill/>
          </a:ln>
        </p:spPr>
      </p:pic>
    </p:spTree>
    <p:extLst>
      <p:ext uri="{BB962C8B-B14F-4D97-AF65-F5344CB8AC3E}">
        <p14:creationId xmlns:p14="http://schemas.microsoft.com/office/powerpoint/2010/main" val="280865732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ustomShape 2"/>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dirty="0" err="1">
                <a:solidFill>
                  <a:srgbClr val="000000"/>
                </a:solidFill>
                <a:uFill>
                  <a:solidFill>
                    <a:srgbClr val="FFFFFF"/>
                  </a:solidFill>
                </a:uFill>
                <a:latin typeface="Calibri"/>
                <a:ea typeface="DejaVu Sans"/>
              </a:rPr>
              <a:t>Exa</a:t>
            </a:r>
            <a:r>
              <a:rPr lang="fr-FR" sz="4000" spc="-1" dirty="0" err="1">
                <a:solidFill>
                  <a:srgbClr val="000000"/>
                </a:solidFill>
                <a:uFill>
                  <a:solidFill>
                    <a:srgbClr val="FFFFFF"/>
                  </a:solidFill>
                </a:uFill>
                <a:latin typeface="Calibri"/>
                <a:ea typeface="DejaVu Sans"/>
              </a:rPr>
              <a:t>mple</a:t>
            </a:r>
            <a:r>
              <a:rPr lang="fr-FR" sz="4000" spc="-1" dirty="0">
                <a:solidFill>
                  <a:srgbClr val="000000"/>
                </a:solidFill>
                <a:uFill>
                  <a:solidFill>
                    <a:srgbClr val="FFFFFF"/>
                  </a:solidFill>
                </a:uFill>
                <a:latin typeface="Calibri"/>
                <a:ea typeface="DejaVu Sans"/>
              </a:rPr>
              <a:t> </a:t>
            </a:r>
            <a:r>
              <a:rPr lang="fr-FR" sz="4000" spc="-1" dirty="0" err="1">
                <a:solidFill>
                  <a:srgbClr val="000000"/>
                </a:solidFill>
                <a:uFill>
                  <a:solidFill>
                    <a:srgbClr val="FFFFFF"/>
                  </a:solidFill>
                </a:uFill>
                <a:latin typeface="Calibri"/>
                <a:ea typeface="DejaVu Sans"/>
              </a:rPr>
              <a:t>from</a:t>
            </a:r>
            <a:r>
              <a:rPr lang="fr-FR" sz="4000" spc="-1" dirty="0">
                <a:solidFill>
                  <a:srgbClr val="000000"/>
                </a:solidFill>
                <a:uFill>
                  <a:solidFill>
                    <a:srgbClr val="FFFFFF"/>
                  </a:solidFill>
                </a:uFill>
                <a:latin typeface="Calibri"/>
                <a:ea typeface="DejaVu Sans"/>
              </a:rPr>
              <a:t> SMAP</a:t>
            </a:r>
            <a:endParaRPr lang="fr-FR" sz="1800" b="0" strike="noStrike" spc="-1" dirty="0">
              <a:solidFill>
                <a:srgbClr val="000000"/>
              </a:solidFill>
              <a:uFill>
                <a:solidFill>
                  <a:srgbClr val="FFFFFF"/>
                </a:solidFill>
              </a:uFill>
              <a:latin typeface="Arial"/>
            </a:endParaRPr>
          </a:p>
        </p:txBody>
      </p:sp>
      <p:pic>
        <p:nvPicPr>
          <p:cNvPr id="115" name="Image 1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728" y="2366555"/>
            <a:ext cx="7221013" cy="4206240"/>
          </a:xfrm>
          <a:prstGeom prst="rect">
            <a:avLst/>
          </a:prstGeom>
          <a:ln>
            <a:noFill/>
          </a:ln>
        </p:spPr>
      </p:pic>
      <p:sp>
        <p:nvSpPr>
          <p:cNvPr id="5" name="CustomShape 1"/>
          <p:cNvSpPr/>
          <p:nvPr/>
        </p:nvSpPr>
        <p:spPr>
          <a:xfrm>
            <a:off x="1846554" y="1003176"/>
            <a:ext cx="5779363" cy="9765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800" b="0" strike="noStrike" spc="-1" dirty="0">
                <a:solidFill>
                  <a:srgbClr val="000000"/>
                </a:solidFill>
                <a:uFill>
                  <a:solidFill>
                    <a:srgbClr val="FFFFFF"/>
                  </a:solidFill>
                </a:uFill>
                <a:latin typeface="Calibri"/>
                <a:ea typeface="DejaVu Sans"/>
              </a:rPr>
              <a:t>Impact of ECMWF vs Satellite </a:t>
            </a:r>
            <a:r>
              <a:rPr lang="fr-FR" sz="1800" b="0" strike="noStrike" spc="-1" dirty="0" err="1">
                <a:solidFill>
                  <a:srgbClr val="000000"/>
                </a:solidFill>
                <a:uFill>
                  <a:solidFill>
                    <a:srgbClr val="FFFFFF"/>
                  </a:solidFill>
                </a:uFill>
                <a:latin typeface="Calibri"/>
                <a:ea typeface="DejaVu Sans"/>
              </a:rPr>
              <a:t>wind</a:t>
            </a:r>
            <a:r>
              <a:rPr lang="fr-FR" sz="1800" b="0" strike="noStrike" spc="-1" dirty="0">
                <a:solidFill>
                  <a:srgbClr val="000000"/>
                </a:solidFill>
                <a:uFill>
                  <a:solidFill>
                    <a:srgbClr val="FFFFFF"/>
                  </a:solidFill>
                </a:uFill>
                <a:latin typeface="Calibri"/>
                <a:ea typeface="DejaVu Sans"/>
              </a:rPr>
              <a:t> speed on </a:t>
            </a:r>
            <a:r>
              <a:rPr lang="fr-FR" sz="1800" b="0" strike="noStrike" spc="-1" dirty="0" err="1">
                <a:solidFill>
                  <a:srgbClr val="000000"/>
                </a:solidFill>
                <a:uFill>
                  <a:solidFill>
                    <a:srgbClr val="FFFFFF"/>
                  </a:solidFill>
                </a:uFill>
                <a:latin typeface="Calibri"/>
                <a:ea typeface="DejaVu Sans"/>
              </a:rPr>
              <a:t>mid</a:t>
            </a:r>
            <a:r>
              <a:rPr lang="fr-FR" sz="1800" b="0" strike="noStrike" spc="-1" dirty="0">
                <a:solidFill>
                  <a:srgbClr val="000000"/>
                </a:solidFill>
                <a:uFill>
                  <a:solidFill>
                    <a:srgbClr val="FFFFFF"/>
                  </a:solidFill>
                </a:uFill>
                <a:latin typeface="Calibri"/>
                <a:ea typeface="DejaVu Sans"/>
              </a:rPr>
              <a:t> and high latitude variations in </a:t>
            </a:r>
            <a:r>
              <a:rPr lang="fr-FR" sz="1800" b="0" strike="noStrike" spc="-1" dirty="0" err="1">
                <a:solidFill>
                  <a:srgbClr val="000000"/>
                </a:solidFill>
                <a:uFill>
                  <a:solidFill>
                    <a:srgbClr val="FFFFFF"/>
                  </a:solidFill>
                </a:uFill>
                <a:latin typeface="Calibri"/>
                <a:ea typeface="DejaVu Sans"/>
              </a:rPr>
              <a:t>retrieved</a:t>
            </a:r>
            <a:r>
              <a:rPr lang="fr-FR" sz="1800" b="0" strike="noStrike" spc="-1" dirty="0">
                <a:solidFill>
                  <a:srgbClr val="000000"/>
                </a:solidFill>
                <a:uFill>
                  <a:solidFill>
                    <a:srgbClr val="FFFFFF"/>
                  </a:solidFill>
                </a:uFill>
                <a:latin typeface="Calibri"/>
                <a:ea typeface="DejaVu Sans"/>
              </a:rPr>
              <a:t> SSS </a:t>
            </a:r>
            <a:endParaRPr lang="fr-FR" sz="1800" b="0" strike="noStrike" spc="-1" dirty="0">
              <a:solidFill>
                <a:srgbClr val="000000"/>
              </a:solidFill>
              <a:uFill>
                <a:solidFill>
                  <a:srgbClr val="FFFFFF"/>
                </a:solidFill>
              </a:uFill>
              <a:latin typeface="Arial"/>
            </a:endParaRPr>
          </a:p>
          <a:p>
            <a:pPr algn="just">
              <a:lnSpc>
                <a:spcPct val="100000"/>
              </a:lnSpc>
            </a:pPr>
            <a:endParaRPr lang="fr-FR" sz="1800" b="0" strike="noStrike" spc="-1" dirty="0">
              <a:solidFill>
                <a:srgbClr val="000000"/>
              </a:solidFill>
              <a:uFill>
                <a:solidFill>
                  <a:srgbClr val="FFFFFF"/>
                </a:solidFill>
              </a:uFill>
              <a:latin typeface="Arial"/>
            </a:endParaRPr>
          </a:p>
          <a:p>
            <a:pPr algn="just">
              <a:lnSpc>
                <a:spcPct val="100000"/>
              </a:lnSpc>
            </a:pP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21621654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CustomShape 1"/>
          <p:cNvSpPr/>
          <p:nvPr/>
        </p:nvSpPr>
        <p:spPr>
          <a:xfrm>
            <a:off x="289800" y="715680"/>
            <a:ext cx="838260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Salinity retrievals have been performed using several 10-m wind speed maps to test the impact. Below is shown an example 8-day average SSS map centered on 26 July 2015, based upon the roughness correction obtained from Model 2 and ECMWF wind speed with linear space and time interpolation :</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
        <p:nvSpPr>
          <p:cNvPr id="284" name="CustomShape 2"/>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Impact on SSS Retrieval</a:t>
            </a:r>
            <a:endParaRPr lang="fr-FR" sz="1800" b="0" strike="noStrike" spc="-1">
              <a:solidFill>
                <a:srgbClr val="000000"/>
              </a:solidFill>
              <a:uFill>
                <a:solidFill>
                  <a:srgbClr val="FFFFFF"/>
                </a:solidFill>
              </a:uFill>
              <a:latin typeface="Arial"/>
            </a:endParaRPr>
          </a:p>
        </p:txBody>
      </p:sp>
      <p:pic>
        <p:nvPicPr>
          <p:cNvPr id="285" name="Image 284"/>
          <p:cNvPicPr/>
          <p:nvPr/>
        </p:nvPicPr>
        <p:blipFill>
          <a:blip r:embed="rId2"/>
          <a:stretch/>
        </p:blipFill>
        <p:spPr>
          <a:xfrm>
            <a:off x="1656000" y="2411640"/>
            <a:ext cx="6117120" cy="4194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CustomShape 1"/>
          <p:cNvSpPr/>
          <p:nvPr/>
        </p:nvSpPr>
        <p:spPr>
          <a:xfrm>
            <a:off x="289800" y="715680"/>
            <a:ext cx="838260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Same as previous slide except that the space-time interpolation of the 3 hourly ECMWF wind speed maps is done following the optical flow field obtained from the ECMWF wind speed fields themselves :</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
        <p:nvSpPr>
          <p:cNvPr id="287" name="CustomShape 2"/>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Impact on SSS Retrieval</a:t>
            </a:r>
            <a:endParaRPr lang="fr-FR" sz="1800" b="0" strike="noStrike" spc="-1">
              <a:solidFill>
                <a:srgbClr val="000000"/>
              </a:solidFill>
              <a:uFill>
                <a:solidFill>
                  <a:srgbClr val="FFFFFF"/>
                </a:solidFill>
              </a:uFill>
              <a:latin typeface="Arial"/>
            </a:endParaRPr>
          </a:p>
        </p:txBody>
      </p:sp>
      <p:pic>
        <p:nvPicPr>
          <p:cNvPr id="288" name="Image 287"/>
          <p:cNvPicPr/>
          <p:nvPr/>
        </p:nvPicPr>
        <p:blipFill>
          <a:blip r:embed="rId2"/>
          <a:stretch/>
        </p:blipFill>
        <p:spPr>
          <a:xfrm>
            <a:off x="1656000" y="2411640"/>
            <a:ext cx="6117120" cy="4194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CustomShape 1"/>
          <p:cNvSpPr/>
          <p:nvPr/>
        </p:nvSpPr>
        <p:spPr>
          <a:xfrm>
            <a:off x="289800" y="715680"/>
            <a:ext cx="838260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Same as previous slide except using the blended wind speed maps derived through the morphing technique (including only SSMI 16/17, AMSR-2, GMI, WindSat). Time window is 22 hours centered on the wind speed map analysis time and a blended wind maps is available every half-hour.</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
        <p:nvSpPr>
          <p:cNvPr id="290" name="CustomShape 2"/>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Impact on SSS Retrieval</a:t>
            </a:r>
            <a:endParaRPr lang="fr-FR" sz="1800" b="0" strike="noStrike" spc="-1">
              <a:solidFill>
                <a:srgbClr val="000000"/>
              </a:solidFill>
              <a:uFill>
                <a:solidFill>
                  <a:srgbClr val="FFFFFF"/>
                </a:solidFill>
              </a:uFill>
              <a:latin typeface="Arial"/>
            </a:endParaRPr>
          </a:p>
        </p:txBody>
      </p:sp>
      <p:pic>
        <p:nvPicPr>
          <p:cNvPr id="291" name="Image 290"/>
          <p:cNvPicPr/>
          <p:nvPr/>
        </p:nvPicPr>
        <p:blipFill>
          <a:blip r:embed="rId2"/>
          <a:stretch/>
        </p:blipFill>
        <p:spPr>
          <a:xfrm>
            <a:off x="1656000" y="2411640"/>
            <a:ext cx="6117120" cy="4194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CustomShape 1"/>
          <p:cNvSpPr/>
          <p:nvPr/>
        </p:nvSpPr>
        <p:spPr>
          <a:xfrm>
            <a:off x="289800" y="715680"/>
            <a:ext cx="838260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Same as previous slide except using the CCMP wind speed maps obtained from RSS. Very similar to SSS map obtained using the morphed blended wind product.</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
        <p:nvSpPr>
          <p:cNvPr id="296" name="CustomShape 2"/>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Impact on SSS Retrieval</a:t>
            </a:r>
            <a:endParaRPr lang="fr-FR" sz="1800" b="0" strike="noStrike" spc="-1">
              <a:solidFill>
                <a:srgbClr val="000000"/>
              </a:solidFill>
              <a:uFill>
                <a:solidFill>
                  <a:srgbClr val="FFFFFF"/>
                </a:solidFill>
              </a:uFill>
              <a:latin typeface="Arial"/>
            </a:endParaRPr>
          </a:p>
        </p:txBody>
      </p:sp>
      <p:pic>
        <p:nvPicPr>
          <p:cNvPr id="297" name="Image 296"/>
          <p:cNvPicPr/>
          <p:nvPr/>
        </p:nvPicPr>
        <p:blipFill>
          <a:blip r:embed="rId2"/>
          <a:stretch/>
        </p:blipFill>
        <p:spPr>
          <a:xfrm>
            <a:off x="1656000" y="2411640"/>
            <a:ext cx="6117120" cy="4194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ustomShape 1"/>
          <p:cNvSpPr/>
          <p:nvPr/>
        </p:nvSpPr>
        <p:spPr>
          <a:xfrm>
            <a:off x="107640" y="116640"/>
            <a:ext cx="8889840" cy="2278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600" b="0" strike="noStrike" spc="-1" dirty="0">
                <a:solidFill>
                  <a:srgbClr val="000000"/>
                </a:solidFill>
                <a:uFill>
                  <a:solidFill>
                    <a:srgbClr val="FFFFFF"/>
                  </a:solidFill>
                </a:uFill>
                <a:latin typeface="Calibri"/>
                <a:ea typeface="DejaVu Sans"/>
              </a:rPr>
              <a:t>One </a:t>
            </a:r>
            <a:r>
              <a:rPr lang="fr-FR" sz="1600" b="0" strike="noStrike" spc="-1" dirty="0" err="1">
                <a:solidFill>
                  <a:srgbClr val="000000"/>
                </a:solidFill>
                <a:uFill>
                  <a:solidFill>
                    <a:srgbClr val="FFFFFF"/>
                  </a:solidFill>
                </a:uFill>
                <a:latin typeface="Calibri"/>
                <a:ea typeface="DejaVu Sans"/>
              </a:rPr>
              <a:t>approach</a:t>
            </a:r>
            <a:r>
              <a:rPr lang="fr-FR" sz="1600" b="0" strike="noStrike" spc="-1" dirty="0">
                <a:solidFill>
                  <a:srgbClr val="000000"/>
                </a:solidFill>
                <a:uFill>
                  <a:solidFill>
                    <a:srgbClr val="FFFFFF"/>
                  </a:solidFill>
                </a:uFill>
                <a:latin typeface="Calibri"/>
                <a:ea typeface="DejaVu Sans"/>
              </a:rPr>
              <a:t> (a </a:t>
            </a:r>
            <a:r>
              <a:rPr lang="fr-FR" sz="1600" b="0" strike="noStrike" spc="-1" dirty="0" err="1">
                <a:solidFill>
                  <a:srgbClr val="000000"/>
                </a:solidFill>
                <a:uFill>
                  <a:solidFill>
                    <a:srgbClr val="FFFFFF"/>
                  </a:solidFill>
                </a:uFill>
                <a:latin typeface="Calibri"/>
                <a:ea typeface="DejaVu Sans"/>
              </a:rPr>
              <a:t>spatially</a:t>
            </a:r>
            <a:r>
              <a:rPr lang="fr-FR" sz="1600" b="0" strike="noStrike" spc="-1" dirty="0">
                <a:solidFill>
                  <a:srgbClr val="000000"/>
                </a:solidFill>
                <a:uFill>
                  <a:solidFill>
                    <a:srgbClr val="FFFFFF"/>
                  </a:solidFill>
                </a:uFill>
                <a:latin typeface="Calibri"/>
                <a:ea typeface="DejaVu Sans"/>
              </a:rPr>
              <a:t> ‘local’ </a:t>
            </a:r>
            <a:r>
              <a:rPr lang="fr-FR" sz="1600" b="0" strike="noStrike" spc="-1" dirty="0" err="1">
                <a:solidFill>
                  <a:srgbClr val="000000"/>
                </a:solidFill>
                <a:uFill>
                  <a:solidFill>
                    <a:srgbClr val="FFFFFF"/>
                  </a:solidFill>
                </a:uFill>
                <a:latin typeface="Calibri"/>
                <a:ea typeface="DejaVu Sans"/>
              </a:rPr>
              <a:t>approach</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is</a:t>
            </a:r>
            <a:r>
              <a:rPr lang="fr-FR" sz="1600" b="0" strike="noStrike" spc="-1" dirty="0">
                <a:solidFill>
                  <a:srgbClr val="000000"/>
                </a:solidFill>
                <a:uFill>
                  <a:solidFill>
                    <a:srgbClr val="FFFFFF"/>
                  </a:solidFill>
                </a:uFill>
                <a:latin typeface="Calibri"/>
                <a:ea typeface="DejaVu Sans"/>
              </a:rPr>
              <a:t> to use the time </a:t>
            </a:r>
            <a:r>
              <a:rPr lang="fr-FR" sz="1600" b="0" strike="noStrike" spc="-1" dirty="0" err="1">
                <a:solidFill>
                  <a:srgbClr val="000000"/>
                </a:solidFill>
                <a:uFill>
                  <a:solidFill>
                    <a:srgbClr val="FFFFFF"/>
                  </a:solidFill>
                </a:uFill>
                <a:latin typeface="Calibri"/>
                <a:ea typeface="DejaVu Sans"/>
              </a:rPr>
              <a:t>series</a:t>
            </a:r>
            <a:r>
              <a:rPr lang="fr-FR" sz="1600" b="0" strike="noStrike" spc="-1" dirty="0">
                <a:solidFill>
                  <a:srgbClr val="000000"/>
                </a:solidFill>
                <a:uFill>
                  <a:solidFill>
                    <a:srgbClr val="FFFFFF"/>
                  </a:solidFill>
                </a:uFill>
                <a:latin typeface="Calibri"/>
                <a:ea typeface="DejaVu Sans"/>
              </a:rPr>
              <a:t> of satellite </a:t>
            </a:r>
            <a:r>
              <a:rPr lang="fr-FR" sz="1600" b="0" strike="noStrike" spc="-1" dirty="0" err="1">
                <a:solidFill>
                  <a:srgbClr val="000000"/>
                </a:solidFill>
                <a:uFill>
                  <a:solidFill>
                    <a:srgbClr val="FFFFFF"/>
                  </a:solidFill>
                </a:uFill>
                <a:latin typeface="Calibri"/>
                <a:ea typeface="DejaVu Sans"/>
              </a:rPr>
              <a:t>measurements</a:t>
            </a:r>
            <a:r>
              <a:rPr lang="fr-FR" sz="1600" b="0" strike="noStrike" spc="-1" dirty="0">
                <a:solidFill>
                  <a:srgbClr val="000000"/>
                </a:solidFill>
                <a:uFill>
                  <a:solidFill>
                    <a:srgbClr val="FFFFFF"/>
                  </a:solidFill>
                </a:uFill>
                <a:latin typeface="Calibri"/>
                <a:ea typeface="DejaVu Sans"/>
              </a:rPr>
              <a:t> at </a:t>
            </a:r>
            <a:r>
              <a:rPr lang="fr-FR" sz="1600" b="0" strike="noStrike" spc="-1" dirty="0" err="1">
                <a:solidFill>
                  <a:srgbClr val="000000"/>
                </a:solidFill>
                <a:uFill>
                  <a:solidFill>
                    <a:srgbClr val="FFFFFF"/>
                  </a:solidFill>
                </a:uFill>
                <a:latin typeface="Calibri"/>
                <a:ea typeface="DejaVu Sans"/>
              </a:rPr>
              <a:t>any</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fixed</a:t>
            </a:r>
            <a:r>
              <a:rPr lang="fr-FR" sz="1600" b="0" strike="noStrike" spc="-1" dirty="0">
                <a:solidFill>
                  <a:srgbClr val="000000"/>
                </a:solidFill>
                <a:uFill>
                  <a:solidFill>
                    <a:srgbClr val="FFFFFF"/>
                  </a:solidFill>
                </a:uFill>
                <a:latin typeface="Calibri"/>
                <a:ea typeface="DejaVu Sans"/>
              </a:rPr>
              <a:t> point on </a:t>
            </a:r>
            <a:r>
              <a:rPr lang="fr-FR" sz="1600" b="0" strike="noStrike" spc="-1" dirty="0" err="1">
                <a:solidFill>
                  <a:srgbClr val="000000"/>
                </a:solidFill>
                <a:uFill>
                  <a:solidFill>
                    <a:srgbClr val="FFFFFF"/>
                  </a:solidFill>
                </a:uFill>
                <a:latin typeface="Calibri"/>
                <a:ea typeface="DejaVu Sans"/>
              </a:rPr>
              <a:t>earth</a:t>
            </a:r>
            <a:r>
              <a:rPr lang="fr-FR" sz="1600" b="0" strike="noStrike" spc="-1" dirty="0">
                <a:solidFill>
                  <a:srgbClr val="000000"/>
                </a:solidFill>
                <a:uFill>
                  <a:solidFill>
                    <a:srgbClr val="FFFFFF"/>
                  </a:solidFill>
                </a:uFill>
                <a:latin typeface="Calibri"/>
                <a:ea typeface="DejaVu Sans"/>
              </a:rPr>
              <a:t> to </a:t>
            </a:r>
            <a:r>
              <a:rPr lang="fr-FR" sz="1600" b="0" strike="noStrike" spc="-1" dirty="0" err="1">
                <a:solidFill>
                  <a:srgbClr val="000000"/>
                </a:solidFill>
                <a:uFill>
                  <a:solidFill>
                    <a:srgbClr val="FFFFFF"/>
                  </a:solidFill>
                </a:uFill>
                <a:latin typeface="Calibri"/>
                <a:ea typeface="DejaVu Sans"/>
              </a:rPr>
              <a:t>infer</a:t>
            </a:r>
            <a:r>
              <a:rPr lang="fr-FR" sz="1600" b="0" strike="noStrike" spc="-1" dirty="0">
                <a:solidFill>
                  <a:srgbClr val="000000"/>
                </a:solidFill>
                <a:uFill>
                  <a:solidFill>
                    <a:srgbClr val="FFFFFF"/>
                  </a:solidFill>
                </a:uFill>
                <a:latin typeface="Calibri"/>
                <a:ea typeface="DejaVu Sans"/>
              </a:rPr>
              <a:t> the </a:t>
            </a:r>
            <a:r>
              <a:rPr lang="fr-FR" sz="1600" b="0" strike="noStrike" spc="-1" dirty="0" err="1">
                <a:solidFill>
                  <a:srgbClr val="000000"/>
                </a:solidFill>
                <a:uFill>
                  <a:solidFill>
                    <a:srgbClr val="FFFFFF"/>
                  </a:solidFill>
                </a:uFill>
                <a:latin typeface="Calibri"/>
                <a:ea typeface="DejaVu Sans"/>
              </a:rPr>
              <a:t>wind</a:t>
            </a:r>
            <a:r>
              <a:rPr lang="fr-FR" sz="1600" b="0" strike="noStrike" spc="-1" dirty="0">
                <a:solidFill>
                  <a:srgbClr val="000000"/>
                </a:solidFill>
                <a:uFill>
                  <a:solidFill>
                    <a:srgbClr val="FFFFFF"/>
                  </a:solidFill>
                </a:uFill>
                <a:latin typeface="Calibri"/>
                <a:ea typeface="DejaVu Sans"/>
              </a:rPr>
              <a:t> speed at </a:t>
            </a:r>
            <a:r>
              <a:rPr lang="fr-FR" sz="1600" b="0" strike="noStrike" spc="-1" dirty="0" err="1">
                <a:solidFill>
                  <a:srgbClr val="000000"/>
                </a:solidFill>
                <a:uFill>
                  <a:solidFill>
                    <a:srgbClr val="FFFFFF"/>
                  </a:solidFill>
                </a:uFill>
                <a:latin typeface="Calibri"/>
                <a:ea typeface="DejaVu Sans"/>
              </a:rPr>
              <a:t>any</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arbitrary</a:t>
            </a:r>
            <a:r>
              <a:rPr lang="fr-FR" sz="1600" b="0" strike="noStrike" spc="-1" dirty="0">
                <a:solidFill>
                  <a:srgbClr val="000000"/>
                </a:solidFill>
                <a:uFill>
                  <a:solidFill>
                    <a:srgbClr val="FFFFFF"/>
                  </a:solidFill>
                </a:uFill>
                <a:latin typeface="Calibri"/>
                <a:ea typeface="DejaVu Sans"/>
              </a:rPr>
              <a:t> time at </a:t>
            </a:r>
            <a:r>
              <a:rPr lang="fr-FR" sz="1600" b="0" strike="noStrike" spc="-1" dirty="0" err="1">
                <a:solidFill>
                  <a:srgbClr val="000000"/>
                </a:solidFill>
                <a:uFill>
                  <a:solidFill>
                    <a:srgbClr val="FFFFFF"/>
                  </a:solidFill>
                </a:uFill>
                <a:latin typeface="Calibri"/>
                <a:ea typeface="DejaVu Sans"/>
              </a:rPr>
              <a:t>that</a:t>
            </a:r>
            <a:r>
              <a:rPr lang="fr-FR" sz="1600" b="0" strike="noStrike" spc="-1" dirty="0">
                <a:solidFill>
                  <a:srgbClr val="000000"/>
                </a:solidFill>
                <a:uFill>
                  <a:solidFill>
                    <a:srgbClr val="FFFFFF"/>
                  </a:solidFill>
                </a:uFill>
                <a:latin typeface="Calibri"/>
                <a:ea typeface="DejaVu Sans"/>
              </a:rPr>
              <a:t> point </a:t>
            </a:r>
            <a:r>
              <a:rPr lang="fr-FR" sz="1600" b="0" strike="noStrike" spc="-1" dirty="0" err="1">
                <a:solidFill>
                  <a:srgbClr val="000000"/>
                </a:solidFill>
                <a:uFill>
                  <a:solidFill>
                    <a:srgbClr val="FFFFFF"/>
                  </a:solidFill>
                </a:uFill>
                <a:latin typeface="Calibri"/>
                <a:ea typeface="DejaVu Sans"/>
              </a:rPr>
              <a:t>within</a:t>
            </a:r>
            <a:r>
              <a:rPr lang="fr-FR" sz="1600" b="0" strike="noStrike" spc="-1" dirty="0">
                <a:solidFill>
                  <a:srgbClr val="000000"/>
                </a:solidFill>
                <a:uFill>
                  <a:solidFill>
                    <a:srgbClr val="FFFFFF"/>
                  </a:solidFill>
                </a:uFill>
                <a:latin typeface="Calibri"/>
                <a:ea typeface="DejaVu Sans"/>
              </a:rPr>
              <a:t> the time </a:t>
            </a:r>
            <a:r>
              <a:rPr lang="fr-FR" sz="1600" b="0" strike="noStrike" spc="-1" dirty="0" err="1">
                <a:solidFill>
                  <a:srgbClr val="000000"/>
                </a:solidFill>
                <a:uFill>
                  <a:solidFill>
                    <a:srgbClr val="FFFFFF"/>
                  </a:solidFill>
                </a:uFill>
                <a:latin typeface="Calibri"/>
                <a:ea typeface="DejaVu Sans"/>
              </a:rPr>
              <a:t>period</a:t>
            </a:r>
            <a:r>
              <a:rPr lang="fr-FR" sz="1600" b="0" strike="noStrike" spc="-1" dirty="0">
                <a:solidFill>
                  <a:srgbClr val="000000"/>
                </a:solidFill>
                <a:uFill>
                  <a:solidFill>
                    <a:srgbClr val="FFFFFF"/>
                  </a:solidFill>
                </a:uFill>
                <a:latin typeface="Calibri"/>
                <a:ea typeface="DejaVu Sans"/>
              </a:rPr>
              <a:t> of </a:t>
            </a:r>
            <a:r>
              <a:rPr lang="fr-FR" sz="1600" b="0" strike="noStrike" spc="-1" dirty="0" err="1">
                <a:solidFill>
                  <a:srgbClr val="000000"/>
                </a:solidFill>
                <a:uFill>
                  <a:solidFill>
                    <a:srgbClr val="FFFFFF"/>
                  </a:solidFill>
                </a:uFill>
                <a:latin typeface="Calibri"/>
                <a:ea typeface="DejaVu Sans"/>
              </a:rPr>
              <a:t>these</a:t>
            </a:r>
            <a:r>
              <a:rPr lang="fr-FR" sz="1600" b="0" strike="noStrike" spc="-1" dirty="0">
                <a:solidFill>
                  <a:srgbClr val="000000"/>
                </a:solidFill>
                <a:uFill>
                  <a:solidFill>
                    <a:srgbClr val="FFFFFF"/>
                  </a:solidFill>
                </a:uFill>
                <a:latin typeface="Calibri"/>
                <a:ea typeface="DejaVu Sans"/>
              </a:rPr>
              <a:t> </a:t>
            </a:r>
            <a:r>
              <a:rPr lang="fr-FR" sz="1600" b="0" strike="noStrike" spc="-1" dirty="0" err="1" smtClean="0">
                <a:solidFill>
                  <a:srgbClr val="000000"/>
                </a:solidFill>
                <a:uFill>
                  <a:solidFill>
                    <a:srgbClr val="FFFFFF"/>
                  </a:solidFill>
                </a:uFill>
                <a:latin typeface="Calibri"/>
                <a:ea typeface="DejaVu Sans"/>
              </a:rPr>
              <a:t>measurements</a:t>
            </a:r>
            <a:r>
              <a:rPr lang="fr-FR" sz="1600" spc="-1" dirty="0">
                <a:solidFill>
                  <a:srgbClr val="000000"/>
                </a:solidFill>
                <a:uFill>
                  <a:solidFill>
                    <a:srgbClr val="FFFFFF"/>
                  </a:solidFill>
                </a:uFill>
                <a:latin typeface="Calibri"/>
                <a:ea typeface="DejaVu Sans"/>
              </a:rPr>
              <a:t> </a:t>
            </a:r>
            <a:r>
              <a:rPr lang="fr-FR" sz="1600" spc="-1" dirty="0" smtClean="0">
                <a:solidFill>
                  <a:srgbClr val="000000"/>
                </a:solidFill>
                <a:uFill>
                  <a:solidFill>
                    <a:srgbClr val="FFFFFF"/>
                  </a:solidFill>
                </a:uFill>
                <a:latin typeface="Calibri"/>
                <a:ea typeface="DejaVu Sans"/>
              </a:rPr>
              <a:t>(CCMP </a:t>
            </a:r>
            <a:r>
              <a:rPr lang="fr-FR" sz="1600" spc="-1" dirty="0" err="1" smtClean="0">
                <a:solidFill>
                  <a:srgbClr val="000000"/>
                </a:solidFill>
                <a:uFill>
                  <a:solidFill>
                    <a:srgbClr val="FFFFFF"/>
                  </a:solidFill>
                </a:uFill>
                <a:latin typeface="Calibri"/>
                <a:ea typeface="DejaVu Sans"/>
              </a:rPr>
              <a:t>approach</a:t>
            </a:r>
            <a:r>
              <a:rPr lang="fr-FR" sz="1600" spc="-1" dirty="0" smtClean="0">
                <a:solidFill>
                  <a:srgbClr val="000000"/>
                </a:solidFill>
                <a:uFill>
                  <a:solidFill>
                    <a:srgbClr val="FFFFFF"/>
                  </a:solidFill>
                </a:uFill>
                <a:latin typeface="Calibri"/>
                <a:ea typeface="DejaVu Sans"/>
              </a:rPr>
              <a:t>)</a:t>
            </a:r>
            <a:endParaRPr lang="fr-FR" sz="1800" b="0" strike="noStrike" spc="-1" dirty="0">
              <a:solidFill>
                <a:srgbClr val="000000"/>
              </a:solidFill>
              <a:uFill>
                <a:solidFill>
                  <a:srgbClr val="FFFFFF"/>
                </a:solidFill>
              </a:uFill>
              <a:latin typeface="Arial"/>
            </a:endParaRPr>
          </a:p>
          <a:p>
            <a:pPr algn="just">
              <a:lnSpc>
                <a:spcPct val="100000"/>
              </a:lnSpc>
            </a:pPr>
            <a:endParaRPr lang="fr-FR" sz="1800" b="0" strike="noStrike" spc="-1" dirty="0">
              <a:solidFill>
                <a:srgbClr val="000000"/>
              </a:solidFill>
              <a:uFill>
                <a:solidFill>
                  <a:srgbClr val="FFFFFF"/>
                </a:solidFill>
              </a:uFill>
              <a:latin typeface="Arial"/>
            </a:endParaRPr>
          </a:p>
          <a:p>
            <a:pPr algn="just">
              <a:lnSpc>
                <a:spcPct val="100000"/>
              </a:lnSpc>
            </a:pPr>
            <a:r>
              <a:rPr lang="fr-FR" sz="1600" b="0" strike="noStrike" spc="-1" dirty="0" err="1">
                <a:solidFill>
                  <a:srgbClr val="000000"/>
                </a:solidFill>
                <a:uFill>
                  <a:solidFill>
                    <a:srgbClr val="FFFFFF"/>
                  </a:solidFill>
                </a:uFill>
                <a:latin typeface="Calibri"/>
                <a:ea typeface="DejaVu Sans"/>
              </a:rPr>
              <a:t>Another</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approach</a:t>
            </a:r>
            <a:r>
              <a:rPr lang="fr-FR" sz="1600" b="0" strike="noStrike" spc="-1" dirty="0">
                <a:solidFill>
                  <a:srgbClr val="000000"/>
                </a:solidFill>
                <a:uFill>
                  <a:solidFill>
                    <a:srgbClr val="FFFFFF"/>
                  </a:solidFill>
                </a:uFill>
                <a:latin typeface="Calibri"/>
                <a:ea typeface="DejaVu Sans"/>
              </a:rPr>
              <a:t> (a </a:t>
            </a:r>
            <a:r>
              <a:rPr lang="fr-FR" sz="1600" b="0" strike="noStrike" spc="-1" dirty="0" err="1">
                <a:solidFill>
                  <a:srgbClr val="000000"/>
                </a:solidFill>
                <a:uFill>
                  <a:solidFill>
                    <a:srgbClr val="FFFFFF"/>
                  </a:solidFill>
                </a:uFill>
                <a:latin typeface="Calibri"/>
                <a:ea typeface="DejaVu Sans"/>
              </a:rPr>
              <a:t>spatially</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nonlocal</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approach</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involves</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propagating</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some</a:t>
            </a:r>
            <a:r>
              <a:rPr lang="fr-FR" sz="1600" b="0" strike="noStrike" spc="-1" dirty="0">
                <a:solidFill>
                  <a:srgbClr val="000000"/>
                </a:solidFill>
                <a:uFill>
                  <a:solidFill>
                    <a:srgbClr val="FFFFFF"/>
                  </a:solidFill>
                </a:uFill>
                <a:latin typeface="Calibri"/>
                <a:ea typeface="DejaVu Sans"/>
              </a:rPr>
              <a:t> set of satellite </a:t>
            </a:r>
            <a:r>
              <a:rPr lang="fr-FR" sz="1600" b="0" strike="noStrike" spc="-1" dirty="0" err="1">
                <a:solidFill>
                  <a:srgbClr val="000000"/>
                </a:solidFill>
                <a:uFill>
                  <a:solidFill>
                    <a:srgbClr val="FFFFFF"/>
                  </a:solidFill>
                </a:uFill>
                <a:latin typeface="Calibri"/>
                <a:ea typeface="DejaVu Sans"/>
              </a:rPr>
              <a:t>measurements</a:t>
            </a:r>
            <a:r>
              <a:rPr lang="fr-FR" sz="1600" b="0" strike="noStrike" spc="-1" dirty="0">
                <a:solidFill>
                  <a:srgbClr val="000000"/>
                </a:solidFill>
                <a:uFill>
                  <a:solidFill>
                    <a:srgbClr val="FFFFFF"/>
                  </a:solidFill>
                </a:uFill>
                <a:latin typeface="Calibri"/>
                <a:ea typeface="DejaVu Sans"/>
              </a:rPr>
              <a:t> in </a:t>
            </a:r>
            <a:r>
              <a:rPr lang="fr-FR" sz="1600" b="0" strike="noStrike" spc="-1" dirty="0" err="1">
                <a:solidFill>
                  <a:srgbClr val="000000"/>
                </a:solidFill>
                <a:uFill>
                  <a:solidFill>
                    <a:srgbClr val="FFFFFF"/>
                  </a:solidFill>
                </a:uFill>
                <a:latin typeface="Calibri"/>
                <a:ea typeface="DejaVu Sans"/>
              </a:rPr>
              <a:t>space</a:t>
            </a:r>
            <a:r>
              <a:rPr lang="fr-FR" sz="1600" b="0" strike="noStrike" spc="-1" dirty="0">
                <a:solidFill>
                  <a:srgbClr val="000000"/>
                </a:solidFill>
                <a:uFill>
                  <a:solidFill>
                    <a:srgbClr val="FFFFFF"/>
                  </a:solidFill>
                </a:uFill>
                <a:latin typeface="Calibri"/>
                <a:ea typeface="DejaVu Sans"/>
              </a:rPr>
              <a:t> and time </a:t>
            </a:r>
            <a:r>
              <a:rPr lang="fr-FR" sz="1600" b="0" strike="noStrike" spc="-1" dirty="0" err="1">
                <a:solidFill>
                  <a:srgbClr val="000000"/>
                </a:solidFill>
                <a:uFill>
                  <a:solidFill>
                    <a:srgbClr val="FFFFFF"/>
                  </a:solidFill>
                </a:uFill>
                <a:latin typeface="Calibri"/>
                <a:ea typeface="DejaVu Sans"/>
              </a:rPr>
              <a:t>from</a:t>
            </a:r>
            <a:r>
              <a:rPr lang="fr-FR" sz="1600" b="0" strike="noStrike" spc="-1" dirty="0">
                <a:solidFill>
                  <a:srgbClr val="000000"/>
                </a:solidFill>
                <a:uFill>
                  <a:solidFill>
                    <a:srgbClr val="FFFFFF"/>
                  </a:solidFill>
                </a:uFill>
                <a:latin typeface="Calibri"/>
                <a:ea typeface="DejaVu Sans"/>
              </a:rPr>
              <a:t> the time of </a:t>
            </a:r>
            <a:r>
              <a:rPr lang="fr-FR" sz="1600" b="0" strike="noStrike" spc="-1" dirty="0" err="1">
                <a:solidFill>
                  <a:srgbClr val="000000"/>
                </a:solidFill>
                <a:uFill>
                  <a:solidFill>
                    <a:srgbClr val="FFFFFF"/>
                  </a:solidFill>
                </a:uFill>
                <a:latin typeface="Calibri"/>
                <a:ea typeface="DejaVu Sans"/>
              </a:rPr>
              <a:t>measurement</a:t>
            </a:r>
            <a:r>
              <a:rPr lang="fr-FR" sz="1600" b="0" strike="noStrike" spc="-1" dirty="0">
                <a:solidFill>
                  <a:srgbClr val="000000"/>
                </a:solidFill>
                <a:uFill>
                  <a:solidFill>
                    <a:srgbClr val="FFFFFF"/>
                  </a:solidFill>
                </a:uFill>
                <a:latin typeface="Calibri"/>
                <a:ea typeface="DejaVu Sans"/>
              </a:rPr>
              <a:t> to </a:t>
            </a:r>
            <a:r>
              <a:rPr lang="fr-FR" sz="1600" b="0" strike="noStrike" spc="-1" dirty="0" err="1">
                <a:solidFill>
                  <a:srgbClr val="000000"/>
                </a:solidFill>
                <a:uFill>
                  <a:solidFill>
                    <a:srgbClr val="FFFFFF"/>
                  </a:solidFill>
                </a:uFill>
                <a:latin typeface="Calibri"/>
                <a:ea typeface="DejaVu Sans"/>
              </a:rPr>
              <a:t>some</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arbitrary</a:t>
            </a:r>
            <a:r>
              <a:rPr lang="fr-FR" sz="1600" b="0" strike="noStrike" spc="-1" dirty="0">
                <a:solidFill>
                  <a:srgbClr val="000000"/>
                </a:solidFill>
                <a:uFill>
                  <a:solidFill>
                    <a:srgbClr val="FFFFFF"/>
                  </a:solidFill>
                </a:uFill>
                <a:latin typeface="Calibri"/>
                <a:ea typeface="DejaVu Sans"/>
              </a:rPr>
              <a:t> time. This propagation </a:t>
            </a:r>
            <a:r>
              <a:rPr lang="fr-FR" sz="1600" b="0" strike="noStrike" spc="-1" dirty="0" err="1">
                <a:solidFill>
                  <a:srgbClr val="000000"/>
                </a:solidFill>
                <a:uFill>
                  <a:solidFill>
                    <a:srgbClr val="FFFFFF"/>
                  </a:solidFill>
                </a:uFill>
                <a:latin typeface="Calibri"/>
                <a:ea typeface="DejaVu Sans"/>
              </a:rPr>
              <a:t>involves</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applying</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some</a:t>
            </a:r>
            <a:r>
              <a:rPr lang="fr-FR" sz="1600" b="0" strike="noStrike" spc="-1" dirty="0">
                <a:solidFill>
                  <a:srgbClr val="000000"/>
                </a:solidFill>
                <a:uFill>
                  <a:solidFill>
                    <a:srgbClr val="FFFFFF"/>
                  </a:solidFill>
                </a:uFill>
                <a:latin typeface="Calibri"/>
                <a:ea typeface="DejaVu Sans"/>
              </a:rPr>
              <a:t> sort of flow </a:t>
            </a:r>
            <a:r>
              <a:rPr lang="fr-FR" sz="1600" b="0" strike="noStrike" spc="-1" dirty="0" err="1">
                <a:solidFill>
                  <a:srgbClr val="000000"/>
                </a:solidFill>
                <a:uFill>
                  <a:solidFill>
                    <a:srgbClr val="FFFFFF"/>
                  </a:solidFill>
                </a:uFill>
                <a:latin typeface="Calibri"/>
                <a:ea typeface="DejaVu Sans"/>
              </a:rPr>
              <a:t>field</a:t>
            </a:r>
            <a:r>
              <a:rPr lang="fr-FR" sz="1600" b="0" strike="noStrike" spc="-1" dirty="0">
                <a:solidFill>
                  <a:srgbClr val="000000"/>
                </a:solidFill>
                <a:uFill>
                  <a:solidFill>
                    <a:srgbClr val="FFFFFF"/>
                  </a:solidFill>
                </a:uFill>
                <a:latin typeface="Calibri"/>
                <a:ea typeface="DejaVu Sans"/>
              </a:rPr>
              <a:t> to the </a:t>
            </a:r>
            <a:r>
              <a:rPr lang="fr-FR" sz="1600" b="0" strike="noStrike" spc="-1" dirty="0" err="1">
                <a:solidFill>
                  <a:srgbClr val="000000"/>
                </a:solidFill>
                <a:uFill>
                  <a:solidFill>
                    <a:srgbClr val="FFFFFF"/>
                  </a:solidFill>
                </a:uFill>
                <a:latin typeface="Calibri"/>
                <a:ea typeface="DejaVu Sans"/>
              </a:rPr>
              <a:t>measurements</a:t>
            </a:r>
            <a:r>
              <a:rPr lang="fr-FR" sz="1600" b="0" strike="noStrike" spc="-1" dirty="0">
                <a:solidFill>
                  <a:srgbClr val="000000"/>
                </a:solidFill>
                <a:uFill>
                  <a:solidFill>
                    <a:srgbClr val="FFFFFF"/>
                  </a:solidFill>
                </a:uFill>
                <a:latin typeface="Calibri"/>
                <a:ea typeface="DejaVu Sans"/>
              </a:rPr>
              <a:t> (note </a:t>
            </a:r>
            <a:r>
              <a:rPr lang="fr-FR" sz="1600" b="0" strike="noStrike" spc="-1" dirty="0" err="1">
                <a:solidFill>
                  <a:srgbClr val="000000"/>
                </a:solidFill>
                <a:uFill>
                  <a:solidFill>
                    <a:srgbClr val="FFFFFF"/>
                  </a:solidFill>
                </a:uFill>
                <a:latin typeface="Calibri"/>
                <a:ea typeface="DejaVu Sans"/>
              </a:rPr>
              <a:t>that</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this</a:t>
            </a:r>
            <a:r>
              <a:rPr lang="fr-FR" sz="1600" b="0" strike="noStrike" spc="-1" dirty="0">
                <a:solidFill>
                  <a:srgbClr val="000000"/>
                </a:solidFill>
                <a:uFill>
                  <a:solidFill>
                    <a:srgbClr val="FFFFFF"/>
                  </a:solidFill>
                </a:uFill>
                <a:latin typeface="Calibri"/>
                <a:ea typeface="DejaVu Sans"/>
              </a:rPr>
              <a:t> ‘flow’ </a:t>
            </a:r>
            <a:r>
              <a:rPr lang="fr-FR" sz="1600" b="0" strike="noStrike" spc="-1" dirty="0" err="1">
                <a:solidFill>
                  <a:srgbClr val="000000"/>
                </a:solidFill>
                <a:uFill>
                  <a:solidFill>
                    <a:srgbClr val="FFFFFF"/>
                  </a:solidFill>
                </a:uFill>
                <a:latin typeface="Calibri"/>
                <a:ea typeface="DejaVu Sans"/>
              </a:rPr>
              <a:t>does</a:t>
            </a:r>
            <a:r>
              <a:rPr lang="fr-FR" sz="1600" b="0" strike="noStrike" spc="-1" dirty="0">
                <a:solidFill>
                  <a:srgbClr val="000000"/>
                </a:solidFill>
                <a:uFill>
                  <a:solidFill>
                    <a:srgbClr val="FFFFFF"/>
                  </a:solidFill>
                </a:uFill>
                <a:latin typeface="Calibri"/>
                <a:ea typeface="DejaVu Sans"/>
              </a:rPr>
              <a:t> not </a:t>
            </a:r>
            <a:r>
              <a:rPr lang="fr-FR" sz="1600" b="0" strike="noStrike" spc="-1" dirty="0" err="1">
                <a:solidFill>
                  <a:srgbClr val="000000"/>
                </a:solidFill>
                <a:uFill>
                  <a:solidFill>
                    <a:srgbClr val="FFFFFF"/>
                  </a:solidFill>
                </a:uFill>
                <a:latin typeface="Calibri"/>
                <a:ea typeface="DejaVu Sans"/>
              </a:rPr>
              <a:t>necessarily</a:t>
            </a:r>
            <a:r>
              <a:rPr lang="fr-FR" sz="1600" b="0" strike="noStrike" spc="-1" dirty="0">
                <a:solidFill>
                  <a:srgbClr val="000000"/>
                </a:solidFill>
                <a:uFill>
                  <a:solidFill>
                    <a:srgbClr val="FFFFFF"/>
                  </a:solidFill>
                </a:uFill>
                <a:latin typeface="Calibri"/>
                <a:ea typeface="DejaVu Sans"/>
              </a:rPr>
              <a:t> correspond to the </a:t>
            </a:r>
            <a:r>
              <a:rPr lang="fr-FR" sz="1600" b="0" strike="noStrike" spc="-1" dirty="0" err="1">
                <a:solidFill>
                  <a:srgbClr val="000000"/>
                </a:solidFill>
                <a:uFill>
                  <a:solidFill>
                    <a:srgbClr val="FFFFFF"/>
                  </a:solidFill>
                </a:uFill>
                <a:latin typeface="Calibri"/>
                <a:ea typeface="DejaVu Sans"/>
              </a:rPr>
              <a:t>physical</a:t>
            </a:r>
            <a:r>
              <a:rPr lang="fr-FR" sz="1600" b="0" strike="noStrike" spc="-1" dirty="0">
                <a:solidFill>
                  <a:srgbClr val="000000"/>
                </a:solidFill>
                <a:uFill>
                  <a:solidFill>
                    <a:srgbClr val="FFFFFF"/>
                  </a:solidFill>
                </a:uFill>
                <a:latin typeface="Calibri"/>
                <a:ea typeface="DejaVu Sans"/>
              </a:rPr>
              <a:t> flow). In </a:t>
            </a:r>
            <a:r>
              <a:rPr lang="fr-FR" sz="1600" b="0" strike="noStrike" spc="-1" dirty="0" err="1">
                <a:solidFill>
                  <a:srgbClr val="000000"/>
                </a:solidFill>
                <a:uFill>
                  <a:solidFill>
                    <a:srgbClr val="FFFFFF"/>
                  </a:solidFill>
                </a:uFill>
                <a:latin typeface="Calibri"/>
                <a:ea typeface="DejaVu Sans"/>
              </a:rPr>
              <a:t>doing</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this</a:t>
            </a:r>
            <a:r>
              <a:rPr lang="fr-FR" sz="1600" b="0" strike="noStrike" spc="-1" dirty="0">
                <a:solidFill>
                  <a:srgbClr val="000000"/>
                </a:solidFill>
                <a:uFill>
                  <a:solidFill>
                    <a:srgbClr val="FFFFFF"/>
                  </a:solidFill>
                </a:uFill>
                <a:latin typeface="Calibri"/>
                <a:ea typeface="DejaVu Sans"/>
              </a:rPr>
              <a:t> propagation, </a:t>
            </a:r>
            <a:r>
              <a:rPr lang="fr-FR" sz="1600" b="0" strike="noStrike" spc="-1" dirty="0" err="1">
                <a:solidFill>
                  <a:srgbClr val="000000"/>
                </a:solidFill>
                <a:uFill>
                  <a:solidFill>
                    <a:srgbClr val="FFFFFF"/>
                  </a:solidFill>
                </a:uFill>
                <a:latin typeface="Calibri"/>
                <a:ea typeface="DejaVu Sans"/>
              </a:rPr>
              <a:t>some</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assumptions</a:t>
            </a:r>
            <a:r>
              <a:rPr lang="fr-FR" sz="1600" b="0" strike="noStrike" spc="-1" dirty="0">
                <a:solidFill>
                  <a:srgbClr val="000000"/>
                </a:solidFill>
                <a:uFill>
                  <a:solidFill>
                    <a:srgbClr val="FFFFFF"/>
                  </a:solidFill>
                </a:uFill>
                <a:latin typeface="Calibri"/>
                <a:ea typeface="DejaVu Sans"/>
              </a:rPr>
              <a:t> must </a:t>
            </a:r>
            <a:r>
              <a:rPr lang="fr-FR" sz="1600" b="0" strike="noStrike" spc="-1" dirty="0" err="1">
                <a:solidFill>
                  <a:srgbClr val="000000"/>
                </a:solidFill>
                <a:uFill>
                  <a:solidFill>
                    <a:srgbClr val="FFFFFF"/>
                  </a:solidFill>
                </a:uFill>
                <a:latin typeface="Calibri"/>
                <a:ea typeface="DejaVu Sans"/>
              </a:rPr>
              <a:t>be</a:t>
            </a:r>
            <a:r>
              <a:rPr lang="fr-FR" sz="1600" b="0" strike="noStrike" spc="-1" dirty="0">
                <a:solidFill>
                  <a:srgbClr val="000000"/>
                </a:solidFill>
                <a:uFill>
                  <a:solidFill>
                    <a:srgbClr val="FFFFFF"/>
                  </a:solidFill>
                </a:uFill>
                <a:latin typeface="Calibri"/>
                <a:ea typeface="DejaVu Sans"/>
              </a:rPr>
              <a:t> made about how the </a:t>
            </a:r>
            <a:r>
              <a:rPr lang="fr-FR" sz="1600" b="0" strike="noStrike" spc="-1" dirty="0" err="1">
                <a:solidFill>
                  <a:srgbClr val="000000"/>
                </a:solidFill>
                <a:uFill>
                  <a:solidFill>
                    <a:srgbClr val="FFFFFF"/>
                  </a:solidFill>
                </a:uFill>
                <a:latin typeface="Calibri"/>
                <a:ea typeface="DejaVu Sans"/>
              </a:rPr>
              <a:t>retrieved</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wind</a:t>
            </a:r>
            <a:r>
              <a:rPr lang="fr-FR" sz="1600" b="0" strike="noStrike" spc="-1" dirty="0">
                <a:solidFill>
                  <a:srgbClr val="000000"/>
                </a:solidFill>
                <a:uFill>
                  <a:solidFill>
                    <a:srgbClr val="FFFFFF"/>
                  </a:solidFill>
                </a:uFill>
                <a:latin typeface="Calibri"/>
                <a:ea typeface="DejaVu Sans"/>
              </a:rPr>
              <a:t> speed </a:t>
            </a:r>
            <a:r>
              <a:rPr lang="fr-FR" sz="1600" b="0" strike="noStrike" spc="-1" dirty="0" err="1">
                <a:solidFill>
                  <a:srgbClr val="000000"/>
                </a:solidFill>
                <a:uFill>
                  <a:solidFill>
                    <a:srgbClr val="FFFFFF"/>
                  </a:solidFill>
                </a:uFill>
                <a:latin typeface="Calibri"/>
                <a:ea typeface="DejaVu Sans"/>
              </a:rPr>
              <a:t>evolves</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following</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this</a:t>
            </a:r>
            <a:r>
              <a:rPr lang="fr-FR" sz="1600" b="0" strike="noStrike" spc="-1" dirty="0">
                <a:solidFill>
                  <a:srgbClr val="000000"/>
                </a:solidFill>
                <a:uFill>
                  <a:solidFill>
                    <a:srgbClr val="FFFFFF"/>
                  </a:solidFill>
                </a:uFill>
                <a:latin typeface="Calibri"/>
                <a:ea typeface="DejaVu Sans"/>
              </a:rPr>
              <a:t> ‘flow’ (</a:t>
            </a:r>
            <a:r>
              <a:rPr lang="fr-FR" sz="1600" b="0" strike="noStrike" spc="-1" dirty="0" err="1">
                <a:solidFill>
                  <a:srgbClr val="000000"/>
                </a:solidFill>
                <a:uFill>
                  <a:solidFill>
                    <a:srgbClr val="FFFFFF"/>
                  </a:solidFill>
                </a:uFill>
                <a:latin typeface="Calibri"/>
                <a:ea typeface="DejaVu Sans"/>
              </a:rPr>
              <a:t>lagrangian</a:t>
            </a:r>
            <a:r>
              <a:rPr lang="fr-FR" sz="1600" b="0" strike="noStrike" spc="-1" dirty="0">
                <a:solidFill>
                  <a:srgbClr val="000000"/>
                </a:solidFill>
                <a:uFill>
                  <a:solidFill>
                    <a:srgbClr val="FFFFFF"/>
                  </a:solidFill>
                </a:uFill>
                <a:latin typeface="Calibri"/>
                <a:ea typeface="DejaVu Sans"/>
              </a:rPr>
              <a:t> </a:t>
            </a:r>
            <a:r>
              <a:rPr lang="fr-FR" sz="1600" b="0" strike="noStrike" spc="-1" dirty="0" err="1">
                <a:solidFill>
                  <a:srgbClr val="000000"/>
                </a:solidFill>
                <a:uFill>
                  <a:solidFill>
                    <a:srgbClr val="FFFFFF"/>
                  </a:solidFill>
                </a:uFill>
                <a:latin typeface="Calibri"/>
                <a:ea typeface="DejaVu Sans"/>
              </a:rPr>
              <a:t>evolution</a:t>
            </a:r>
            <a:r>
              <a:rPr lang="fr-FR" sz="1600" b="0" strike="noStrike" spc="-1" dirty="0">
                <a:solidFill>
                  <a:srgbClr val="000000"/>
                </a:solidFill>
                <a:uFill>
                  <a:solidFill>
                    <a:srgbClr val="FFFFFF"/>
                  </a:solidFill>
                </a:uFill>
                <a:latin typeface="Calibri"/>
                <a:ea typeface="DejaVu Sans"/>
              </a:rPr>
              <a:t>).</a:t>
            </a:r>
            <a:endParaRPr lang="fr-FR" sz="1800" b="0" strike="noStrike" spc="-1" dirty="0">
              <a:solidFill>
                <a:srgbClr val="000000"/>
              </a:solidFill>
              <a:uFill>
                <a:solidFill>
                  <a:srgbClr val="FFFFFF"/>
                </a:solidFill>
              </a:uFill>
              <a:latin typeface="Arial"/>
            </a:endParaRPr>
          </a:p>
        </p:txBody>
      </p:sp>
      <p:pic>
        <p:nvPicPr>
          <p:cNvPr id="135" name="Picture 2"/>
          <p:cNvPicPr/>
          <p:nvPr/>
        </p:nvPicPr>
        <p:blipFill>
          <a:blip r:embed="rId2"/>
          <a:stretch/>
        </p:blipFill>
        <p:spPr>
          <a:xfrm>
            <a:off x="1672483" y="3133800"/>
            <a:ext cx="6422760" cy="3724200"/>
          </a:xfrm>
          <a:prstGeom prst="rect">
            <a:avLst/>
          </a:prstGeom>
          <a:ln>
            <a:noFill/>
          </a:ln>
        </p:spPr>
      </p:pic>
    </p:spTree>
    <p:extLst>
      <p:ext uri="{BB962C8B-B14F-4D97-AF65-F5344CB8AC3E}">
        <p14:creationId xmlns:p14="http://schemas.microsoft.com/office/powerpoint/2010/main" val="41946523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CustomShape 1"/>
          <p:cNvSpPr/>
          <p:nvPr/>
        </p:nvSpPr>
        <p:spPr>
          <a:xfrm>
            <a:off x="289800" y="715680"/>
            <a:ext cx="838260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Same as previous slide except without using optical flow morphing to account for the time differences between swaths and the analysis time in producing the blended wind speed maps.</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
        <p:nvSpPr>
          <p:cNvPr id="293" name="CustomShape 2"/>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Impact on SSS Retrieval</a:t>
            </a:r>
            <a:endParaRPr lang="fr-FR" sz="1800" b="0" strike="noStrike" spc="-1">
              <a:solidFill>
                <a:srgbClr val="000000"/>
              </a:solidFill>
              <a:uFill>
                <a:solidFill>
                  <a:srgbClr val="FFFFFF"/>
                </a:solidFill>
              </a:uFill>
              <a:latin typeface="Arial"/>
            </a:endParaRPr>
          </a:p>
        </p:txBody>
      </p:sp>
      <p:pic>
        <p:nvPicPr>
          <p:cNvPr id="294" name="Image 293"/>
          <p:cNvPicPr/>
          <p:nvPr/>
        </p:nvPicPr>
        <p:blipFill>
          <a:blip r:embed="rId2"/>
          <a:stretch/>
        </p:blipFill>
        <p:spPr>
          <a:xfrm>
            <a:off x="1656000" y="2411640"/>
            <a:ext cx="6117120" cy="4194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CustomShape 1"/>
          <p:cNvSpPr/>
          <p:nvPr/>
        </p:nvSpPr>
        <p:spPr>
          <a:xfrm>
            <a:off x="289800" y="715680"/>
            <a:ext cx="838260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Stdev of daily SSS Jan-July 2015  using ECMWF wind speed :</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
        <p:nvSpPr>
          <p:cNvPr id="312" name="CustomShape 2"/>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Impact on SSS Retrieval</a:t>
            </a:r>
            <a:endParaRPr lang="fr-FR" sz="1800" b="0" strike="noStrike" spc="-1">
              <a:solidFill>
                <a:srgbClr val="000000"/>
              </a:solidFill>
              <a:uFill>
                <a:solidFill>
                  <a:srgbClr val="FFFFFF"/>
                </a:solidFill>
              </a:uFill>
              <a:latin typeface="Arial"/>
            </a:endParaRPr>
          </a:p>
        </p:txBody>
      </p:sp>
      <p:pic>
        <p:nvPicPr>
          <p:cNvPr id="313" name="Image 312"/>
          <p:cNvPicPr/>
          <p:nvPr/>
        </p:nvPicPr>
        <p:blipFill>
          <a:blip r:embed="rId2"/>
          <a:stretch/>
        </p:blipFill>
        <p:spPr>
          <a:xfrm>
            <a:off x="29520" y="1440000"/>
            <a:ext cx="9142560" cy="52819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CustomShape 1"/>
          <p:cNvSpPr/>
          <p:nvPr/>
        </p:nvSpPr>
        <p:spPr>
          <a:xfrm>
            <a:off x="289800" y="715680"/>
            <a:ext cx="838260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Stdev of daily SSS Jan-July 2015  using blended morphed  wind speed :</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
        <p:nvSpPr>
          <p:cNvPr id="315" name="CustomShape 2"/>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Impact on SSS Retrieval</a:t>
            </a:r>
            <a:endParaRPr lang="fr-FR" sz="1800" b="0" strike="noStrike" spc="-1">
              <a:solidFill>
                <a:srgbClr val="000000"/>
              </a:solidFill>
              <a:uFill>
                <a:solidFill>
                  <a:srgbClr val="FFFFFF"/>
                </a:solidFill>
              </a:uFill>
              <a:latin typeface="Arial"/>
            </a:endParaRPr>
          </a:p>
        </p:txBody>
      </p:sp>
      <p:pic>
        <p:nvPicPr>
          <p:cNvPr id="316" name="Image 315"/>
          <p:cNvPicPr/>
          <p:nvPr/>
        </p:nvPicPr>
        <p:blipFill>
          <a:blip r:embed="rId2"/>
          <a:stretch/>
        </p:blipFill>
        <p:spPr>
          <a:xfrm>
            <a:off x="29520" y="1440000"/>
            <a:ext cx="9142560" cy="52819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289800" y="715680"/>
            <a:ext cx="838260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Stdev blended-ECMWF :</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
        <p:nvSpPr>
          <p:cNvPr id="318" name="CustomShape 2"/>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Impact on SSS Retrieval</a:t>
            </a:r>
            <a:endParaRPr lang="fr-FR" sz="1800" b="0" strike="noStrike" spc="-1">
              <a:solidFill>
                <a:srgbClr val="000000"/>
              </a:solidFill>
              <a:uFill>
                <a:solidFill>
                  <a:srgbClr val="FFFFFF"/>
                </a:solidFill>
              </a:uFill>
              <a:latin typeface="Arial"/>
            </a:endParaRPr>
          </a:p>
        </p:txBody>
      </p:sp>
      <p:pic>
        <p:nvPicPr>
          <p:cNvPr id="319" name="Image 318"/>
          <p:cNvPicPr/>
          <p:nvPr/>
        </p:nvPicPr>
        <p:blipFill>
          <a:blip r:embed="rId2"/>
          <a:stretch/>
        </p:blipFill>
        <p:spPr>
          <a:xfrm>
            <a:off x="29520" y="1440000"/>
            <a:ext cx="9142560" cy="52819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CustomShape 1"/>
          <p:cNvSpPr/>
          <p:nvPr/>
        </p:nvSpPr>
        <p:spPr>
          <a:xfrm>
            <a:off x="289800" y="715680"/>
            <a:ext cx="838260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If the absolute biases for each wind source are binned by the absolute difference between the blended morphed wind and ECMWF wind, the result is the following. Absolute SSS bias using ECMWF wind increases with this difference much more than that using the blended wind speed :</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
        <p:nvSpPr>
          <p:cNvPr id="321" name="CustomShape 2"/>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Impact on SSS Retrieval</a:t>
            </a:r>
            <a:endParaRPr lang="fr-FR" sz="1800" b="0" strike="noStrike" spc="-1">
              <a:solidFill>
                <a:srgbClr val="000000"/>
              </a:solidFill>
              <a:uFill>
                <a:solidFill>
                  <a:srgbClr val="FFFFFF"/>
                </a:solidFill>
              </a:uFill>
              <a:latin typeface="Arial"/>
            </a:endParaRPr>
          </a:p>
        </p:txBody>
      </p:sp>
      <p:pic>
        <p:nvPicPr>
          <p:cNvPr id="322" name="Image 321"/>
          <p:cNvPicPr/>
          <p:nvPr/>
        </p:nvPicPr>
        <p:blipFill>
          <a:blip r:embed="rId2"/>
          <a:stretch/>
        </p:blipFill>
        <p:spPr>
          <a:xfrm>
            <a:off x="1728000" y="2304000"/>
            <a:ext cx="5901120" cy="44251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CustomShape 1"/>
          <p:cNvSpPr/>
          <p:nvPr/>
        </p:nvSpPr>
        <p:spPr>
          <a:xfrm>
            <a:off x="289800" y="715680"/>
            <a:ext cx="838260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
        <p:nvSpPr>
          <p:cNvPr id="324" name="CustomShape 2"/>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a:solidFill>
                  <a:srgbClr val="000000"/>
                </a:solidFill>
                <a:uFill>
                  <a:solidFill>
                    <a:srgbClr val="FFFFFF"/>
                  </a:solidFill>
                </a:uFill>
                <a:latin typeface="Calibri"/>
                <a:ea typeface="DejaVu Sans"/>
              </a:rPr>
              <a:t>Impact on SSS Retrieval</a:t>
            </a:r>
            <a:endParaRPr lang="fr-FR" sz="1800" b="0" strike="noStrike" spc="-1">
              <a:solidFill>
                <a:srgbClr val="000000"/>
              </a:solidFill>
              <a:uFill>
                <a:solidFill>
                  <a:srgbClr val="FFFFFF"/>
                </a:solidFill>
              </a:uFill>
              <a:latin typeface="Arial"/>
            </a:endParaRPr>
          </a:p>
        </p:txBody>
      </p:sp>
      <p:pic>
        <p:nvPicPr>
          <p:cNvPr id="325" name="Image 324"/>
          <p:cNvPicPr/>
          <p:nvPr/>
        </p:nvPicPr>
        <p:blipFill>
          <a:blip r:embed="rId2"/>
          <a:stretch/>
        </p:blipFill>
        <p:spPr>
          <a:xfrm>
            <a:off x="1728000" y="2304000"/>
            <a:ext cx="5901120" cy="4425120"/>
          </a:xfrm>
          <a:prstGeom prst="rect">
            <a:avLst/>
          </a:prstGeom>
          <a:ln>
            <a:noFill/>
          </a:ln>
        </p:spPr>
      </p:pic>
      <p:sp>
        <p:nvSpPr>
          <p:cNvPr id="326" name="CustomShape 3"/>
          <p:cNvSpPr/>
          <p:nvPr/>
        </p:nvSpPr>
        <p:spPr>
          <a:xfrm>
            <a:off x="289800" y="715680"/>
            <a:ext cx="838260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Calibri"/>
                <a:ea typeface="DejaVu Sans"/>
              </a:rPr>
              <a:t>Zonal average of standard deviation of daily SSS :</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CustomShape 1"/>
          <p:cNvSpPr/>
          <p:nvPr/>
        </p:nvSpPr>
        <p:spPr>
          <a:xfrm>
            <a:off x="107640" y="106200"/>
            <a:ext cx="8889840" cy="276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600" b="0" strike="noStrike" spc="-1">
                <a:solidFill>
                  <a:srgbClr val="000000"/>
                </a:solidFill>
                <a:uFill>
                  <a:solidFill>
                    <a:srgbClr val="FFFFFF"/>
                  </a:solidFill>
                </a:uFill>
                <a:latin typeface="Calibri"/>
                <a:ea typeface="DejaVu Sans"/>
              </a:rPr>
              <a:t>One approach (a spatially ‘local’ approach) is to use the time series of satellite measurements at any fixed point on earth to infer the wind speed at any arbitrary time at that point within the time period of these measurements.</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1600" b="0" strike="noStrike" spc="-1">
                <a:solidFill>
                  <a:srgbClr val="000000"/>
                </a:solidFill>
                <a:uFill>
                  <a:solidFill>
                    <a:srgbClr val="FFFFFF"/>
                  </a:solidFill>
                </a:uFill>
                <a:latin typeface="Calibri"/>
                <a:ea typeface="DejaVu Sans"/>
              </a:rPr>
              <a:t>Another approach (a spatially ‘nonlocal’ approach) involves propagating some set of satellite measurements in space and time from the time of measurement to some arbitrary time. This propagation involves applying some sort of flow field to the measurements (note that this ‘flow’ does not necessarily correspond to the physical flow). In doing this propagation, some assumptions must be made about how the retrieved wind speed evolves following this ‘flow’ (lagrangian evolution).</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1600" b="0" strike="noStrike" spc="-1">
                <a:solidFill>
                  <a:srgbClr val="000000"/>
                </a:solidFill>
                <a:uFill>
                  <a:solidFill>
                    <a:srgbClr val="FFFFFF"/>
                  </a:solidFill>
                </a:uFill>
                <a:latin typeface="Calibri"/>
                <a:ea typeface="DejaVu Sans"/>
              </a:rPr>
              <a:t>This propagation is typically referred to as ‘morphing’.</a:t>
            </a:r>
            <a:endParaRPr lang="fr-FR" sz="1800" b="0" strike="noStrike" spc="-1">
              <a:solidFill>
                <a:srgbClr val="000000"/>
              </a:solidFill>
              <a:uFill>
                <a:solidFill>
                  <a:srgbClr val="FFFFFF"/>
                </a:solidFill>
              </a:uFill>
              <a:latin typeface="Arial"/>
            </a:endParaRPr>
          </a:p>
        </p:txBody>
      </p:sp>
      <p:pic>
        <p:nvPicPr>
          <p:cNvPr id="137" name="Picture 2"/>
          <p:cNvPicPr/>
          <p:nvPr/>
        </p:nvPicPr>
        <p:blipFill>
          <a:blip r:embed="rId2"/>
          <a:stretch/>
        </p:blipFill>
        <p:spPr>
          <a:xfrm>
            <a:off x="1649522" y="3133800"/>
            <a:ext cx="6422760" cy="3724200"/>
          </a:xfrm>
          <a:prstGeom prst="rect">
            <a:avLst/>
          </a:prstGeom>
          <a:ln>
            <a:noFill/>
          </a:ln>
        </p:spPr>
      </p:pic>
      <p:sp>
        <p:nvSpPr>
          <p:cNvPr id="138" name="CustomShape 2"/>
          <p:cNvSpPr/>
          <p:nvPr/>
        </p:nvSpPr>
        <p:spPr>
          <a:xfrm>
            <a:off x="3420000" y="3213000"/>
            <a:ext cx="3093840" cy="362520"/>
          </a:xfrm>
          <a:prstGeom prst="rect">
            <a:avLst/>
          </a:prstGeom>
          <a:solidFill>
            <a:srgbClr val="4F81BD"/>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strike="noStrike" spc="-1">
                <a:solidFill>
                  <a:srgbClr val="000000"/>
                </a:solidFill>
                <a:uFill>
                  <a:solidFill>
                    <a:srgbClr val="FFFFFF"/>
                  </a:solidFill>
                </a:uFill>
                <a:latin typeface="Calibri"/>
                <a:ea typeface="DejaVu Sans"/>
              </a:rPr>
              <a:t>Example of propagated swaths</a:t>
            </a:r>
            <a:endParaRPr lang="fr-F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71703809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CustomShape 1"/>
          <p:cNvSpPr/>
          <p:nvPr/>
        </p:nvSpPr>
        <p:spPr>
          <a:xfrm>
            <a:off x="107640" y="106200"/>
            <a:ext cx="8889840" cy="276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600" b="0" strike="noStrike" spc="-1">
                <a:solidFill>
                  <a:srgbClr val="000000"/>
                </a:solidFill>
                <a:uFill>
                  <a:solidFill>
                    <a:srgbClr val="FFFFFF"/>
                  </a:solidFill>
                </a:uFill>
                <a:latin typeface="Calibri"/>
                <a:ea typeface="DejaVu Sans"/>
              </a:rPr>
              <a:t>One approach (a spatially ‘local’ approach) is to use the time series of satellite measurements at any fixed point on earth to infer the wind speed at any arbitrary time at that point within the time period of these measurements.</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1600" b="0" strike="noStrike" spc="-1">
                <a:solidFill>
                  <a:srgbClr val="000000"/>
                </a:solidFill>
                <a:uFill>
                  <a:solidFill>
                    <a:srgbClr val="FFFFFF"/>
                  </a:solidFill>
                </a:uFill>
                <a:latin typeface="Calibri"/>
                <a:ea typeface="DejaVu Sans"/>
              </a:rPr>
              <a:t>Another approach (a spatially ‘nonlocal’ approach) involves propagating some set of satellite measurements in space and time from the time of measurement to some arbitrary time. This propagation involves applying some sort of flow field to the measurements (note that this ‘flow’ does not necessarily correspond to the physical flow). In doing this propagation, some assumptions must be made about how the retrieved wind speed evolves following this ‘flow’ (lagrangian evolution).</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1600" b="0" strike="noStrike" spc="-1">
                <a:solidFill>
                  <a:srgbClr val="000000"/>
                </a:solidFill>
                <a:uFill>
                  <a:solidFill>
                    <a:srgbClr val="FFFFFF"/>
                  </a:solidFill>
                </a:uFill>
                <a:latin typeface="Calibri"/>
                <a:ea typeface="DejaVu Sans"/>
              </a:rPr>
              <a:t>This propagation is typically referred to as ‘morphing’.</a:t>
            </a:r>
            <a:endParaRPr lang="fr-FR" sz="1800" b="0" strike="noStrike" spc="-1">
              <a:solidFill>
                <a:srgbClr val="000000"/>
              </a:solidFill>
              <a:uFill>
                <a:solidFill>
                  <a:srgbClr val="FFFFFF"/>
                </a:solidFill>
              </a:uFill>
              <a:latin typeface="Arial"/>
            </a:endParaRPr>
          </a:p>
        </p:txBody>
      </p:sp>
      <p:pic>
        <p:nvPicPr>
          <p:cNvPr id="140" name="Picture 2"/>
          <p:cNvPicPr/>
          <p:nvPr/>
        </p:nvPicPr>
        <p:blipFill>
          <a:blip r:embed="rId2"/>
          <a:stretch/>
        </p:blipFill>
        <p:spPr>
          <a:xfrm>
            <a:off x="1638180" y="3133800"/>
            <a:ext cx="6422760" cy="3724200"/>
          </a:xfrm>
          <a:prstGeom prst="rect">
            <a:avLst/>
          </a:prstGeom>
          <a:ln>
            <a:noFill/>
          </a:ln>
        </p:spPr>
      </p:pic>
      <p:sp>
        <p:nvSpPr>
          <p:cNvPr id="141" name="CustomShape 2"/>
          <p:cNvSpPr/>
          <p:nvPr/>
        </p:nvSpPr>
        <p:spPr>
          <a:xfrm>
            <a:off x="3420000" y="3213000"/>
            <a:ext cx="3093840" cy="362520"/>
          </a:xfrm>
          <a:prstGeom prst="rect">
            <a:avLst/>
          </a:prstGeom>
          <a:solidFill>
            <a:srgbClr val="4F81BD"/>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strike="noStrike" spc="-1">
                <a:solidFill>
                  <a:srgbClr val="000000"/>
                </a:solidFill>
                <a:uFill>
                  <a:solidFill>
                    <a:srgbClr val="FFFFFF"/>
                  </a:solidFill>
                </a:uFill>
                <a:latin typeface="Calibri"/>
                <a:ea typeface="DejaVu Sans"/>
              </a:rPr>
              <a:t>Example of propagated swaths</a:t>
            </a:r>
            <a:endParaRPr lang="fr-FR" sz="1800" b="0" strike="noStrike" spc="-1">
              <a:solidFill>
                <a:srgbClr val="000000"/>
              </a:solidFill>
              <a:uFill>
                <a:solidFill>
                  <a:srgbClr val="FFFFFF"/>
                </a:solidFill>
              </a:uFill>
              <a:latin typeface="Arial"/>
            </a:endParaRPr>
          </a:p>
        </p:txBody>
      </p:sp>
      <p:sp>
        <p:nvSpPr>
          <p:cNvPr id="142" name="CustomShape 3"/>
          <p:cNvSpPr/>
          <p:nvPr/>
        </p:nvSpPr>
        <p:spPr>
          <a:xfrm flipV="1">
            <a:off x="4553640" y="3858120"/>
            <a:ext cx="591840" cy="141480"/>
          </a:xfrm>
          <a:custGeom>
            <a:avLst/>
            <a:gdLst/>
            <a:ahLst/>
            <a:cxnLst/>
            <a:rect l="l" t="t" r="r" b="b"/>
            <a:pathLst>
              <a:path w="21600" h="21600">
                <a:moveTo>
                  <a:pt x="0" y="0"/>
                </a:moveTo>
                <a:lnTo>
                  <a:pt x="21600" y="21600"/>
                </a:lnTo>
              </a:path>
            </a:pathLst>
          </a:custGeom>
          <a:noFill/>
          <a:ln w="57240">
            <a:solidFill>
              <a:srgbClr val="000000"/>
            </a:solidFill>
            <a:round/>
            <a:tailEnd type="arrow" w="med" len="med"/>
          </a:ln>
        </p:spPr>
        <p:style>
          <a:lnRef idx="0">
            <a:scrgbClr r="0" g="0" b="0"/>
          </a:lnRef>
          <a:fillRef idx="0">
            <a:scrgbClr r="0" g="0" b="0"/>
          </a:fillRef>
          <a:effectRef idx="0">
            <a:scrgbClr r="0" g="0" b="0"/>
          </a:effectRef>
          <a:fontRef idx="minor"/>
        </p:style>
      </p:sp>
      <p:sp>
        <p:nvSpPr>
          <p:cNvPr id="143" name="CustomShape 4"/>
          <p:cNvSpPr/>
          <p:nvPr/>
        </p:nvSpPr>
        <p:spPr>
          <a:xfrm flipV="1">
            <a:off x="4821120" y="4938120"/>
            <a:ext cx="591840" cy="141480"/>
          </a:xfrm>
          <a:custGeom>
            <a:avLst/>
            <a:gdLst/>
            <a:ahLst/>
            <a:cxnLst/>
            <a:rect l="l" t="t" r="r" b="b"/>
            <a:pathLst>
              <a:path w="21600" h="21600">
                <a:moveTo>
                  <a:pt x="0" y="0"/>
                </a:moveTo>
                <a:lnTo>
                  <a:pt x="21600" y="21600"/>
                </a:lnTo>
              </a:path>
            </a:pathLst>
          </a:custGeom>
          <a:noFill/>
          <a:ln w="57240">
            <a:solidFill>
              <a:srgbClr val="000000"/>
            </a:solidFill>
            <a:round/>
            <a:tailEnd type="arrow" w="med" len="med"/>
          </a:ln>
        </p:spPr>
        <p:style>
          <a:lnRef idx="0">
            <a:scrgbClr r="0" g="0" b="0"/>
          </a:lnRef>
          <a:fillRef idx="0">
            <a:scrgbClr r="0" g="0" b="0"/>
          </a:fillRef>
          <a:effectRef idx="0">
            <a:scrgbClr r="0" g="0" b="0"/>
          </a:effectRef>
          <a:fontRef idx="minor"/>
        </p:style>
      </p:sp>
      <p:sp>
        <p:nvSpPr>
          <p:cNvPr id="144" name="CustomShape 5"/>
          <p:cNvSpPr/>
          <p:nvPr/>
        </p:nvSpPr>
        <p:spPr>
          <a:xfrm flipH="1">
            <a:off x="6009120" y="3922560"/>
            <a:ext cx="645480" cy="7920"/>
          </a:xfrm>
          <a:custGeom>
            <a:avLst/>
            <a:gdLst/>
            <a:ahLst/>
            <a:cxnLst/>
            <a:rect l="l" t="t" r="r" b="b"/>
            <a:pathLst>
              <a:path w="21600" h="21600">
                <a:moveTo>
                  <a:pt x="0" y="0"/>
                </a:moveTo>
                <a:lnTo>
                  <a:pt x="21600" y="21600"/>
                </a:lnTo>
              </a:path>
            </a:pathLst>
          </a:custGeom>
          <a:noFill/>
          <a:ln w="57240">
            <a:solidFill>
              <a:srgbClr val="000000"/>
            </a:solidFill>
            <a:round/>
            <a:tailEnd type="arrow" w="med" len="med"/>
          </a:ln>
        </p:spPr>
        <p:style>
          <a:lnRef idx="0">
            <a:scrgbClr r="0" g="0" b="0"/>
          </a:lnRef>
          <a:fillRef idx="0">
            <a:scrgbClr r="0" g="0" b="0"/>
          </a:fillRef>
          <a:effectRef idx="0">
            <a:scrgbClr r="0" g="0" b="0"/>
          </a:effectRef>
          <a:fontRef idx="minor"/>
        </p:style>
      </p:sp>
      <p:sp>
        <p:nvSpPr>
          <p:cNvPr id="145" name="CustomShape 6"/>
          <p:cNvSpPr/>
          <p:nvPr/>
        </p:nvSpPr>
        <p:spPr>
          <a:xfrm flipH="1">
            <a:off x="6183000" y="4860000"/>
            <a:ext cx="658440" cy="35640"/>
          </a:xfrm>
          <a:custGeom>
            <a:avLst/>
            <a:gdLst/>
            <a:ahLst/>
            <a:cxnLst/>
            <a:rect l="l" t="t" r="r" b="b"/>
            <a:pathLst>
              <a:path w="21600" h="21600">
                <a:moveTo>
                  <a:pt x="0" y="0"/>
                </a:moveTo>
                <a:lnTo>
                  <a:pt x="21600" y="21600"/>
                </a:lnTo>
              </a:path>
            </a:pathLst>
          </a:custGeom>
          <a:noFill/>
          <a:ln w="57240">
            <a:solidFill>
              <a:srgbClr val="000000"/>
            </a:solidFill>
            <a:round/>
            <a:tailEnd type="arrow" w="med" len="me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72751616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CustomShape 1"/>
          <p:cNvSpPr/>
          <p:nvPr/>
        </p:nvSpPr>
        <p:spPr>
          <a:xfrm>
            <a:off x="773280" y="396000"/>
            <a:ext cx="7558200" cy="154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600" b="0" strike="noStrike" spc="-1">
                <a:solidFill>
                  <a:srgbClr val="000000"/>
                </a:solidFill>
                <a:uFill>
                  <a:solidFill>
                    <a:srgbClr val="FFFFFF"/>
                  </a:solidFill>
                </a:uFill>
                <a:latin typeface="Calibri"/>
                <a:ea typeface="DejaVu Sans"/>
              </a:rPr>
              <a:t>Here we adopt the second approach and attempt to propagate (or ‘morph’) all satellite swaths within a symmetric window about the desired analysis time to the analysis time. The window width is taken to be 24 hours to allow construction of complete global wind speed maps from available satellite data.</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
        <p:nvSpPr>
          <p:cNvPr id="147" name="CustomShape 2"/>
          <p:cNvSpPr/>
          <p:nvPr/>
        </p:nvSpPr>
        <p:spPr>
          <a:xfrm>
            <a:off x="2873880" y="1989000"/>
            <a:ext cx="3135960" cy="362520"/>
          </a:xfrm>
          <a:prstGeom prst="rect">
            <a:avLst/>
          </a:prstGeom>
          <a:solidFill>
            <a:srgbClr val="4F81BD"/>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strike="noStrike" spc="-1">
                <a:solidFill>
                  <a:srgbClr val="000000"/>
                </a:solidFill>
                <a:uFill>
                  <a:solidFill>
                    <a:srgbClr val="FFFFFF"/>
                  </a:solidFill>
                </a:uFill>
                <a:latin typeface="Calibri"/>
                <a:ea typeface="DejaVu Sans"/>
              </a:rPr>
              <a:t>swath propagation or morphing</a:t>
            </a:r>
            <a:endParaRPr lang="fr-FR" sz="1800" b="0" strike="noStrike" spc="-1">
              <a:solidFill>
                <a:srgbClr val="000000"/>
              </a:solidFill>
              <a:uFill>
                <a:solidFill>
                  <a:srgbClr val="FFFFFF"/>
                </a:solidFill>
              </a:uFill>
              <a:latin typeface="Arial"/>
            </a:endParaRPr>
          </a:p>
        </p:txBody>
      </p:sp>
      <p:pic>
        <p:nvPicPr>
          <p:cNvPr id="148" name="Picture 2"/>
          <p:cNvPicPr/>
          <p:nvPr/>
        </p:nvPicPr>
        <p:blipFill>
          <a:blip r:embed="rId2"/>
          <a:stretch/>
        </p:blipFill>
        <p:spPr>
          <a:xfrm>
            <a:off x="133920" y="3193920"/>
            <a:ext cx="4032000" cy="2337480"/>
          </a:xfrm>
          <a:prstGeom prst="rect">
            <a:avLst/>
          </a:prstGeom>
          <a:ln>
            <a:noFill/>
          </a:ln>
        </p:spPr>
      </p:pic>
      <p:pic>
        <p:nvPicPr>
          <p:cNvPr id="149" name="Picture 2"/>
          <p:cNvPicPr/>
          <p:nvPr/>
        </p:nvPicPr>
        <p:blipFill>
          <a:blip r:embed="rId3"/>
          <a:stretch/>
        </p:blipFill>
        <p:spPr>
          <a:xfrm>
            <a:off x="5004000" y="3193920"/>
            <a:ext cx="4032000" cy="2337480"/>
          </a:xfrm>
          <a:prstGeom prst="rect">
            <a:avLst/>
          </a:prstGeom>
          <a:ln>
            <a:noFill/>
          </a:ln>
        </p:spPr>
      </p:pic>
      <p:sp>
        <p:nvSpPr>
          <p:cNvPr id="150" name="CustomShape 3"/>
          <p:cNvSpPr/>
          <p:nvPr/>
        </p:nvSpPr>
        <p:spPr>
          <a:xfrm>
            <a:off x="3905640" y="4149000"/>
            <a:ext cx="1293480" cy="360"/>
          </a:xfrm>
          <a:custGeom>
            <a:avLst/>
            <a:gdLst/>
            <a:ahLst/>
            <a:cxnLst/>
            <a:rect l="l" t="t" r="r" b="b"/>
            <a:pathLst>
              <a:path w="21600" h="21600">
                <a:moveTo>
                  <a:pt x="0" y="0"/>
                </a:moveTo>
                <a:lnTo>
                  <a:pt x="21600" y="21600"/>
                </a:lnTo>
              </a:path>
            </a:pathLst>
          </a:custGeom>
          <a:noFill/>
          <a:ln w="66600">
            <a:solidFill>
              <a:srgbClr val="4A7EBB"/>
            </a:solidFill>
            <a:round/>
            <a:tailEnd type="arrow" w="med" len="me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78804624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304" y="924333"/>
            <a:ext cx="7135112" cy="5354302"/>
          </a:xfrm>
          <a:prstGeom prst="rect">
            <a:avLst/>
          </a:prstGeom>
        </p:spPr>
      </p:pic>
      <p:sp>
        <p:nvSpPr>
          <p:cNvPr id="4" name="CustomShape 2"/>
          <p:cNvSpPr/>
          <p:nvPr/>
        </p:nvSpPr>
        <p:spPr>
          <a:xfrm>
            <a:off x="30960" y="0"/>
            <a:ext cx="9001800" cy="6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0" strike="noStrike" spc="-1" dirty="0">
                <a:solidFill>
                  <a:srgbClr val="000000"/>
                </a:solidFill>
                <a:uFill>
                  <a:solidFill>
                    <a:srgbClr val="FFFFFF"/>
                  </a:solidFill>
                </a:uFill>
                <a:latin typeface="Calibri"/>
                <a:ea typeface="DejaVu Sans"/>
              </a:rPr>
              <a:t>Sketch </a:t>
            </a:r>
            <a:r>
              <a:rPr lang="fr-FR" sz="4000" b="0" strike="noStrike" spc="-1">
                <a:solidFill>
                  <a:srgbClr val="000000"/>
                </a:solidFill>
                <a:uFill>
                  <a:solidFill>
                    <a:srgbClr val="FFFFFF"/>
                  </a:solidFill>
                </a:uFill>
                <a:latin typeface="Calibri"/>
                <a:ea typeface="DejaVu Sans"/>
              </a:rPr>
              <a:t>of Method in </a:t>
            </a:r>
            <a:r>
              <a:rPr lang="fr-FR" sz="4000" b="0" strike="noStrike" spc="-1" dirty="0">
                <a:solidFill>
                  <a:srgbClr val="000000"/>
                </a:solidFill>
                <a:uFill>
                  <a:solidFill>
                    <a:srgbClr val="FFFFFF"/>
                  </a:solidFill>
                </a:uFill>
                <a:latin typeface="Calibri"/>
                <a:ea typeface="DejaVu Sans"/>
              </a:rPr>
              <a:t>One </a:t>
            </a:r>
            <a:r>
              <a:rPr lang="fr-FR" sz="4000" b="0" strike="noStrike" spc="-1" dirty="0" err="1">
                <a:solidFill>
                  <a:srgbClr val="000000"/>
                </a:solidFill>
                <a:uFill>
                  <a:solidFill>
                    <a:srgbClr val="FFFFFF"/>
                  </a:solidFill>
                </a:uFill>
                <a:latin typeface="Calibri"/>
                <a:ea typeface="DejaVu Sans"/>
              </a:rPr>
              <a:t>Space</a:t>
            </a:r>
            <a:r>
              <a:rPr lang="fr-FR" sz="4000" b="0" strike="noStrike" spc="-1" dirty="0">
                <a:solidFill>
                  <a:srgbClr val="000000"/>
                </a:solidFill>
                <a:uFill>
                  <a:solidFill>
                    <a:srgbClr val="FFFFFF"/>
                  </a:solidFill>
                </a:uFill>
                <a:latin typeface="Calibri"/>
                <a:ea typeface="DejaVu Sans"/>
              </a:rPr>
              <a:t> Dimension</a:t>
            </a: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75125136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4322</TotalTime>
  <Words>2111</Words>
  <Application>Microsoft Macintosh PowerPoint</Application>
  <PresentationFormat>Présentation à l'écran (4:3)</PresentationFormat>
  <Paragraphs>139</Paragraphs>
  <Slides>55</Slides>
  <Notes>0</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55</vt:i4>
      </vt:variant>
    </vt:vector>
  </HeadingPairs>
  <TitlesOfParts>
    <vt:vector size="63" baseType="lpstr">
      <vt:lpstr>Calibri</vt:lpstr>
      <vt:lpstr>Comic Sans MS</vt:lpstr>
      <vt:lpstr>DejaVu Sans</vt:lpstr>
      <vt:lpstr>Symbol</vt:lpstr>
      <vt:lpstr>Wingdings</vt:lpstr>
      <vt:lpstr>Arial</vt:lpstr>
      <vt:lpstr>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joe</dc:creator>
  <dc:description/>
  <cp:lastModifiedBy>Collard Fabrice</cp:lastModifiedBy>
  <cp:revision>122</cp:revision>
  <dcterms:created xsi:type="dcterms:W3CDTF">2016-03-07T12:42:51Z</dcterms:created>
  <dcterms:modified xsi:type="dcterms:W3CDTF">2016-11-21T17:06:00Z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Affichage à l'écran (4:3)</vt:lpwstr>
  </property>
  <property fmtid="{D5CDD505-2E9C-101B-9397-08002B2CF9AE}" pid="9" name="ScaleCrop">
    <vt:bool>false</vt:bool>
  </property>
  <property fmtid="{D5CDD505-2E9C-101B-9397-08002B2CF9AE}" pid="10" name="ShareDoc">
    <vt:bool>false</vt:bool>
  </property>
  <property fmtid="{D5CDD505-2E9C-101B-9397-08002B2CF9AE}" pid="11" name="Slides">
    <vt:i4>28</vt:i4>
  </property>
</Properties>
</file>